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52"/>
  </p:notesMasterIdLst>
  <p:handoutMasterIdLst>
    <p:handoutMasterId r:id="rId53"/>
  </p:handoutMasterIdLst>
  <p:sldIdLst>
    <p:sldId id="357"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405" r:id="rId20"/>
    <p:sldId id="373" r:id="rId21"/>
    <p:sldId id="406" r:id="rId22"/>
    <p:sldId id="375" r:id="rId23"/>
    <p:sldId id="401" r:id="rId24"/>
    <p:sldId id="402" r:id="rId25"/>
    <p:sldId id="404" r:id="rId26"/>
    <p:sldId id="376" r:id="rId27"/>
    <p:sldId id="377" r:id="rId28"/>
    <p:sldId id="378" r:id="rId29"/>
    <p:sldId id="379" r:id="rId30"/>
    <p:sldId id="380" r:id="rId31"/>
    <p:sldId id="381" r:id="rId32"/>
    <p:sldId id="382" r:id="rId33"/>
    <p:sldId id="383" r:id="rId34"/>
    <p:sldId id="384" r:id="rId35"/>
    <p:sldId id="387" r:id="rId36"/>
    <p:sldId id="385" r:id="rId37"/>
    <p:sldId id="407" r:id="rId38"/>
    <p:sldId id="388" r:id="rId39"/>
    <p:sldId id="389" r:id="rId40"/>
    <p:sldId id="390" r:id="rId41"/>
    <p:sldId id="391" r:id="rId42"/>
    <p:sldId id="392" r:id="rId43"/>
    <p:sldId id="393" r:id="rId44"/>
    <p:sldId id="394" r:id="rId45"/>
    <p:sldId id="395" r:id="rId46"/>
    <p:sldId id="396" r:id="rId47"/>
    <p:sldId id="397" r:id="rId48"/>
    <p:sldId id="398" r:id="rId49"/>
    <p:sldId id="408" r:id="rId50"/>
    <p:sldId id="399" r:id="rId51"/>
  </p:sldIdLst>
  <p:sldSz cx="9144000" cy="6858000" type="screen4x3"/>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3" orient="horz" pos="281" userDrawn="1">
          <p15:clr>
            <a:srgbClr val="A4A3A4"/>
          </p15:clr>
        </p15:guide>
        <p15:guide id="4" pos="286" userDrawn="1">
          <p15:clr>
            <a:srgbClr val="A4A3A4"/>
          </p15:clr>
        </p15:guide>
        <p15:guide id="5" orient="horz" pos="1128" userDrawn="1">
          <p15:clr>
            <a:srgbClr val="A4A3A4"/>
          </p15:clr>
        </p15:guide>
        <p15:guide id="6" orient="horz" pos="3768" userDrawn="1">
          <p15:clr>
            <a:srgbClr val="A4A3A4"/>
          </p15:clr>
        </p15:guide>
        <p15:guide id="8" orient="horz" pos="936" userDrawn="1">
          <p15:clr>
            <a:srgbClr val="A4A3A4"/>
          </p15:clr>
        </p15:guide>
        <p15:guide id="9" orient="horz" pos="3048"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Frame, Laurie" initials="FL" lastIdx="26" clrIdx="2">
    <p:extLst>
      <p:ext uri="{19B8F6BF-5375-455C-9EA6-DF929625EA0E}">
        <p15:presenceInfo xmlns:p15="http://schemas.microsoft.com/office/powerpoint/2012/main" userId="S-1-5-21-726950158-1718880459-111294849-12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4C6"/>
    <a:srgbClr val="D97DC5"/>
    <a:srgbClr val="007392"/>
    <a:srgbClr val="008BAB"/>
    <a:srgbClr val="58A618"/>
    <a:srgbClr val="A8D997"/>
    <a:srgbClr val="85C5D7"/>
    <a:srgbClr val="FC4242"/>
    <a:srgbClr val="00B2E3"/>
    <a:srgbClr val="008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20"/>
    <p:restoredTop sz="88921" autoAdjust="0"/>
  </p:normalViewPr>
  <p:slideViewPr>
    <p:cSldViewPr snapToGrid="0">
      <p:cViewPr varScale="1">
        <p:scale>
          <a:sx n="97" d="100"/>
          <a:sy n="97" d="100"/>
        </p:scale>
        <p:origin x="1790" y="72"/>
      </p:cViewPr>
      <p:guideLst>
        <p:guide orient="horz" pos="281"/>
        <p:guide pos="286"/>
        <p:guide orient="horz" pos="1128"/>
        <p:guide orient="horz" pos="3768"/>
        <p:guide orient="horz" pos="936"/>
        <p:guide orient="horz" pos="30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65" d="100"/>
          <a:sy n="165" d="100"/>
        </p:scale>
        <p:origin x="288" y="192"/>
      </p:cViewPr>
      <p:guideLst>
        <p:guide orient="horz" pos="2200"/>
        <p:guide pos="29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ng, Steven" userId="adef881a-c3c4-4e1a-aeb2-bb4de7c1e03f" providerId="ADAL" clId="{A02E3166-EE8F-2541-9DC1-B255F6531FE4}"/>
    <pc:docChg chg="modMainMaster">
      <pc:chgData name="Wong, Steven" userId="adef881a-c3c4-4e1a-aeb2-bb4de7c1e03f" providerId="ADAL" clId="{A02E3166-EE8F-2541-9DC1-B255F6531FE4}" dt="2020-01-21T15:32:25.804" v="0" actId="14100"/>
      <pc:docMkLst>
        <pc:docMk/>
      </pc:docMkLst>
      <pc:sldMasterChg chg="modSldLayout">
        <pc:chgData name="Wong, Steven" userId="adef881a-c3c4-4e1a-aeb2-bb4de7c1e03f" providerId="ADAL" clId="{A02E3166-EE8F-2541-9DC1-B255F6531FE4}" dt="2020-01-21T15:32:25.804" v="0" actId="14100"/>
        <pc:sldMasterMkLst>
          <pc:docMk/>
          <pc:sldMasterMk cId="0" sldId="2147483769"/>
        </pc:sldMasterMkLst>
        <pc:sldLayoutChg chg="modSp">
          <pc:chgData name="Wong, Steven" userId="adef881a-c3c4-4e1a-aeb2-bb4de7c1e03f" providerId="ADAL" clId="{A02E3166-EE8F-2541-9DC1-B255F6531FE4}" dt="2020-01-21T15:32:25.804" v="0" actId="14100"/>
          <pc:sldLayoutMkLst>
            <pc:docMk/>
            <pc:sldMasterMk cId="0" sldId="2147483769"/>
            <pc:sldLayoutMk cId="2645767054" sldId="2147484581"/>
          </pc:sldLayoutMkLst>
          <pc:picChg chg="mod">
            <ac:chgData name="Wong, Steven" userId="adef881a-c3c4-4e1a-aeb2-bb4de7c1e03f" providerId="ADAL" clId="{A02E3166-EE8F-2541-9DC1-B255F6531FE4}" dt="2020-01-21T15:32:25.804" v="0" actId="14100"/>
            <ac:picMkLst>
              <pc:docMk/>
              <pc:sldMasterMk cId="0" sldId="2147483769"/>
              <pc:sldLayoutMk cId="2645767054" sldId="2147484581"/>
              <ac:picMk id="4" creationId="{F1D1804F-62D7-40D8-A044-1EE428B8A5EB}"/>
            </ac:picMkLst>
          </pc:picChg>
        </pc:sldLayoutChg>
      </pc:sldMasterChg>
    </pc:docChg>
  </pc:docChgLst>
  <pc:docChgLst>
    <pc:chgData name="Wong, Steven" userId="adef881a-c3c4-4e1a-aeb2-bb4de7c1e03f" providerId="ADAL" clId="{ADEA26D5-8BF9-454C-A952-E94D703291DA}"/>
    <pc:docChg chg="custSel modSld modMainMaster modHandout">
      <pc:chgData name="Wong, Steven" userId="adef881a-c3c4-4e1a-aeb2-bb4de7c1e03f" providerId="ADAL" clId="{ADEA26D5-8BF9-454C-A952-E94D703291DA}" dt="2020-01-08T14:42:18.328" v="44" actId="478"/>
      <pc:docMkLst>
        <pc:docMk/>
      </pc:docMkLst>
      <pc:sldChg chg="delSp">
        <pc:chgData name="Wong, Steven" userId="adef881a-c3c4-4e1a-aeb2-bb4de7c1e03f" providerId="ADAL" clId="{ADEA26D5-8BF9-454C-A952-E94D703291DA}" dt="2020-01-08T14:42:18.328" v="44" actId="478"/>
        <pc:sldMkLst>
          <pc:docMk/>
          <pc:sldMk cId="2940051775" sldId="357"/>
        </pc:sldMkLst>
        <pc:spChg chg="del">
          <ac:chgData name="Wong, Steven" userId="adef881a-c3c4-4e1a-aeb2-bb4de7c1e03f" providerId="ADAL" clId="{ADEA26D5-8BF9-454C-A952-E94D703291DA}" dt="2020-01-08T14:42:18.328" v="44" actId="478"/>
          <ac:spMkLst>
            <pc:docMk/>
            <pc:sldMk cId="2940051775" sldId="357"/>
            <ac:spMk id="2" creationId="{0066D00E-46D8-C143-ACD8-12F7413166C8}"/>
          </ac:spMkLst>
        </pc:spChg>
      </pc:sldChg>
      <pc:sldMasterChg chg="modSldLayout">
        <pc:chgData name="Wong, Steven" userId="adef881a-c3c4-4e1a-aeb2-bb4de7c1e03f" providerId="ADAL" clId="{ADEA26D5-8BF9-454C-A952-E94D703291DA}" dt="2019-12-11T13:59:14.827" v="42"/>
        <pc:sldMasterMkLst>
          <pc:docMk/>
          <pc:sldMasterMk cId="0" sldId="2147483769"/>
        </pc:sldMasterMkLst>
        <pc:sldLayoutChg chg="modSp">
          <pc:chgData name="Wong, Steven" userId="adef881a-c3c4-4e1a-aeb2-bb4de7c1e03f" providerId="ADAL" clId="{ADEA26D5-8BF9-454C-A952-E94D703291DA}" dt="2019-12-06T18:44:16.996" v="39" actId="962"/>
          <pc:sldLayoutMkLst>
            <pc:docMk/>
            <pc:sldMasterMk cId="0" sldId="2147483769"/>
            <pc:sldLayoutMk cId="1955607632" sldId="2147484557"/>
          </pc:sldLayoutMkLst>
          <pc:picChg chg="mod">
            <ac:chgData name="Wong, Steven" userId="adef881a-c3c4-4e1a-aeb2-bb4de7c1e03f" providerId="ADAL" clId="{ADEA26D5-8BF9-454C-A952-E94D703291DA}" dt="2019-12-06T18:44:16.996" v="39" actId="962"/>
            <ac:picMkLst>
              <pc:docMk/>
              <pc:sldMasterMk cId="0" sldId="2147483769"/>
              <pc:sldLayoutMk cId="1955607632" sldId="2147484557"/>
              <ac:picMk id="5" creationId="{79257861-92BA-4C58-9FA0-269AB8F2E39E}"/>
            </ac:picMkLst>
          </pc:picChg>
        </pc:sldLayoutChg>
        <pc:sldLayoutChg chg="addSp modSp">
          <pc:chgData name="Wong, Steven" userId="adef881a-c3c4-4e1a-aeb2-bb4de7c1e03f" providerId="ADAL" clId="{ADEA26D5-8BF9-454C-A952-E94D703291DA}" dt="2019-12-11T13:59:14.827" v="42"/>
          <pc:sldLayoutMkLst>
            <pc:docMk/>
            <pc:sldMasterMk cId="0" sldId="2147483769"/>
            <pc:sldLayoutMk cId="3862329486" sldId="2147484572"/>
          </pc:sldLayoutMkLst>
          <pc:spChg chg="add mod">
            <ac:chgData name="Wong, Steven" userId="adef881a-c3c4-4e1a-aeb2-bb4de7c1e03f" providerId="ADAL" clId="{ADEA26D5-8BF9-454C-A952-E94D703291DA}" dt="2019-12-11T13:59:14.827" v="42"/>
            <ac:spMkLst>
              <pc:docMk/>
              <pc:sldMasterMk cId="0" sldId="2147483769"/>
              <pc:sldLayoutMk cId="3862329486" sldId="2147484572"/>
              <ac:spMk id="3" creationId="{9481C15D-57AA-A74B-8D85-2519A93D28FC}"/>
            </ac:spMkLst>
          </pc:spChg>
        </pc:sldLayoutChg>
        <pc:sldLayoutChg chg="modSp">
          <pc:chgData name="Wong, Steven" userId="adef881a-c3c4-4e1a-aeb2-bb4de7c1e03f" providerId="ADAL" clId="{ADEA26D5-8BF9-454C-A952-E94D703291DA}" dt="2019-12-06T18:44:22.920" v="41" actId="962"/>
          <pc:sldLayoutMkLst>
            <pc:docMk/>
            <pc:sldMasterMk cId="0" sldId="2147483769"/>
            <pc:sldLayoutMk cId="3942003179" sldId="2147484574"/>
          </pc:sldLayoutMkLst>
          <pc:picChg chg="mod">
            <ac:chgData name="Wong, Steven" userId="adef881a-c3c4-4e1a-aeb2-bb4de7c1e03f" providerId="ADAL" clId="{ADEA26D5-8BF9-454C-A952-E94D703291DA}" dt="2019-12-06T18:44:22.920" v="41" actId="962"/>
            <ac:picMkLst>
              <pc:docMk/>
              <pc:sldMasterMk cId="0" sldId="2147483769"/>
              <pc:sldLayoutMk cId="3942003179" sldId="2147484574"/>
              <ac:picMk id="4" creationId="{C411CE17-C75B-41F3-A571-C9945B8E496A}"/>
            </ac:picMkLst>
          </pc:picChg>
        </pc:sldLayoutChg>
        <pc:sldLayoutChg chg="modSp">
          <pc:chgData name="Wong, Steven" userId="adef881a-c3c4-4e1a-aeb2-bb4de7c1e03f" providerId="ADAL" clId="{ADEA26D5-8BF9-454C-A952-E94D703291DA}" dt="2019-12-06T18:44:08.704" v="37" actId="962"/>
          <pc:sldLayoutMkLst>
            <pc:docMk/>
            <pc:sldMasterMk cId="0" sldId="2147483769"/>
            <pc:sldLayoutMk cId="2645767054" sldId="2147484581"/>
          </pc:sldLayoutMkLst>
          <pc:picChg chg="mod">
            <ac:chgData name="Wong, Steven" userId="adef881a-c3c4-4e1a-aeb2-bb4de7c1e03f" providerId="ADAL" clId="{ADEA26D5-8BF9-454C-A952-E94D703291DA}" dt="2019-12-06T18:44:08.704" v="37" actId="962"/>
            <ac:picMkLst>
              <pc:docMk/>
              <pc:sldMasterMk cId="0" sldId="2147483769"/>
              <pc:sldLayoutMk cId="2645767054" sldId="2147484581"/>
              <ac:picMk id="4" creationId="{F1D1804F-62D7-40D8-A044-1EE428B8A5EB}"/>
            </ac:picMkLst>
          </pc:picChg>
        </pc:sldLayoutChg>
      </pc:sldMasterChg>
    </pc:docChg>
  </pc:docChgLst>
  <pc:docChgLst>
    <pc:chgData name="Wong, Steven" userId="adef881a-c3c4-4e1a-aeb2-bb4de7c1e03f" providerId="ADAL" clId="{C0923819-67C4-C54E-9B4C-9C5239A2DA7F}"/>
    <pc:docChg chg="custSel modSld modMainMaster">
      <pc:chgData name="Wong, Steven" userId="adef881a-c3c4-4e1a-aeb2-bb4de7c1e03f" providerId="ADAL" clId="{C0923819-67C4-C54E-9B4C-9C5239A2DA7F}" dt="2019-11-04T16:21:06.207" v="33" actId="207"/>
      <pc:docMkLst>
        <pc:docMk/>
      </pc:docMkLst>
      <pc:sldChg chg="modSp">
        <pc:chgData name="Wong, Steven" userId="adef881a-c3c4-4e1a-aeb2-bb4de7c1e03f" providerId="ADAL" clId="{C0923819-67C4-C54E-9B4C-9C5239A2DA7F}" dt="2019-11-04T16:12:03.412" v="6" actId="207"/>
        <pc:sldMkLst>
          <pc:docMk/>
          <pc:sldMk cId="1507690314" sldId="352"/>
        </pc:sldMkLst>
        <pc:spChg chg="mod">
          <ac:chgData name="Wong, Steven" userId="adef881a-c3c4-4e1a-aeb2-bb4de7c1e03f" providerId="ADAL" clId="{C0923819-67C4-C54E-9B4C-9C5239A2DA7F}" dt="2019-11-04T16:12:03.412" v="6" actId="207"/>
          <ac:spMkLst>
            <pc:docMk/>
            <pc:sldMk cId="1507690314" sldId="352"/>
            <ac:spMk id="7" creationId="{C5030748-E7E4-7343-BF62-9FA7EBFAD6DE}"/>
          </ac:spMkLst>
        </pc:spChg>
      </pc:sldChg>
      <pc:sldChg chg="addSp delSp modSp">
        <pc:chgData name="Wong, Steven" userId="adef881a-c3c4-4e1a-aeb2-bb4de7c1e03f" providerId="ADAL" clId="{C0923819-67C4-C54E-9B4C-9C5239A2DA7F}" dt="2019-11-04T16:12:38.276" v="12"/>
        <pc:sldMkLst>
          <pc:docMk/>
          <pc:sldMk cId="1324548044" sldId="355"/>
        </pc:sldMkLst>
        <pc:spChg chg="add del mod">
          <ac:chgData name="Wong, Steven" userId="adef881a-c3c4-4e1a-aeb2-bb4de7c1e03f" providerId="ADAL" clId="{C0923819-67C4-C54E-9B4C-9C5239A2DA7F}" dt="2019-11-04T16:12:38.276" v="12"/>
          <ac:spMkLst>
            <pc:docMk/>
            <pc:sldMk cId="1324548044" sldId="355"/>
            <ac:spMk id="2" creationId="{FE2984EF-B3C8-F046-A2BC-D08093D30198}"/>
          </ac:spMkLst>
        </pc:spChg>
        <pc:spChg chg="mod">
          <ac:chgData name="Wong, Steven" userId="adef881a-c3c4-4e1a-aeb2-bb4de7c1e03f" providerId="ADAL" clId="{C0923819-67C4-C54E-9B4C-9C5239A2DA7F}" dt="2019-11-04T16:12:10.257" v="8" actId="207"/>
          <ac:spMkLst>
            <pc:docMk/>
            <pc:sldMk cId="1324548044" sldId="355"/>
            <ac:spMk id="4" creationId="{36D9D03E-8AFA-0D44-B071-8DEEDF664610}"/>
          </ac:spMkLst>
        </pc:spChg>
        <pc:graphicFrameChg chg="mod">
          <ac:chgData name="Wong, Steven" userId="adef881a-c3c4-4e1a-aeb2-bb4de7c1e03f" providerId="ADAL" clId="{C0923819-67C4-C54E-9B4C-9C5239A2DA7F}" dt="2019-11-04T16:12:26.389" v="9"/>
          <ac:graphicFrameMkLst>
            <pc:docMk/>
            <pc:sldMk cId="1324548044" sldId="355"/>
            <ac:graphicFrameMk id="3" creationId="{00000000-0000-0000-0000-000000000000}"/>
          </ac:graphicFrameMkLst>
        </pc:graphicFrameChg>
      </pc:sldChg>
      <pc:sldChg chg="addSp delSp modSp">
        <pc:chgData name="Wong, Steven" userId="adef881a-c3c4-4e1a-aeb2-bb4de7c1e03f" providerId="ADAL" clId="{C0923819-67C4-C54E-9B4C-9C5239A2DA7F}" dt="2019-11-04T16:11:55.967" v="5" actId="767"/>
        <pc:sldMkLst>
          <pc:docMk/>
          <pc:sldMk cId="2940051775" sldId="357"/>
        </pc:sldMkLst>
        <pc:spChg chg="add del mod">
          <ac:chgData name="Wong, Steven" userId="adef881a-c3c4-4e1a-aeb2-bb4de7c1e03f" providerId="ADAL" clId="{C0923819-67C4-C54E-9B4C-9C5239A2DA7F}" dt="2019-11-04T16:11:28.727" v="1" actId="767"/>
          <ac:spMkLst>
            <pc:docMk/>
            <pc:sldMk cId="2940051775" sldId="357"/>
            <ac:spMk id="2" creationId="{C2D7E2DD-07DB-6046-AB89-9F27CE3117FC}"/>
          </ac:spMkLst>
        </pc:spChg>
        <pc:spChg chg="add del mod">
          <ac:chgData name="Wong, Steven" userId="adef881a-c3c4-4e1a-aeb2-bb4de7c1e03f" providerId="ADAL" clId="{C0923819-67C4-C54E-9B4C-9C5239A2DA7F}" dt="2019-11-04T16:11:55.967" v="5" actId="767"/>
          <ac:spMkLst>
            <pc:docMk/>
            <pc:sldMk cId="2940051775" sldId="357"/>
            <ac:spMk id="3" creationId="{67DFD9B8-9123-B54B-8093-8078B0A2C914}"/>
          </ac:spMkLst>
        </pc:spChg>
        <pc:spChg chg="mod">
          <ac:chgData name="Wong, Steven" userId="adef881a-c3c4-4e1a-aeb2-bb4de7c1e03f" providerId="ADAL" clId="{C0923819-67C4-C54E-9B4C-9C5239A2DA7F}" dt="2019-11-04T16:11:51.473" v="3" actId="207"/>
          <ac:spMkLst>
            <pc:docMk/>
            <pc:sldMk cId="2940051775" sldId="357"/>
            <ac:spMk id="6" creationId="{CA3262E3-46BB-C747-B5A0-388F82A3EA20}"/>
          </ac:spMkLst>
        </pc:spChg>
        <pc:spChg chg="mod">
          <ac:chgData name="Wong, Steven" userId="adef881a-c3c4-4e1a-aeb2-bb4de7c1e03f" providerId="ADAL" clId="{C0923819-67C4-C54E-9B4C-9C5239A2DA7F}" dt="2019-11-04T16:11:45.236" v="2" actId="207"/>
          <ac:spMkLst>
            <pc:docMk/>
            <pc:sldMk cId="2940051775" sldId="357"/>
            <ac:spMk id="33796" creationId="{00000000-0000-0000-0000-000000000000}"/>
          </ac:spMkLst>
        </pc:spChg>
      </pc:sldChg>
      <pc:sldChg chg="modSp">
        <pc:chgData name="Wong, Steven" userId="adef881a-c3c4-4e1a-aeb2-bb4de7c1e03f" providerId="ADAL" clId="{C0923819-67C4-C54E-9B4C-9C5239A2DA7F}" dt="2019-11-04T16:12:07.471" v="7" actId="207"/>
        <pc:sldMkLst>
          <pc:docMk/>
          <pc:sldMk cId="1604388659" sldId="358"/>
        </pc:sldMkLst>
        <pc:spChg chg="mod">
          <ac:chgData name="Wong, Steven" userId="adef881a-c3c4-4e1a-aeb2-bb4de7c1e03f" providerId="ADAL" clId="{C0923819-67C4-C54E-9B4C-9C5239A2DA7F}" dt="2019-11-04T16:12:07.471" v="7" actId="207"/>
          <ac:spMkLst>
            <pc:docMk/>
            <pc:sldMk cId="1604388659" sldId="358"/>
            <ac:spMk id="7" creationId="{C5030748-E7E4-7343-BF62-9FA7EBFAD6DE}"/>
          </ac:spMkLst>
        </pc:spChg>
      </pc:sldChg>
      <pc:sldMasterChg chg="modSp modSldLayout">
        <pc:chgData name="Wong, Steven" userId="adef881a-c3c4-4e1a-aeb2-bb4de7c1e03f" providerId="ADAL" clId="{C0923819-67C4-C54E-9B4C-9C5239A2DA7F}" dt="2019-11-04T16:21:06.207" v="33" actId="207"/>
        <pc:sldMasterMkLst>
          <pc:docMk/>
          <pc:sldMasterMk cId="0" sldId="2147483769"/>
        </pc:sldMasterMkLst>
        <pc:spChg chg="mod">
          <ac:chgData name="Wong, Steven" userId="adef881a-c3c4-4e1a-aeb2-bb4de7c1e03f" providerId="ADAL" clId="{C0923819-67C4-C54E-9B4C-9C5239A2DA7F}" dt="2019-11-04T16:14:38.190" v="26" actId="207"/>
          <ac:spMkLst>
            <pc:docMk/>
            <pc:sldMasterMk cId="0" sldId="2147483769"/>
            <ac:spMk id="7" creationId="{00000000-0000-0000-0000-000000000000}"/>
          </ac:spMkLst>
        </pc:spChg>
        <pc:spChg chg="mod">
          <ac:chgData name="Wong, Steven" userId="adef881a-c3c4-4e1a-aeb2-bb4de7c1e03f" providerId="ADAL" clId="{C0923819-67C4-C54E-9B4C-9C5239A2DA7F}" dt="2019-11-04T16:14:18.117" v="24" actId="207"/>
          <ac:spMkLst>
            <pc:docMk/>
            <pc:sldMasterMk cId="0" sldId="2147483769"/>
            <ac:spMk id="2051" creationId="{00000000-0000-0000-0000-000000000000}"/>
          </ac:spMkLst>
        </pc:spChg>
        <pc:spChg chg="mod">
          <ac:chgData name="Wong, Steven" userId="adef881a-c3c4-4e1a-aeb2-bb4de7c1e03f" providerId="ADAL" clId="{C0923819-67C4-C54E-9B4C-9C5239A2DA7F}" dt="2019-11-04T16:14:32.690" v="25" actId="12"/>
          <ac:spMkLst>
            <pc:docMk/>
            <pc:sldMasterMk cId="0" sldId="2147483769"/>
            <ac:spMk id="2052" creationId="{00000000-0000-0000-0000-000000000000}"/>
          </ac:spMkLst>
        </pc:spChg>
        <pc:sldLayoutChg chg="modSp">
          <pc:chgData name="Wong, Steven" userId="adef881a-c3c4-4e1a-aeb2-bb4de7c1e03f" providerId="ADAL" clId="{C0923819-67C4-C54E-9B4C-9C5239A2DA7F}" dt="2019-11-04T16:14:43.087" v="27" actId="207"/>
          <pc:sldLayoutMkLst>
            <pc:docMk/>
            <pc:sldMasterMk cId="0" sldId="2147483769"/>
            <pc:sldLayoutMk cId="1955607632" sldId="2147484557"/>
          </pc:sldLayoutMkLst>
          <pc:spChg chg="mod">
            <ac:chgData name="Wong, Steven" userId="adef881a-c3c4-4e1a-aeb2-bb4de7c1e03f" providerId="ADAL" clId="{C0923819-67C4-C54E-9B4C-9C5239A2DA7F}" dt="2019-11-04T16:13:21.312" v="17" actId="207"/>
            <ac:spMkLst>
              <pc:docMk/>
              <pc:sldMasterMk cId="0" sldId="2147483769"/>
              <pc:sldLayoutMk cId="1955607632" sldId="2147484557"/>
              <ac:spMk id="2" creationId="{00000000-0000-0000-0000-000000000000}"/>
            </ac:spMkLst>
          </pc:spChg>
          <pc:spChg chg="mod">
            <ac:chgData name="Wong, Steven" userId="adef881a-c3c4-4e1a-aeb2-bb4de7c1e03f" providerId="ADAL" clId="{C0923819-67C4-C54E-9B4C-9C5239A2DA7F}" dt="2019-11-04T16:13:42.125" v="19" actId="12"/>
            <ac:spMkLst>
              <pc:docMk/>
              <pc:sldMasterMk cId="0" sldId="2147483769"/>
              <pc:sldLayoutMk cId="1955607632" sldId="2147484557"/>
              <ac:spMk id="3" creationId="{00000000-0000-0000-0000-000000000000}"/>
            </ac:spMkLst>
          </pc:spChg>
          <pc:spChg chg="mod">
            <ac:chgData name="Wong, Steven" userId="adef881a-c3c4-4e1a-aeb2-bb4de7c1e03f" providerId="ADAL" clId="{C0923819-67C4-C54E-9B4C-9C5239A2DA7F}" dt="2019-11-04T16:14:43.087" v="27" actId="207"/>
            <ac:spMkLst>
              <pc:docMk/>
              <pc:sldMasterMk cId="0" sldId="2147483769"/>
              <pc:sldLayoutMk cId="1955607632" sldId="2147484557"/>
              <ac:spMk id="4" creationId="{00000000-0000-0000-0000-000000000000}"/>
            </ac:spMkLst>
          </pc:spChg>
          <pc:spChg chg="mod">
            <ac:chgData name="Wong, Steven" userId="adef881a-c3c4-4e1a-aeb2-bb4de7c1e03f" providerId="ADAL" clId="{C0923819-67C4-C54E-9B4C-9C5239A2DA7F}" dt="2019-11-04T16:13:26.158" v="18" actId="207"/>
            <ac:spMkLst>
              <pc:docMk/>
              <pc:sldMasterMk cId="0" sldId="2147483769"/>
              <pc:sldLayoutMk cId="1955607632" sldId="2147484557"/>
              <ac:spMk id="6" creationId="{5E9F1A82-9D54-4801-8572-9152A6C6BCF8}"/>
            </ac:spMkLst>
          </pc:spChg>
          <pc:picChg chg="mod">
            <ac:chgData name="Wong, Steven" userId="adef881a-c3c4-4e1a-aeb2-bb4de7c1e03f" providerId="ADAL" clId="{C0923819-67C4-C54E-9B4C-9C5239A2DA7F}" dt="2019-11-04T16:13:50.689" v="20" actId="14826"/>
            <ac:picMkLst>
              <pc:docMk/>
              <pc:sldMasterMk cId="0" sldId="2147483769"/>
              <pc:sldLayoutMk cId="1955607632" sldId="2147484557"/>
              <ac:picMk id="5" creationId="{79257861-92BA-4C58-9FA0-269AB8F2E39E}"/>
            </ac:picMkLst>
          </pc:picChg>
        </pc:sldLayoutChg>
        <pc:sldLayoutChg chg="addSp delSp modSp setBg">
          <pc:chgData name="Wong, Steven" userId="adef881a-c3c4-4e1a-aeb2-bb4de7c1e03f" providerId="ADAL" clId="{C0923819-67C4-C54E-9B4C-9C5239A2DA7F}" dt="2019-11-04T16:21:06.207" v="33" actId="207"/>
          <pc:sldLayoutMkLst>
            <pc:docMk/>
            <pc:sldMasterMk cId="0" sldId="2147483769"/>
            <pc:sldLayoutMk cId="3862329486" sldId="2147484572"/>
          </pc:sldLayoutMkLst>
          <pc:spChg chg="mod">
            <ac:chgData name="Wong, Steven" userId="adef881a-c3c4-4e1a-aeb2-bb4de7c1e03f" providerId="ADAL" clId="{C0923819-67C4-C54E-9B4C-9C5239A2DA7F}" dt="2019-11-04T16:14:03.908" v="22" actId="207"/>
            <ac:spMkLst>
              <pc:docMk/>
              <pc:sldMasterMk cId="0" sldId="2147483769"/>
              <pc:sldLayoutMk cId="3862329486" sldId="2147484572"/>
              <ac:spMk id="4" creationId="{FC22E14C-C515-44CF-A19F-E393ABBBD456}"/>
            </ac:spMkLst>
          </pc:spChg>
          <pc:spChg chg="add mod">
            <ac:chgData name="Wong, Steven" userId="adef881a-c3c4-4e1a-aeb2-bb4de7c1e03f" providerId="ADAL" clId="{C0923819-67C4-C54E-9B4C-9C5239A2DA7F}" dt="2019-11-04T16:21:06.207" v="33" actId="207"/>
            <ac:spMkLst>
              <pc:docMk/>
              <pc:sldMasterMk cId="0" sldId="2147483769"/>
              <pc:sldLayoutMk cId="3862329486" sldId="2147484572"/>
              <ac:spMk id="5" creationId="{5C1F5EF3-5E57-264A-A511-A63DF848DC61}"/>
            </ac:spMkLst>
          </pc:spChg>
          <pc:spChg chg="del">
            <ac:chgData name="Wong, Steven" userId="adef881a-c3c4-4e1a-aeb2-bb4de7c1e03f" providerId="ADAL" clId="{C0923819-67C4-C54E-9B4C-9C5239A2DA7F}" dt="2019-11-04T16:21:00.756" v="31" actId="478"/>
            <ac:spMkLst>
              <pc:docMk/>
              <pc:sldMasterMk cId="0" sldId="2147483769"/>
              <pc:sldLayoutMk cId="3862329486" sldId="2147484572"/>
              <ac:spMk id="9" creationId="{00000000-0000-0000-0000-000000000000}"/>
            </ac:spMkLst>
          </pc:spChg>
        </pc:sldLayoutChg>
        <pc:sldLayoutChg chg="addSp delSp modSp">
          <pc:chgData name="Wong, Steven" userId="adef881a-c3c4-4e1a-aeb2-bb4de7c1e03f" providerId="ADAL" clId="{C0923819-67C4-C54E-9B4C-9C5239A2DA7F}" dt="2019-11-04T16:20:58.045" v="30"/>
          <pc:sldLayoutMkLst>
            <pc:docMk/>
            <pc:sldMasterMk cId="0" sldId="2147483769"/>
            <pc:sldLayoutMk cId="3942003179" sldId="2147484574"/>
          </pc:sldLayoutMkLst>
          <pc:spChg chg="mod">
            <ac:chgData name="Wong, Steven" userId="adef881a-c3c4-4e1a-aeb2-bb4de7c1e03f" providerId="ADAL" clId="{C0923819-67C4-C54E-9B4C-9C5239A2DA7F}" dt="2019-11-04T16:12:59.476" v="14" actId="207"/>
            <ac:spMkLst>
              <pc:docMk/>
              <pc:sldMasterMk cId="0" sldId="2147483769"/>
              <pc:sldLayoutMk cId="3942003179" sldId="2147484574"/>
              <ac:spMk id="5" creationId="{5D389F46-2B3C-4752-8A83-BDBFDA4A3B71}"/>
            </ac:spMkLst>
          </pc:spChg>
          <pc:spChg chg="mod">
            <ac:chgData name="Wong, Steven" userId="adef881a-c3c4-4e1a-aeb2-bb4de7c1e03f" providerId="ADAL" clId="{C0923819-67C4-C54E-9B4C-9C5239A2DA7F}" dt="2019-11-04T16:12:48.668" v="13" actId="207"/>
            <ac:spMkLst>
              <pc:docMk/>
              <pc:sldMasterMk cId="0" sldId="2147483769"/>
              <pc:sldLayoutMk cId="3942003179" sldId="2147484574"/>
              <ac:spMk id="6" creationId="{5C614D70-6F9B-B845-9818-088654AFE70B}"/>
            </ac:spMkLst>
          </pc:spChg>
          <pc:spChg chg="del mod">
            <ac:chgData name="Wong, Steven" userId="adef881a-c3c4-4e1a-aeb2-bb4de7c1e03f" providerId="ADAL" clId="{C0923819-67C4-C54E-9B4C-9C5239A2DA7F}" dt="2019-11-04T16:20:57.499" v="29" actId="478"/>
            <ac:spMkLst>
              <pc:docMk/>
              <pc:sldMasterMk cId="0" sldId="2147483769"/>
              <pc:sldLayoutMk cId="3942003179" sldId="2147484574"/>
              <ac:spMk id="7" creationId="{00000000-0000-0000-0000-000000000000}"/>
            </ac:spMkLst>
          </pc:spChg>
          <pc:spChg chg="add">
            <ac:chgData name="Wong, Steven" userId="adef881a-c3c4-4e1a-aeb2-bb4de7c1e03f" providerId="ADAL" clId="{C0923819-67C4-C54E-9B4C-9C5239A2DA7F}" dt="2019-11-04T16:20:58.045" v="30"/>
            <ac:spMkLst>
              <pc:docMk/>
              <pc:sldMasterMk cId="0" sldId="2147483769"/>
              <pc:sldLayoutMk cId="3942003179" sldId="2147484574"/>
              <ac:spMk id="8" creationId="{55B34939-D16E-7241-8648-2BC928FA5F3F}"/>
            </ac:spMkLst>
          </pc:spChg>
          <pc:picChg chg="mod">
            <ac:chgData name="Wong, Steven" userId="adef881a-c3c4-4e1a-aeb2-bb4de7c1e03f" providerId="ADAL" clId="{C0923819-67C4-C54E-9B4C-9C5239A2DA7F}" dt="2019-11-04T16:13:08.316" v="15" actId="14826"/>
            <ac:picMkLst>
              <pc:docMk/>
              <pc:sldMasterMk cId="0" sldId="2147483769"/>
              <pc:sldLayoutMk cId="3942003179" sldId="2147484574"/>
              <ac:picMk id="4" creationId="{C411CE17-C75B-41F3-A571-C9945B8E496A}"/>
            </ac:picMkLst>
          </pc:picChg>
        </pc:sldLayoutChg>
        <pc:sldLayoutChg chg="modSp">
          <pc:chgData name="Wong, Steven" userId="adef881a-c3c4-4e1a-aeb2-bb4de7c1e03f" providerId="ADAL" clId="{C0923819-67C4-C54E-9B4C-9C5239A2DA7F}" dt="2019-11-04T16:14:13.460" v="23" actId="207"/>
          <pc:sldLayoutMkLst>
            <pc:docMk/>
            <pc:sldMasterMk cId="0" sldId="2147483769"/>
            <pc:sldLayoutMk cId="2645767054" sldId="2147484581"/>
          </pc:sldLayoutMkLst>
          <pc:spChg chg="mod">
            <ac:chgData name="Wong, Steven" userId="adef881a-c3c4-4e1a-aeb2-bb4de7c1e03f" providerId="ADAL" clId="{C0923819-67C4-C54E-9B4C-9C5239A2DA7F}" dt="2019-11-04T16:14:13.460" v="23" actId="207"/>
            <ac:spMkLst>
              <pc:docMk/>
              <pc:sldMasterMk cId="0" sldId="2147483769"/>
              <pc:sldLayoutMk cId="2645767054" sldId="2147484581"/>
              <ac:spMk id="5" creationId="{B4D06F2E-1418-4481-BA27-7E36F4C8E124}"/>
            </ac:spMkLst>
          </pc:spChg>
          <pc:picChg chg="mod">
            <ac:chgData name="Wong, Steven" userId="adef881a-c3c4-4e1a-aeb2-bb4de7c1e03f" providerId="ADAL" clId="{C0923819-67C4-C54E-9B4C-9C5239A2DA7F}" dt="2019-11-04T16:13:17.738" v="16" actId="14826"/>
            <ac:picMkLst>
              <pc:docMk/>
              <pc:sldMasterMk cId="0" sldId="2147483769"/>
              <pc:sldLayoutMk cId="2645767054" sldId="2147484581"/>
              <ac:picMk id="4" creationId="{F1D1804F-62D7-40D8-A044-1EE428B8A5E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dirty="0"/>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2024-03-18</a:t>
            </a:fld>
            <a:endParaRPr lang="en-CA" altLang="en-US"/>
          </a:p>
        </p:txBody>
      </p:sp>
      <p:sp>
        <p:nvSpPr>
          <p:cNvPr id="32772" name="Rectangle 4"/>
          <p:cNvSpPr>
            <a:spLocks noGrp="1" noRot="1" noChangeAspect="1" noChangeArrowheads="1" noTextEdit="1"/>
          </p:cNvSpPr>
          <p:nvPr>
            <p:ph type="sldImg" idx="2"/>
          </p:nvPr>
        </p:nvSpPr>
        <p:spPr bwMode="auto">
          <a:xfrm>
            <a:off x="2889250" y="523875"/>
            <a:ext cx="3492500" cy="2619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Révisé pour la version 12 du </a:t>
            </a:r>
            <a:r>
              <a:rPr lang="fr-FR" dirty="0" err="1" smtClean="0"/>
              <a:t>visualiseur</a:t>
            </a:r>
            <a:r>
              <a:rPr lang="fr-FR" dirty="0" smtClean="0"/>
              <a:t> clinique de ConnexionOntario</a:t>
            </a:r>
            <a:endParaRPr lang="en-CA"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a:pPr/>
              <a:t>0</a:t>
            </a:fld>
            <a:endParaRPr lang="en-CA" altLang="en-US"/>
          </a:p>
        </p:txBody>
      </p:sp>
    </p:spTree>
    <p:extLst>
      <p:ext uri="{BB962C8B-B14F-4D97-AF65-F5344CB8AC3E}">
        <p14:creationId xmlns:p14="http://schemas.microsoft.com/office/powerpoint/2010/main" val="396598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Apprentissage électronique : Module Aperçu</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 faites la démonstration du contenu de la diapositive pour les apprenants.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de groupe en personne : de suivre avec vous alors que vous faites la démonstration du contenu.</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Quelle que soit la méthode de formation, il est recommandé de décrire le résumé des données en détail.</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289881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 : Section Utilisation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 de </a:t>
            </a:r>
            <a:r>
              <a:rPr lang="fr-CA" sz="1200" kern="1200" dirty="0" err="1" smtClean="0">
                <a:solidFill>
                  <a:schemeClr val="tx1"/>
                </a:solidFill>
                <a:effectLst/>
                <a:latin typeface="Calibri" pitchFamily="68" charset="0"/>
                <a:ea typeface="MS PGothic" panose="020B0600070205080204" pitchFamily="34" charset="-128"/>
                <a:cs typeface="+mn-cs"/>
              </a:rPr>
              <a:t>ConnexionOntario</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Apprentissage électronique : Modules Aperçu et Aperçu de l’onglet </a:t>
            </a:r>
            <a:r>
              <a:rPr lang="fr-CA" sz="1200" b="1" kern="1200" dirty="0" smtClean="0">
                <a:solidFill>
                  <a:schemeClr val="tx1"/>
                </a:solidFill>
                <a:effectLst/>
                <a:latin typeface="Calibri" pitchFamily="68" charset="0"/>
                <a:ea typeface="MS PGothic" panose="020B0600070205080204" pitchFamily="34" charset="-128"/>
                <a:cs typeface="+mn-cs"/>
              </a:rPr>
              <a:t>Patient Care</a:t>
            </a:r>
            <a:r>
              <a:rPr lang="fr-CA" sz="1200" kern="1200" dirty="0" smtClean="0">
                <a:solidFill>
                  <a:schemeClr val="tx1"/>
                </a:solidFill>
                <a:effectLst/>
                <a:latin typeface="Calibri" pitchFamily="68" charset="0"/>
                <a:ea typeface="MS PGothic" panose="020B0600070205080204" pitchFamily="34" charset="-128"/>
                <a:cs typeface="+mn-cs"/>
              </a:rPr>
              <a:t> (Soins des patients)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Indiquez le ruban du patient, la barre de navigation, la ligne du temps et les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dans la fenêtre.</a:t>
            </a:r>
            <a:endParaRPr lang="en-US"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10</a:t>
            </a:fld>
            <a:endParaRPr lang="en-CA" altLang="en-US"/>
          </a:p>
        </p:txBody>
      </p:sp>
    </p:spTree>
    <p:extLst>
      <p:ext uri="{BB962C8B-B14F-4D97-AF65-F5344CB8AC3E}">
        <p14:creationId xmlns:p14="http://schemas.microsoft.com/office/powerpoint/2010/main" val="167576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lvl="0"/>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 : Section Éléments des données cliniques, Ligne du temps (p. 59 à 65)</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Apprentissage électronique : Module Aperçu de l’onglet </a:t>
            </a:r>
            <a:r>
              <a:rPr lang="fr-CA" sz="1200" b="1" kern="1200" dirty="0" smtClean="0">
                <a:solidFill>
                  <a:schemeClr val="tx1"/>
                </a:solidFill>
                <a:effectLst/>
                <a:latin typeface="Calibri" pitchFamily="68" charset="0"/>
                <a:ea typeface="MS PGothic" panose="020B0600070205080204" pitchFamily="34" charset="-128"/>
                <a:cs typeface="+mn-cs"/>
              </a:rPr>
              <a:t>Patient Care</a:t>
            </a:r>
            <a:r>
              <a:rPr lang="fr-CA" sz="1200" kern="1200" dirty="0" smtClean="0">
                <a:solidFill>
                  <a:schemeClr val="tx1"/>
                </a:solidFill>
                <a:effectLst/>
                <a:latin typeface="Calibri" pitchFamily="68" charset="0"/>
                <a:ea typeface="MS PGothic" panose="020B0600070205080204" pitchFamily="34" charset="-128"/>
                <a:cs typeface="+mn-cs"/>
              </a:rPr>
              <a:t> (Soins des patients)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Montrez qu’il est possible de régler l’intervalle affiché sur la ligne du temps avec les boutons coulissants et que cet intervalle est celui utilisé par tous les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N.B.</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 Le dossier des patients de formation </a:t>
            </a: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ne contient pas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de données pour les périodes actuelles. À la prochaine diapositive, montrez comment régler un intervalle personnalisé pour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Zaleski, puis expliquez la relation entre l’intervalle sélectionné et l’aperçu visuel offert par la ligne du temps, et ce qui se passe lorsque vous placez le curseur sur l’icône d’une rencontre.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11</a:t>
            </a:fld>
            <a:endParaRPr lang="en-CA" altLang="en-US"/>
          </a:p>
        </p:txBody>
      </p:sp>
    </p:spTree>
    <p:extLst>
      <p:ext uri="{BB962C8B-B14F-4D97-AF65-F5344CB8AC3E}">
        <p14:creationId xmlns:p14="http://schemas.microsoft.com/office/powerpoint/2010/main" val="316254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Document PDF sur les processus de l’environnement de formation</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 : Section Éléments des données cliniques, Ligne du temps (p. 59 à 65)</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Apprentissage électronique : Module Aperçu de l’onglet </a:t>
            </a:r>
            <a:r>
              <a:rPr lang="fr-CA" sz="1200" b="1" kern="1200" dirty="0" smtClean="0">
                <a:solidFill>
                  <a:schemeClr val="tx1"/>
                </a:solidFill>
                <a:effectLst/>
                <a:latin typeface="Calibri" pitchFamily="68" charset="0"/>
                <a:ea typeface="MS PGothic" panose="020B0600070205080204" pitchFamily="34" charset="-128"/>
                <a:cs typeface="+mn-cs"/>
              </a:rPr>
              <a:t>Patient Care</a:t>
            </a:r>
            <a:r>
              <a:rPr lang="fr-CA" sz="1200" kern="1200" dirty="0" smtClean="0">
                <a:solidFill>
                  <a:schemeClr val="tx1"/>
                </a:solidFill>
                <a:effectLst/>
                <a:latin typeface="Calibri" pitchFamily="68" charset="0"/>
                <a:ea typeface="MS PGothic" panose="020B0600070205080204" pitchFamily="34" charset="-128"/>
                <a:cs typeface="+mn-cs"/>
              </a:rPr>
              <a:t> (Soins des patients)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 Réglez l’intervalle de temps pour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Zaleski du 1</a:t>
            </a:r>
            <a:r>
              <a:rPr lang="fr-CA" sz="1200" kern="1200" baseline="30000" dirty="0" smtClean="0">
                <a:solidFill>
                  <a:schemeClr val="tx1"/>
                </a:solidFill>
                <a:effectLst/>
                <a:latin typeface="Calibri" pitchFamily="68" charset="0"/>
                <a:ea typeface="MS PGothic" panose="020B0600070205080204" pitchFamily="34" charset="-128"/>
                <a:cs typeface="ＭＳ Ｐゴシック" pitchFamily="68" charset="-128"/>
              </a:rPr>
              <a:t>er</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janvier 2013 au 30 juin 2017 avec la méthode expliquée sur cette diapositive.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de groupe en personne : Après la démonstration, demandez aux apprenants de répondre aux questions 1 à 3 de l’étape 1 de la course à épreuves, en utilisant le patient préétabli du scénario clinique «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Zaleski ».</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180535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 : Sections Barre de navigation de l’onglet </a:t>
            </a:r>
            <a:r>
              <a:rPr lang="fr-CA" sz="1200" b="1" kern="1200" dirty="0" smtClean="0">
                <a:solidFill>
                  <a:schemeClr val="tx1"/>
                </a:solidFill>
                <a:effectLst/>
                <a:latin typeface="Calibri" pitchFamily="68" charset="0"/>
                <a:ea typeface="MS PGothic" panose="020B0600070205080204" pitchFamily="34" charset="-128"/>
                <a:cs typeface="+mn-cs"/>
              </a:rPr>
              <a:t>Patient Care</a:t>
            </a:r>
            <a:r>
              <a:rPr lang="fr-CA" sz="1200" kern="1200" dirty="0" smtClean="0">
                <a:solidFill>
                  <a:schemeClr val="tx1"/>
                </a:solidFill>
                <a:effectLst/>
                <a:latin typeface="Calibri" pitchFamily="68" charset="0"/>
                <a:ea typeface="MS PGothic" panose="020B0600070205080204" pitchFamily="34" charset="-128"/>
                <a:cs typeface="+mn-cs"/>
              </a:rPr>
              <a:t> (p. 18 à 21) et Affichage </a:t>
            </a:r>
            <a:r>
              <a:rPr lang="fr-CA" sz="1200" b="1" kern="1200" dirty="0" err="1" smtClean="0">
                <a:solidFill>
                  <a:schemeClr val="tx1"/>
                </a:solidFill>
                <a:effectLst/>
                <a:latin typeface="Calibri" pitchFamily="68" charset="0"/>
                <a:ea typeface="MS PGothic" panose="020B0600070205080204" pitchFamily="34" charset="-128"/>
                <a:cs typeface="+mn-cs"/>
              </a:rPr>
              <a:t>Summary</a:t>
            </a:r>
            <a:r>
              <a:rPr lang="fr-CA" sz="1200" b="1"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View</a:t>
            </a:r>
            <a:r>
              <a:rPr lang="fr-CA" sz="1200" kern="1200" dirty="0" smtClean="0">
                <a:solidFill>
                  <a:schemeClr val="tx1"/>
                </a:solidFill>
                <a:effectLst/>
                <a:latin typeface="Calibri" pitchFamily="68" charset="0"/>
                <a:ea typeface="MS PGothic" panose="020B0600070205080204" pitchFamily="34" charset="-128"/>
                <a:cs typeface="+mn-cs"/>
              </a:rPr>
              <a:t> (p. 70 à 71)</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Apprentissage électronique : Module Aperçu de l’onglet </a:t>
            </a:r>
            <a:r>
              <a:rPr lang="fr-CA" sz="1200" b="1" kern="1200" dirty="0" smtClean="0">
                <a:solidFill>
                  <a:schemeClr val="tx1"/>
                </a:solidFill>
                <a:effectLst/>
                <a:latin typeface="Calibri" pitchFamily="68" charset="0"/>
                <a:ea typeface="MS PGothic" panose="020B0600070205080204" pitchFamily="34" charset="-128"/>
                <a:cs typeface="+mn-cs"/>
              </a:rPr>
              <a:t>Patient Care</a:t>
            </a:r>
            <a:r>
              <a:rPr lang="fr-CA" sz="1200" kern="1200" dirty="0" smtClean="0">
                <a:solidFill>
                  <a:schemeClr val="tx1"/>
                </a:solidFill>
                <a:effectLst/>
                <a:latin typeface="Calibri" pitchFamily="68" charset="0"/>
                <a:ea typeface="MS PGothic" panose="020B0600070205080204" pitchFamily="34" charset="-128"/>
                <a:cs typeface="+mn-cs"/>
              </a:rPr>
              <a:t> (Soins des patients)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 Si vous avez peu de temps, faites la démonstration des icônes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individuels seulement.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de groupe en personne : Faites la démonstration de tous les affichages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Summary</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View</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Summary</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List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View</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et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individuel). Mentionnez qu’il est possible de choisir l’affichage par défaut.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897989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lvl="0"/>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Apprentissage électronique : Module Aperçu de l’onglet </a:t>
            </a:r>
            <a:r>
              <a:rPr lang="fr-CA" sz="1200" b="1" kern="1200" dirty="0" smtClean="0">
                <a:solidFill>
                  <a:schemeClr val="tx1"/>
                </a:solidFill>
                <a:effectLst/>
                <a:latin typeface="Calibri" pitchFamily="68" charset="0"/>
                <a:ea typeface="MS PGothic" panose="020B0600070205080204" pitchFamily="34" charset="-128"/>
                <a:cs typeface="+mn-cs"/>
              </a:rPr>
              <a:t>Patient Care</a:t>
            </a:r>
            <a:r>
              <a:rPr lang="fr-CA" sz="1200" kern="1200" dirty="0" smtClean="0">
                <a:solidFill>
                  <a:schemeClr val="tx1"/>
                </a:solidFill>
                <a:effectLst/>
                <a:latin typeface="Calibri" pitchFamily="68" charset="0"/>
                <a:ea typeface="MS PGothic" panose="020B0600070205080204" pitchFamily="34" charset="-128"/>
                <a:cs typeface="+mn-cs"/>
              </a:rPr>
              <a:t> (Soins des patients)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Couvrez les détails pertinents pour le flux de travail clinique de votre organisation.</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En prenant le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Documents/Notes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comme exemple, faites les démonstrations suivantes :</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Utilisation de l’icône d’impression.</a:t>
            </a:r>
            <a:endParaRPr lang="en-CA" sz="1200" kern="1200" dirty="0" smtClean="0">
              <a:solidFill>
                <a:schemeClr val="tx1"/>
              </a:solidFill>
              <a:effectLst/>
              <a:latin typeface="Calibri" pitchFamily="68" charset="0"/>
              <a:ea typeface="MS PGothic" panose="020B0600070205080204" pitchFamily="34" charset="-128"/>
              <a:cs typeface="+mn-cs"/>
            </a:endParaRPr>
          </a:p>
          <a:p>
            <a:pPr marL="1085850" lvl="2"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Expliquez la politique d’impression de votre organisation aux apprenants.</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Consultation du document « </a:t>
            </a:r>
            <a:r>
              <a:rPr lang="fr-CA" sz="1200" kern="1200" dirty="0" err="1" smtClean="0">
                <a:solidFill>
                  <a:schemeClr val="tx1"/>
                </a:solidFill>
                <a:effectLst/>
                <a:latin typeface="Calibri" pitchFamily="68" charset="0"/>
                <a:ea typeface="MS PGothic" panose="020B0600070205080204" pitchFamily="34" charset="-128"/>
                <a:cs typeface="+mn-cs"/>
              </a:rPr>
              <a:t>Discharge</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kern="1200" dirty="0" err="1" smtClean="0">
                <a:solidFill>
                  <a:schemeClr val="tx1"/>
                </a:solidFill>
                <a:effectLst/>
                <a:latin typeface="Calibri" pitchFamily="68" charset="0"/>
                <a:ea typeface="MS PGothic" panose="020B0600070205080204" pitchFamily="34" charset="-128"/>
                <a:cs typeface="+mn-cs"/>
              </a:rPr>
              <a:t>Summary</a:t>
            </a:r>
            <a:r>
              <a:rPr lang="fr-CA" sz="1200" kern="1200" dirty="0" smtClean="0">
                <a:solidFill>
                  <a:schemeClr val="tx1"/>
                </a:solidFill>
                <a:effectLst/>
                <a:latin typeface="Calibri" pitchFamily="68" charset="0"/>
                <a:ea typeface="MS PGothic" panose="020B0600070205080204" pitchFamily="34" charset="-128"/>
                <a:cs typeface="+mn-cs"/>
              </a:rPr>
              <a:t> » par l’une des deux méthodes. </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Consultation de plusieurs documents : Gardez ouvert le document « </a:t>
            </a:r>
            <a:r>
              <a:rPr lang="fr-CA" sz="1200" kern="1200" dirty="0" err="1" smtClean="0">
                <a:solidFill>
                  <a:schemeClr val="tx1"/>
                </a:solidFill>
                <a:effectLst/>
                <a:latin typeface="Calibri" pitchFamily="68" charset="0"/>
                <a:ea typeface="MS PGothic" panose="020B0600070205080204" pitchFamily="34" charset="-128"/>
                <a:cs typeface="+mn-cs"/>
              </a:rPr>
              <a:t>Discharge</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kern="1200" dirty="0" err="1" smtClean="0">
                <a:solidFill>
                  <a:schemeClr val="tx1"/>
                </a:solidFill>
                <a:effectLst/>
                <a:latin typeface="Calibri" pitchFamily="68" charset="0"/>
                <a:ea typeface="MS PGothic" panose="020B0600070205080204" pitchFamily="34" charset="-128"/>
                <a:cs typeface="+mn-cs"/>
              </a:rPr>
              <a:t>Summary</a:t>
            </a:r>
            <a:r>
              <a:rPr lang="fr-CA" sz="1200" kern="1200" dirty="0" smtClean="0">
                <a:solidFill>
                  <a:schemeClr val="tx1"/>
                </a:solidFill>
                <a:effectLst/>
                <a:latin typeface="Calibri" pitchFamily="68" charset="0"/>
                <a:ea typeface="MS PGothic" panose="020B0600070205080204" pitchFamily="34" charset="-128"/>
                <a:cs typeface="+mn-cs"/>
              </a:rPr>
              <a:t> » et ouvrez le document « </a:t>
            </a:r>
            <a:r>
              <a:rPr lang="fr-CA" sz="1200" kern="1200" dirty="0" err="1" smtClean="0">
                <a:solidFill>
                  <a:schemeClr val="tx1"/>
                </a:solidFill>
                <a:effectLst/>
                <a:latin typeface="Calibri" pitchFamily="68" charset="0"/>
                <a:ea typeface="MS PGothic" panose="020B0600070205080204" pitchFamily="34" charset="-128"/>
                <a:cs typeface="+mn-cs"/>
              </a:rPr>
              <a:t>Neurology</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kern="1200" dirty="0" err="1" smtClean="0">
                <a:solidFill>
                  <a:schemeClr val="tx1"/>
                </a:solidFill>
                <a:effectLst/>
                <a:latin typeface="Calibri" pitchFamily="68" charset="0"/>
                <a:ea typeface="MS PGothic" panose="020B0600070205080204" pitchFamily="34" charset="-128"/>
                <a:cs typeface="+mn-cs"/>
              </a:rPr>
              <a:t>Consult</a:t>
            </a:r>
            <a:r>
              <a:rPr lang="fr-CA" sz="1200" kern="1200" dirty="0" smtClean="0">
                <a:solidFill>
                  <a:schemeClr val="tx1"/>
                </a:solidFill>
                <a:effectLst/>
                <a:latin typeface="Calibri" pitchFamily="68" charset="0"/>
                <a:ea typeface="MS PGothic" panose="020B0600070205080204" pitchFamily="34" charset="-128"/>
                <a:cs typeface="+mn-cs"/>
              </a:rPr>
              <a:t> ». Ouvrez aussi un document du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Visits</a:t>
            </a:r>
            <a:r>
              <a:rPr lang="fr-CA" sz="1200" b="1" kern="1200" dirty="0" smtClean="0">
                <a:solidFill>
                  <a:schemeClr val="tx1"/>
                </a:solidFill>
                <a:effectLst/>
                <a:latin typeface="Calibri" pitchFamily="68" charset="0"/>
                <a:ea typeface="MS PGothic" panose="020B0600070205080204" pitchFamily="34" charset="-128"/>
                <a:cs typeface="+mn-cs"/>
              </a:rPr>
              <a:t>/</a:t>
            </a:r>
            <a:r>
              <a:rPr lang="fr-CA" sz="1200" b="1" kern="1200" dirty="0" err="1" smtClean="0">
                <a:solidFill>
                  <a:schemeClr val="tx1"/>
                </a:solidFill>
                <a:effectLst/>
                <a:latin typeface="Calibri" pitchFamily="68" charset="0"/>
                <a:ea typeface="MS PGothic" panose="020B0600070205080204" pitchFamily="34" charset="-128"/>
                <a:cs typeface="+mn-cs"/>
              </a:rPr>
              <a:t>Encounters</a:t>
            </a:r>
            <a:r>
              <a:rPr lang="fr-CA" sz="1200" b="1" kern="1200" dirty="0" smtClean="0">
                <a:solidFill>
                  <a:schemeClr val="tx1"/>
                </a:solidFill>
                <a:effectLst/>
                <a:latin typeface="Calibri" pitchFamily="68" charset="0"/>
                <a:ea typeface="MS PGothic" panose="020B0600070205080204" pitchFamily="34" charset="-128"/>
                <a:cs typeface="+mn-cs"/>
              </a:rPr>
              <a:t> and </a:t>
            </a:r>
            <a:r>
              <a:rPr lang="fr-CA" sz="1200" b="1" kern="1200" dirty="0" err="1" smtClean="0">
                <a:solidFill>
                  <a:schemeClr val="tx1"/>
                </a:solidFill>
                <a:effectLst/>
                <a:latin typeface="Calibri" pitchFamily="68" charset="0"/>
                <a:ea typeface="MS PGothic" panose="020B0600070205080204" pitchFamily="34" charset="-128"/>
                <a:cs typeface="+mn-cs"/>
              </a:rPr>
              <a:t>Summary</a:t>
            </a:r>
            <a:r>
              <a:rPr lang="fr-CA" sz="1200" b="1" kern="1200" dirty="0" smtClean="0">
                <a:solidFill>
                  <a:schemeClr val="tx1"/>
                </a:solidFill>
                <a:effectLst/>
                <a:latin typeface="Calibri" pitchFamily="68" charset="0"/>
                <a:ea typeface="MS PGothic" panose="020B0600070205080204" pitchFamily="34" charset="-128"/>
                <a:cs typeface="+mn-cs"/>
              </a:rPr>
              <a:t> Reports</a:t>
            </a:r>
            <a:r>
              <a:rPr lang="fr-CA" sz="1200" kern="1200" dirty="0" smtClean="0">
                <a:solidFill>
                  <a:schemeClr val="tx1"/>
                </a:solidFill>
                <a:effectLst/>
                <a:latin typeface="Calibri" pitchFamily="68" charset="0"/>
                <a:ea typeface="MS PGothic" panose="020B0600070205080204" pitchFamily="34" charset="-128"/>
                <a:cs typeface="+mn-cs"/>
              </a:rPr>
              <a:t>. Réorganisez les trois documents à l’écran. Expliquez comment imprimer les documents et lisez la note.</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Bouton d’agrandissement : Montrez et expliquez l’utilisation de ce bouton dans le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b="1" kern="1200" dirty="0" smtClean="0">
                <a:solidFill>
                  <a:schemeClr val="tx1"/>
                </a:solidFill>
                <a:effectLst/>
                <a:latin typeface="Calibri" pitchFamily="68" charset="0"/>
                <a:ea typeface="MS PGothic" panose="020B0600070205080204" pitchFamily="34" charset="-128"/>
                <a:cs typeface="+mn-cs"/>
              </a:rPr>
              <a:t>Documents/Notes</a:t>
            </a:r>
            <a:r>
              <a:rPr lang="fr-CA" sz="1200" kern="1200" dirty="0" smtClean="0">
                <a:solidFill>
                  <a:schemeClr val="tx1"/>
                </a:solidFill>
                <a:effectLst/>
                <a:latin typeface="Calibri" pitchFamily="68" charset="0"/>
                <a:ea typeface="MS PGothic" panose="020B0600070205080204" pitchFamily="34" charset="-128"/>
                <a:cs typeface="+mn-cs"/>
              </a:rPr>
              <a:t>. </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Filtrage dans le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b="1" kern="1200" dirty="0" smtClean="0">
                <a:solidFill>
                  <a:schemeClr val="tx1"/>
                </a:solidFill>
                <a:effectLst/>
                <a:latin typeface="Calibri" pitchFamily="68" charset="0"/>
                <a:ea typeface="MS PGothic" panose="020B0600070205080204" pitchFamily="34" charset="-128"/>
                <a:cs typeface="+mn-cs"/>
              </a:rPr>
              <a:t>Documents/Notes</a:t>
            </a:r>
            <a:r>
              <a:rPr lang="fr-CA" sz="1200" kern="1200" dirty="0" smtClean="0">
                <a:solidFill>
                  <a:schemeClr val="tx1"/>
                </a:solidFill>
                <a:effectLst/>
                <a:latin typeface="Calibri" pitchFamily="68" charset="0"/>
                <a:ea typeface="MS PGothic" panose="020B0600070205080204" pitchFamily="34" charset="-128"/>
                <a:cs typeface="+mn-cs"/>
              </a:rPr>
              <a:t> agrandi :</a:t>
            </a:r>
            <a:endParaRPr lang="en-CA" sz="1200" kern="1200" dirty="0" smtClean="0">
              <a:solidFill>
                <a:schemeClr val="tx1"/>
              </a:solidFill>
              <a:effectLst/>
              <a:latin typeface="Calibri" pitchFamily="68" charset="0"/>
              <a:ea typeface="MS PGothic" panose="020B0600070205080204" pitchFamily="34" charset="-128"/>
              <a:cs typeface="+mn-cs"/>
            </a:endParaRPr>
          </a:p>
          <a:p>
            <a:pPr marL="1085850" lvl="2"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Dans le champ </a:t>
            </a:r>
            <a:r>
              <a:rPr lang="fr-CA" sz="1200" b="1" kern="1200" dirty="0" err="1" smtClean="0">
                <a:solidFill>
                  <a:schemeClr val="tx1"/>
                </a:solidFill>
                <a:effectLst/>
                <a:latin typeface="Calibri" pitchFamily="68" charset="0"/>
                <a:ea typeface="MS PGothic" panose="020B0600070205080204" pitchFamily="34" charset="-128"/>
                <a:cs typeface="+mn-cs"/>
              </a:rPr>
              <a:t>Filter</a:t>
            </a:r>
            <a:r>
              <a:rPr lang="fr-CA" sz="1200" kern="1200" dirty="0" smtClean="0">
                <a:solidFill>
                  <a:schemeClr val="tx1"/>
                </a:solidFill>
                <a:effectLst/>
                <a:latin typeface="Calibri" pitchFamily="68" charset="0"/>
                <a:ea typeface="MS PGothic" panose="020B0600070205080204" pitchFamily="34" charset="-128"/>
                <a:cs typeface="+mn-cs"/>
              </a:rPr>
              <a:t>, tapez « </a:t>
            </a:r>
            <a:r>
              <a:rPr lang="fr-CA" sz="1200" kern="1200" dirty="0" err="1" smtClean="0">
                <a:solidFill>
                  <a:schemeClr val="tx1"/>
                </a:solidFill>
                <a:effectLst/>
                <a:latin typeface="Calibri" pitchFamily="68" charset="0"/>
                <a:ea typeface="MS PGothic" panose="020B0600070205080204" pitchFamily="34" charset="-128"/>
                <a:cs typeface="+mn-cs"/>
              </a:rPr>
              <a:t>consult</a:t>
            </a:r>
            <a:r>
              <a:rPr lang="fr-CA" sz="1200" kern="1200" dirty="0" smtClean="0">
                <a:solidFill>
                  <a:schemeClr val="tx1"/>
                </a:solidFill>
                <a:effectLst/>
                <a:latin typeface="Calibri" pitchFamily="68" charset="0"/>
                <a:ea typeface="MS PGothic" panose="020B0600070205080204" pitchFamily="34" charset="-128"/>
                <a:cs typeface="+mn-cs"/>
              </a:rPr>
              <a:t> 2015 », et seules les notes de consultation datées de 2015 s’afficheront.</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Laissez le filtre en place et fermez le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agrandi. Faites remarquer que le filtre a disparu et que tous les résultats du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s’affichent à nouveau. Seules les modifications de préférences et les dérogations aux directives sur le consentement du patient sont conservées entre les affichages à trois colonnes et agrandi.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En fonction du flux de travail clinique et des centres d'intérêt, il s'agit d'un bon emplacement pour couvrir la colonne Statut (Statut du résultat du test dans les résultats de laboratoire et de pathologie), disponible dans tous les </a:t>
            </a:r>
            <a:r>
              <a:rPr lang="fr-FR" dirty="0" err="1" smtClean="0"/>
              <a:t>portlets</a:t>
            </a:r>
            <a:r>
              <a:rPr lang="fr-FR" dirty="0" smtClean="0"/>
              <a:t>, à l'exception de Médicaments. Détails fournis dans la section OLIS. Seuls les résultats de laboratoire et de pathologie affichent un statut «anormal». Seuls les résultats définitifs ou modifiés (indiquant qu'une révision a été apportée au document après la version finale) sont inclus dans les résultats de </a:t>
            </a:r>
            <a:r>
              <a:rPr lang="fr-FR" dirty="0" err="1" smtClean="0"/>
              <a:t>ConnexionOntario</a:t>
            </a:r>
            <a:r>
              <a:rPr lang="fr-FR" dirty="0" smtClean="0"/>
              <a:t>.</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400108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Apprentissage électronique : Module Aperçu de l’onglet </a:t>
            </a:r>
            <a:r>
              <a:rPr lang="fr-CA" sz="1200" b="1" kern="1200" dirty="0" smtClean="0">
                <a:solidFill>
                  <a:schemeClr val="tx1"/>
                </a:solidFill>
                <a:effectLst/>
                <a:latin typeface="Calibri" pitchFamily="68" charset="0"/>
                <a:ea typeface="MS PGothic" panose="020B0600070205080204" pitchFamily="34" charset="-128"/>
                <a:cs typeface="+mn-cs"/>
              </a:rPr>
              <a:t>Patient Care</a:t>
            </a:r>
            <a:r>
              <a:rPr lang="fr-CA" sz="1200" kern="1200" dirty="0" smtClean="0">
                <a:solidFill>
                  <a:schemeClr val="tx1"/>
                </a:solidFill>
                <a:effectLst/>
                <a:latin typeface="Calibri" pitchFamily="68" charset="0"/>
                <a:ea typeface="MS PGothic" panose="020B0600070205080204" pitchFamily="34" charset="-128"/>
                <a:cs typeface="+mn-cs"/>
              </a:rPr>
              <a:t> (Soins des patients)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Passez en revue les renseignements disponibles pour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en commençant par les rapports sommaires du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Visits</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Encounters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and</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Summary</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Reports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avant de poursuivre avec le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Documents/Notes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Expliquez la différence entre les deux : le premier contient un rapport sommaire général pour chaque visite (rencontre) dans un hôpital de soins actifs, tandis que le deuxième présente des renseignements détaillés sur les notes et les rapports non diagnostiques associés à ces visites ainsi que des documents communautaires non associés à un aiguillage communautaire, comme des évaluations RAI ou des plans de traitement.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Ignorez les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Medications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et </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Diagnostic Imaging</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pour l’instant (ils seront couverts en détail plus tard).</a:t>
            </a:r>
            <a:endParaRPr lang="en-CA"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2124535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Apprentissage électronique : Module Aperçu de l’onglet </a:t>
            </a:r>
            <a:r>
              <a:rPr lang="fr-CA" sz="1200" b="1" kern="1200" dirty="0" smtClean="0">
                <a:solidFill>
                  <a:schemeClr val="tx1"/>
                </a:solidFill>
                <a:effectLst/>
                <a:latin typeface="Calibri" pitchFamily="68" charset="0"/>
                <a:ea typeface="MS PGothic" panose="020B0600070205080204" pitchFamily="34" charset="-128"/>
                <a:cs typeface="+mn-cs"/>
              </a:rPr>
              <a:t>Patient Care</a:t>
            </a:r>
            <a:r>
              <a:rPr lang="fr-CA" sz="1200" kern="1200" dirty="0" smtClean="0">
                <a:solidFill>
                  <a:schemeClr val="tx1"/>
                </a:solidFill>
                <a:effectLst/>
                <a:latin typeface="Calibri" pitchFamily="68" charset="0"/>
                <a:ea typeface="MS PGothic" panose="020B0600070205080204" pitchFamily="34" charset="-128"/>
                <a:cs typeface="+mn-cs"/>
              </a:rPr>
              <a:t> (Soins des patients)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Continuez la revue des renseignements disponibles pour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dans le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Community</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qui présente les rapports associés aux aiguillages communautaires vers des soins ou des services (contrairement aux évaluations et aux plans de traitement plus généraux du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Documents/Notes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Ignorez les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Other</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Results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et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Lab</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and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Pathology</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Results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(ils seront couverts en détail plus tard).</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de groupe en personne : Après la démonstration, demandez aux apprenants de répondre aux questions 4 à 7 de l’étape 1 de la course à épreuves.</a:t>
            </a:r>
            <a:endParaRPr lang="en-CA"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3354217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kern="1200" dirty="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b="0" kern="1200" dirty="0">
              <a:solidFill>
                <a:schemeClr val="tx1"/>
              </a:solidFill>
              <a:effectLst/>
              <a:latin typeface="Calibri" pitchFamily="68" charset="0"/>
              <a:ea typeface="MS PGothic" panose="020B0600070205080204" pitchFamily="34" charset="-128"/>
              <a:cs typeface="ＭＳ Ｐゴシック" pitchFamily="68" charset="-128"/>
            </a:endParaRPr>
          </a:p>
          <a:p>
            <a:pPr marL="342900" lvl="0" indent="-342900">
              <a:lnSpc>
                <a:spcPct val="107000"/>
              </a:lnSpc>
              <a:spcAft>
                <a:spcPts val="800"/>
              </a:spcAft>
              <a:buFont typeface="Arial" panose="020B0604020202020204" pitchFamily="34" charset="0"/>
              <a:buChar char="•"/>
              <a:tabLst>
                <a:tab pos="457200" algn="l"/>
              </a:tabLs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Références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b="0" dirty="0">
                <a:effectLst/>
                <a:latin typeface="Calibri" panose="020F0502020204030204" pitchFamily="34" charset="0"/>
                <a:ea typeface="Calibri" panose="020F0502020204030204" pitchFamily="34" charset="0"/>
                <a:cs typeface="Times New Roman" panose="02020603050405020304" pitchFamily="18" charset="0"/>
              </a:rPr>
              <a:t>Fiche de renseignements sur la COVID-19 en format PDF</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627066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Tout le contenu de cette section est obligatoire; il s’agit d’une exigence du ministère de la Santé.</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Expliquez tout le contenu aux apprenants.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Sélectionnez l’affichage individuel du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Medications</a:t>
            </a:r>
            <a:r>
              <a:rPr lang="fr-CA" sz="1200" kern="1200" dirty="0" smtClean="0">
                <a:solidFill>
                  <a:schemeClr val="tx1"/>
                </a:solidFill>
                <a:effectLst/>
                <a:latin typeface="Calibri" pitchFamily="68" charset="0"/>
                <a:ea typeface="MS PGothic" panose="020B0600070205080204" pitchFamily="34" charset="-128"/>
                <a:cs typeface="+mn-cs"/>
              </a:rPr>
              <a:t> (dans la barre de navigation ou avec le bouton d’agrandissement).</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Ouvrez le lien pour avoir accès aux renseignements fournis, ou demandez aux apprenants de le faire.</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Sélectionnez une ligne contenant une icône de RUM et défilez la page pour consulter l’affichage détaillé, ou demandez aux apprenants de le faire (voir la diapositive 20).</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Mentionnez que les lignes contenant un long nom générique sont tronquées, donc que l’icône de RUM pourrait être cachée. On peut élargir la colonne en faisant glisser le bord droit de son en-tête.</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Montrez l’icône d’impression présente dans cet affichage qui n’était pas disponible dans le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en trois colonnes.</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Cliquez sur l’icône d’impression, ou demandez aux apprenants de le faire.</a:t>
            </a:r>
            <a:endParaRPr lang="en-CA" sz="1200" kern="1200" dirty="0" smtClean="0">
              <a:solidFill>
                <a:schemeClr val="tx1"/>
              </a:solidFill>
              <a:effectLst/>
              <a:latin typeface="Calibri" pitchFamily="68" charset="0"/>
              <a:ea typeface="MS PGothic" panose="020B0600070205080204" pitchFamily="34" charset="-128"/>
              <a:cs typeface="+mn-cs"/>
            </a:endParaRPr>
          </a:p>
          <a:p>
            <a:pPr marL="1085850" lvl="2"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Indiquez le numéro de téléphone de la pharmacie affiché sous son nom et fermez l’aperçu avant impression.</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Placez le pointeur sur le nom d’une pharmacie pour afficher son numéro de téléphone dans une infobulle, ou demandez aux apprenants de le faire.</a:t>
            </a:r>
            <a:endParaRPr lang="en-CA" sz="1200" kern="1200" dirty="0" smtClean="0">
              <a:solidFill>
                <a:schemeClr val="tx1"/>
              </a:solidFill>
              <a:effectLst/>
              <a:latin typeface="Calibri" pitchFamily="68" charset="0"/>
              <a:ea typeface="MS PGothic" panose="020B0600070205080204" pitchFamily="34" charset="-128"/>
              <a:cs typeface="+mn-cs"/>
            </a:endParaRP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186923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2216279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Notes du formateur :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Il n’est pas obligatoire de traiter de la fonction de regroupement.  Elle s’avère toutefois très utile si les apprenants doivent imprimer une liste condensée de tous les médicaments du patient, sans tous les détails sur les renouvellements.</a:t>
            </a:r>
          </a:p>
          <a:p>
            <a:pPr marL="342900" lvl="0" indent="-342900">
              <a:lnSpc>
                <a:spcPct val="107000"/>
              </a:lnSpc>
              <a:spcAft>
                <a:spcPts val="800"/>
              </a:spcAft>
              <a:buFont typeface="Arial" panose="020B0604020202020204" pitchFamily="34" charset="0"/>
              <a:buChar char="•"/>
              <a:tabLst>
                <a:tab pos="457200" algn="l"/>
              </a:tabLst>
            </a:pPr>
            <a:r>
              <a:rPr lang="fr-CA" sz="1100" dirty="0" smtClean="0">
                <a:effectLst/>
                <a:latin typeface="Calibri" panose="020F0502020204030204" pitchFamily="34" charset="0"/>
                <a:ea typeface="Calibri" panose="020F0502020204030204" pitchFamily="34" charset="0"/>
                <a:cs typeface="Times New Roman" panose="02020603050405020304" pitchFamily="18" charset="0"/>
              </a:rPr>
              <a:t>Méthodes </a:t>
            </a:r>
            <a:r>
              <a:rPr lang="fr-CA" sz="1100" dirty="0">
                <a:effectLst/>
                <a:latin typeface="Calibri" panose="020F0502020204030204" pitchFamily="34" charset="0"/>
                <a:ea typeface="Calibri" panose="020F0502020204030204" pitchFamily="34" charset="0"/>
                <a:cs typeface="Times New Roman" panose="02020603050405020304" pitchFamily="18" charset="0"/>
              </a:rPr>
              <a:t>de formation sous forme de démonstration et de groupe en direct : passez en revue tout le contenu avec les apprenants.</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Restez dans l’affichage du </a:t>
            </a:r>
            <a:r>
              <a:rPr lang="fr-CA" sz="1100" dirty="0" err="1">
                <a:effectLst/>
                <a:latin typeface="Calibri" panose="020F0502020204030204" pitchFamily="34" charset="0"/>
                <a:ea typeface="Calibri" panose="020F0502020204030204" pitchFamily="34" charset="0"/>
                <a:cs typeface="Times New Roman" panose="02020603050405020304" pitchFamily="18" charset="0"/>
              </a:rPr>
              <a:t>portlet</a:t>
            </a:r>
            <a:r>
              <a:rPr lang="fr-CA" sz="1100" dirty="0">
                <a:effectLst/>
                <a:latin typeface="Calibri" panose="020F0502020204030204" pitchFamily="34" charset="0"/>
                <a:ea typeface="Calibri" panose="020F0502020204030204" pitchFamily="34" charset="0"/>
                <a:cs typeface="Times New Roman" panose="02020603050405020304" pitchFamily="18" charset="0"/>
              </a:rPr>
              <a:t> « Médications » sélectionné précédemment. </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Montrez aux apprenants comment effectuer un regroupement et demandez-leur de le faire. </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Remarque : selon la résolution et la taille du moniteur, il faudra peut-être réduire le réglage de zoom pour que le navigateur affiche la largeur du </a:t>
            </a:r>
            <a:r>
              <a:rPr lang="fr-CA" sz="1100" dirty="0" err="1">
                <a:effectLst/>
                <a:latin typeface="Calibri" panose="020F0502020204030204" pitchFamily="34" charset="0"/>
                <a:ea typeface="Calibri" panose="020F0502020204030204" pitchFamily="34" charset="0"/>
                <a:cs typeface="Times New Roman" panose="02020603050405020304" pitchFamily="18" charset="0"/>
              </a:rPr>
              <a:t>portlet</a:t>
            </a:r>
            <a:r>
              <a:rPr lang="fr-CA"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Tous les dossiers sont maintenant regroupés par nom générique, par concentration et par forme, et ils sont classés par ordre de date de délivrance la plus récente.</a:t>
            </a:r>
          </a:p>
          <a:p>
            <a:pPr marL="1143000" lvl="2" indent="-228600">
              <a:lnSpc>
                <a:spcPct val="107000"/>
              </a:lnSpc>
              <a:spcAft>
                <a:spcPts val="800"/>
              </a:spcAft>
              <a:buFont typeface="Arial" panose="020B0604020202020204" pitchFamily="34" charset="0"/>
              <a:buChar char="•"/>
              <a:tabLst>
                <a:tab pos="13716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nombre de dossiers contenus dans le groupe est résumé du côté gauche du titre regroupé.</a:t>
            </a:r>
          </a:p>
          <a:p>
            <a:pPr marL="1143000" lvl="2" indent="-228600">
              <a:lnSpc>
                <a:spcPct val="107000"/>
              </a:lnSpc>
              <a:spcAft>
                <a:spcPts val="800"/>
              </a:spcAft>
              <a:buFont typeface="Arial" panose="020B0604020202020204" pitchFamily="34" charset="0"/>
              <a:buChar char="•"/>
              <a:tabLst>
                <a:tab pos="13716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côté droit du titre regroupé indique le nom de la marque, la quantité, l’approvisionnement estimé en jours, le nom de la pharmacie ayant délivré le produit, le numéro de téléphone et la date pour la dernière entrée </a:t>
            </a:r>
            <a:r>
              <a:rPr lang="fr-CA" sz="1100" u="sng" dirty="0">
                <a:effectLst/>
                <a:latin typeface="Calibri" panose="020F0502020204030204" pitchFamily="34" charset="0"/>
                <a:ea typeface="Calibri" panose="020F0502020204030204" pitchFamily="34" charset="0"/>
                <a:cs typeface="Times New Roman" panose="02020603050405020304" pitchFamily="18" charset="0"/>
              </a:rPr>
              <a:t>seulement</a:t>
            </a:r>
            <a:r>
              <a:rPr lang="fr-CA" sz="1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723667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Notes du formateur :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Il n’est pas obligatoire de traiter de la fonction de regroupement.  Elle s’avère toutefois très utile si les apprenants doivent imprimer une liste condensée de tous les médicaments du patient, sans tous les détails sur les renouvellements.</a:t>
            </a:r>
          </a:p>
          <a:p>
            <a:pPr marL="342900" lvl="0" indent="-342900">
              <a:lnSpc>
                <a:spcPct val="107000"/>
              </a:lnSpc>
              <a:spcAft>
                <a:spcPts val="800"/>
              </a:spcAft>
              <a:buFont typeface="Arial" panose="020B0604020202020204" pitchFamily="34" charset="0"/>
              <a:buChar char="•"/>
              <a:tabLst>
                <a:tab pos="457200" algn="l"/>
              </a:tabLst>
            </a:pPr>
            <a:r>
              <a:rPr lang="fr-CA" sz="1100" dirty="0" smtClean="0">
                <a:effectLst/>
                <a:latin typeface="Calibri" panose="020F0502020204030204" pitchFamily="34" charset="0"/>
                <a:ea typeface="Calibri" panose="020F0502020204030204" pitchFamily="34" charset="0"/>
                <a:cs typeface="Times New Roman" panose="02020603050405020304" pitchFamily="18" charset="0"/>
              </a:rPr>
              <a:t>Méthodes </a:t>
            </a:r>
            <a:r>
              <a:rPr lang="fr-CA" sz="1100" dirty="0">
                <a:effectLst/>
                <a:latin typeface="Calibri" panose="020F0502020204030204" pitchFamily="34" charset="0"/>
                <a:ea typeface="Calibri" panose="020F0502020204030204" pitchFamily="34" charset="0"/>
                <a:cs typeface="Times New Roman" panose="02020603050405020304" pitchFamily="18" charset="0"/>
              </a:rPr>
              <a:t>de formation sous forme de démonstration et de groupe en direct : passez en revue tout le contenu avec les apprenants.</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Restez dans l’affichage du </a:t>
            </a:r>
            <a:r>
              <a:rPr lang="fr-CA" sz="1100" dirty="0" err="1">
                <a:effectLst/>
                <a:latin typeface="Calibri" panose="020F0502020204030204" pitchFamily="34" charset="0"/>
                <a:ea typeface="Calibri" panose="020F0502020204030204" pitchFamily="34" charset="0"/>
                <a:cs typeface="Times New Roman" panose="02020603050405020304" pitchFamily="18" charset="0"/>
              </a:rPr>
              <a:t>portlet</a:t>
            </a:r>
            <a:r>
              <a:rPr lang="fr-CA" sz="1100" dirty="0">
                <a:effectLst/>
                <a:latin typeface="Calibri" panose="020F0502020204030204" pitchFamily="34" charset="0"/>
                <a:ea typeface="Calibri" panose="020F0502020204030204" pitchFamily="34" charset="0"/>
                <a:cs typeface="Times New Roman" panose="02020603050405020304" pitchFamily="18" charset="0"/>
              </a:rPr>
              <a:t> « Médications » sélectionné précédemment. </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Montrez aux apprenants comment sélectionner l’icône d’impression et demandez-leur de le faire.</a:t>
            </a:r>
          </a:p>
          <a:p>
            <a:pPr marL="1143000" lvl="2" indent="-228600">
              <a:lnSpc>
                <a:spcPct val="107000"/>
              </a:lnSpc>
              <a:spcAft>
                <a:spcPts val="800"/>
              </a:spcAft>
              <a:buFont typeface="Arial" panose="020B0604020202020204" pitchFamily="34" charset="0"/>
              <a:buChar char="•"/>
              <a:tabLst>
                <a:tab pos="13716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Faites remarquer l’ajout du regroupement dans l’aperçu avant impression.</a:t>
            </a:r>
          </a:p>
          <a:p>
            <a:pPr marL="1143000" lvl="2" indent="-228600">
              <a:lnSpc>
                <a:spcPct val="107000"/>
              </a:lnSpc>
              <a:spcAft>
                <a:spcPts val="800"/>
              </a:spcAft>
              <a:buFont typeface="Arial" panose="020B0604020202020204" pitchFamily="34" charset="0"/>
              <a:buChar char="•"/>
              <a:tabLst>
                <a:tab pos="13716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Faites remarquer le retour automatique à la ligne du côté droit des titres groupés.</a:t>
            </a:r>
          </a:p>
          <a:p>
            <a:pPr marL="1143000" lvl="2" indent="-228600">
              <a:lnSpc>
                <a:spcPct val="107000"/>
              </a:lnSpc>
              <a:spcAft>
                <a:spcPts val="800"/>
              </a:spcAft>
              <a:buFont typeface="Arial" panose="020B0604020202020204" pitchFamily="34" charset="0"/>
              <a:buChar char="•"/>
              <a:tabLst>
                <a:tab pos="13716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Faites remarquer la réduction du nombre de pages dans l’impression.</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Fermez l’affichage avant impression ou imprimez au format PDF ou papier, selon l’intérêt ou les besoins des apprenants.</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Fermez l’aperçu avant impression.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3405745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Notes du formateur : </a:t>
            </a:r>
            <a:endParaRPr lang="fr-CA" sz="1200" dirty="0">
              <a:effectLst/>
              <a:latin typeface="Times New Roman" panose="02020603050405020304" pitchFamily="18" charset="0"/>
              <a:ea typeface="Times New Roman" panose="02020603050405020304" pitchFamily="18" charset="0"/>
            </a:endParaRPr>
          </a:p>
          <a:p>
            <a:pPr marL="342900" marR="0" lvl="0" indent="-3429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tab pos="457200" algn="l"/>
              </a:tabLst>
              <a:defRPr/>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Il n’est pas obligatoire de traiter de la fonction de regroupement.  Elle s’avère toutefois très utile si les apprenants doivent imprimer une liste condensée de tous les médicaments du patient, sans tous les détails sur les renouvellements.</a:t>
            </a:r>
          </a:p>
          <a:p>
            <a:pPr marL="342900" lvl="0" indent="-342900">
              <a:buFont typeface="Arial" panose="020B0604020202020204" pitchFamily="34" charset="0"/>
              <a:buChar char="•"/>
              <a:tabLst>
                <a:tab pos="457200" algn="l"/>
              </a:tabLst>
            </a:pP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Méthodes </a:t>
            </a:r>
            <a:r>
              <a:rPr lang="fr-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formation sous forme de démonstration et de groupe en direct : passez en revue tout le contenu avec les apprenants.</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Restez dans l’affichage du </a:t>
            </a:r>
            <a:r>
              <a:rPr lang="fr-CA"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portlet</a:t>
            </a:r>
            <a:r>
              <a:rPr lang="fr-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Médications » sélectionné précédemment. </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Selon l’intérêt ou les besoins des apprenants :</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fr-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Développez tous les groupes et réduisez-les de nouveau.</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fr-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Développez le groupe de l’acide acétylsalicylique et cliquez sur </a:t>
            </a:r>
            <a:r>
              <a:rPr lang="fr-CA"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Print</a:t>
            </a:r>
            <a:r>
              <a:rPr lang="fr-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–&gt; le groupe sera également développé pour l’impression.</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fr-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Modifiez la ligne de temps pour qu’elle s’étende du 1</a:t>
            </a:r>
            <a:r>
              <a:rPr lang="fr-CA" sz="120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a:t>
            </a:r>
            <a:r>
              <a:rPr lang="fr-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janvier 2015 au 31 décembre 2017.</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fr-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Remarque :  L’option Group By est réinitialisée à « None » chaque fois que l’affichage est actualisé pour quelque raison que ce soit (modification d’une ligne de temps, actualisation de toutes les données ou des médicaments seulement, sélection d’un autre patient).</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en-CA"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Réglez</a:t>
            </a: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Group By à « Generic Name, Strength, Form ».</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fr-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groupe développé devrait toujours l’être.  Bien que l’option Group By soit réinitialisée, le système se souvient que la ligne a été développée.</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091414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342900" lvl="0" indent="-342900">
              <a:buFont typeface="Arial" panose="020B0604020202020204" pitchFamily="34" charset="0"/>
              <a:buChar char="•"/>
              <a:tabLst>
                <a:tab pos="457200" algn="l"/>
              </a:tabLst>
            </a:pP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Tout le contenu de cette section est obligatoire conformément aux directives du ministère de la Santé.</a:t>
            </a:r>
            <a:endParaRPr lang="fr-C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Méthodes de formation sous forme de démonstration et de groupe en direct : passez en revue tout le contenu avec les apprenants, si cela n’a pas déjà été fait à la section sur les titres (diapositive 8) et au moment de l’aperçu du </a:t>
            </a:r>
            <a:r>
              <a:rPr lang="fr-CA"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portlet</a:t>
            </a: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CA"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Medications</a:t>
            </a: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(diapositive précédente).</a:t>
            </a:r>
            <a:endParaRPr lang="fr-C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1982658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Notes du formateur</a:t>
            </a:r>
            <a:endParaRPr lang="fr-CA" sz="1200" dirty="0" smtClean="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Tout le contenu de cette section est obligatoire conformément aux directives du ministère de la Santé.</a:t>
            </a:r>
            <a:endParaRPr lang="fr-C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Méthodes de formation sous forme de démonstration et de groupe en direct : passez en revue tout le contenu avec les apprenants.</a:t>
            </a:r>
            <a:endParaRPr lang="fr-C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peut être utile de régler Group By à « None ».</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23</a:t>
            </a:fld>
            <a:endParaRPr lang="en-CA" altLang="en-US"/>
          </a:p>
        </p:txBody>
      </p:sp>
    </p:spTree>
    <p:extLst>
      <p:ext uri="{BB962C8B-B14F-4D97-AF65-F5344CB8AC3E}">
        <p14:creationId xmlns:p14="http://schemas.microsoft.com/office/powerpoint/2010/main" val="4270006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Notes du formateur : </a:t>
            </a:r>
            <a:endParaRPr lang="fr-CA" sz="1200" dirty="0" smtClean="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Tout le contenu de cette section est obligatoire conformément aux directives du ministère de la Santé.</a:t>
            </a:r>
            <a:endParaRPr lang="fr-C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Méthodes de formation sous forme de démonstration et de groupe en direct : passez en revue tout le contenu avec les apprenants.</a:t>
            </a:r>
            <a:endParaRPr lang="fr-C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Sélectionnez un médicament dans l’onglet </a:t>
            </a:r>
            <a:r>
              <a:rPr lang="fr-CA"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Dipensed</a:t>
            </a: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Medications</a:t>
            </a: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passez en revue ces points avec les apprenants OU</a:t>
            </a:r>
            <a:endParaRPr lang="fr-C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affichez et passez en revue les deux prochaines diapositives (diapositives 25 et 26).</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1189586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Notes du formateur : </a:t>
            </a:r>
            <a:endParaRPr lang="fr-CA" sz="1200" dirty="0" smtClean="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Tout le contenu de cette section est obligatoire conformément aux directives du ministère de la Santé.</a:t>
            </a:r>
            <a:endParaRPr lang="fr-C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Méthodes de formation sous forme de démonstration et de groupe en direct : passez en revue tout le contenu avec les apprenants, en utilisant soit l’affichage de la présente diapositive, soit une entrée dans l’onglet </a:t>
            </a:r>
            <a:r>
              <a:rPr lang="fr-CA"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Dispensed</a:t>
            </a: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Medications</a:t>
            </a:r>
            <a:r>
              <a:rPr lang="fr-C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pour le patient actuel.</a:t>
            </a:r>
            <a:endParaRPr lang="fr-CA"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1474038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Tout le contenu de cette section est obligatoire; il s’agit d’une exigence du ministère de la Santé.</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Expliquez tout le contenu aux apprenants, soit avec cette diapositive ou avec une entrée de l’onglet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Dispensed</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Medications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pour le scénario clinique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26</a:t>
            </a:fld>
            <a:endParaRPr lang="en-CA" altLang="en-US"/>
          </a:p>
        </p:txBody>
      </p:sp>
    </p:spTree>
    <p:extLst>
      <p:ext uri="{BB962C8B-B14F-4D97-AF65-F5344CB8AC3E}">
        <p14:creationId xmlns:p14="http://schemas.microsoft.com/office/powerpoint/2010/main" val="2319577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Tout le contenu de cette section est obligatoire; il s’agit d’une exigence du ministère de la Santé.</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Expliquez tout le contenu aux apprenants, soit avec cette diapositive ou avec le scénario clinique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27</a:t>
            </a:fld>
            <a:endParaRPr lang="en-CA" altLang="en-US"/>
          </a:p>
        </p:txBody>
      </p:sp>
    </p:spTree>
    <p:extLst>
      <p:ext uri="{BB962C8B-B14F-4D97-AF65-F5344CB8AC3E}">
        <p14:creationId xmlns:p14="http://schemas.microsoft.com/office/powerpoint/2010/main" val="746188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Affichez le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individuel en cliquant sur l’icône de l’imagerie diagnostique dans la barre de navigation ou sur le bouton d’agrandissement du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US" baseline="0" dirty="0" smtClean="0"/>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28</a:t>
            </a:fld>
            <a:endParaRPr lang="en-CA" altLang="en-US"/>
          </a:p>
        </p:txBody>
      </p:sp>
    </p:spTree>
    <p:extLst>
      <p:ext uri="{BB962C8B-B14F-4D97-AF65-F5344CB8AC3E}">
        <p14:creationId xmlns:p14="http://schemas.microsoft.com/office/powerpoint/2010/main" val="245054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 au formateur : </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Couvrez cette section seulement si votre organisation utilise l’identification unique pour accéder au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visualiseur</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clinique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ConnexionOntario</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Matériel auxiliaire : Documents existants sur l’ouverture de session ou le système d’information créés par votre organisation.</a:t>
            </a:r>
            <a:endParaRPr lang="en-CA"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a:t>
            </a:fld>
            <a:endParaRPr lang="en-CA" altLang="en-US"/>
          </a:p>
        </p:txBody>
      </p:sp>
    </p:spTree>
    <p:extLst>
      <p:ext uri="{BB962C8B-B14F-4D97-AF65-F5344CB8AC3E}">
        <p14:creationId xmlns:p14="http://schemas.microsoft.com/office/powerpoint/2010/main" val="3041820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Lien </a:t>
            </a:r>
            <a:r>
              <a:rPr lang="fr-CA" sz="1200" b="1" kern="1200" dirty="0" smtClean="0">
                <a:solidFill>
                  <a:schemeClr val="tx1"/>
                </a:solidFill>
                <a:effectLst/>
                <a:latin typeface="Calibri" pitchFamily="68" charset="0"/>
                <a:ea typeface="MS PGothic" panose="020B0600070205080204" pitchFamily="34" charset="-128"/>
                <a:cs typeface="+mn-cs"/>
              </a:rPr>
              <a:t>Data </a:t>
            </a:r>
            <a:r>
              <a:rPr lang="fr-CA" sz="1200" b="1" kern="1200" dirty="0" err="1" smtClean="0">
                <a:solidFill>
                  <a:schemeClr val="tx1"/>
                </a:solidFill>
                <a:effectLst/>
                <a:latin typeface="Calibri" pitchFamily="68" charset="0"/>
                <a:ea typeface="MS PGothic" panose="020B0600070205080204" pitchFamily="34" charset="-128"/>
                <a:cs typeface="+mn-cs"/>
              </a:rPr>
              <a:t>Summary</a:t>
            </a:r>
            <a:r>
              <a:rPr lang="fr-CA" sz="1200" kern="1200" dirty="0" smtClean="0">
                <a:solidFill>
                  <a:schemeClr val="tx1"/>
                </a:solidFill>
                <a:effectLst/>
                <a:latin typeface="Calibri" pitchFamily="68" charset="0"/>
                <a:ea typeface="MS PGothic" panose="020B0600070205080204" pitchFamily="34" charset="-128"/>
                <a:cs typeface="+mn-cs"/>
              </a:rPr>
              <a:t> | Organisations contribuant aux données d’imagerie diagnostique : Si cela n’a pas été couvert dans la section sur l’en-tête (diapositive 9), montrez comment accéder à ces renseignements, ou demandez aux apprenants de s’exercer à le faire.</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Mentionnez que le lien dans le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b="1" kern="1200" dirty="0" smtClean="0">
                <a:solidFill>
                  <a:schemeClr val="tx1"/>
                </a:solidFill>
                <a:effectLst/>
                <a:latin typeface="Calibri" pitchFamily="68" charset="0"/>
                <a:ea typeface="MS PGothic" panose="020B0600070205080204" pitchFamily="34" charset="-128"/>
                <a:cs typeface="+mn-cs"/>
              </a:rPr>
              <a:t>Diagnostic Imaging</a:t>
            </a:r>
            <a:r>
              <a:rPr lang="fr-CA" sz="1200" kern="1200" dirty="0" smtClean="0">
                <a:solidFill>
                  <a:schemeClr val="tx1"/>
                </a:solidFill>
                <a:effectLst/>
                <a:latin typeface="Calibri" pitchFamily="68" charset="0"/>
                <a:ea typeface="MS PGothic" panose="020B0600070205080204" pitchFamily="34" charset="-128"/>
                <a:cs typeface="+mn-cs"/>
              </a:rPr>
              <a:t> affiche les mêmes renseignements.</a:t>
            </a:r>
            <a:endParaRPr lang="en-CA" sz="1200" kern="1200" dirty="0" smtClean="0">
              <a:solidFill>
                <a:schemeClr val="tx1"/>
              </a:solidFill>
              <a:effectLst/>
              <a:latin typeface="Calibri" pitchFamily="68" charset="0"/>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29</a:t>
            </a:fld>
            <a:endParaRPr lang="en-CA" altLang="en-US"/>
          </a:p>
        </p:txBody>
      </p:sp>
    </p:spTree>
    <p:extLst>
      <p:ext uri="{BB962C8B-B14F-4D97-AF65-F5344CB8AC3E}">
        <p14:creationId xmlns:p14="http://schemas.microsoft.com/office/powerpoint/2010/main" val="2686573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d’images diagnostiques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Faites la démonstration des points sur la diapositive ou demandez aux apprenants de s’exercer à les faire.</a:t>
            </a:r>
            <a:endParaRPr lang="en-CA"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30</a:t>
            </a:fld>
            <a:endParaRPr lang="en-CA" altLang="en-US"/>
          </a:p>
        </p:txBody>
      </p:sp>
    </p:spTree>
    <p:extLst>
      <p:ext uri="{BB962C8B-B14F-4D97-AF65-F5344CB8AC3E}">
        <p14:creationId xmlns:p14="http://schemas.microsoft.com/office/powerpoint/2010/main" val="2260995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d’images diagnostiques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Ouvrez un rapport d’imagerie diagnostique, ou demandez aux apprenants de s’exercer à le faire.</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Mentionnez que les fonctions et la structure de la fenêtre du document sont les mêmes que ce qui a été présenté plus tôt.</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Laissez le rapport ouvert et continuez avec la diapositive suivante.</a:t>
            </a:r>
            <a:endParaRPr lang="en-CA"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31</a:t>
            </a:fld>
            <a:endParaRPr lang="en-CA" altLang="en-US"/>
          </a:p>
        </p:txBody>
      </p:sp>
    </p:spTree>
    <p:extLst>
      <p:ext uri="{BB962C8B-B14F-4D97-AF65-F5344CB8AC3E}">
        <p14:creationId xmlns:p14="http://schemas.microsoft.com/office/powerpoint/2010/main" val="2861711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d’images diagnostiques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Cliquez sur l’image associée au rapport ouvert.</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Faites remarquer qu’une nouvelle fenêtre ou un nouvel onglet contenant l’image s’est ouvert.</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Assurez-vous que le rapport est visible (vous devrez peut-être sélectionner la fenêtre du rapport avec l’icône du navigateur dans la barre des tâches de Windows).</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Réorganisez les fenêtres du rapport et de l’image pour que leur contenu soit visible.</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En laissant les fenêtres ouvertes, retournez à celle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 et sélectionnez un autre rapport ou une autre image.</a:t>
            </a:r>
            <a:endParaRPr lang="en-CA" sz="1200" kern="1200" dirty="0" smtClean="0">
              <a:solidFill>
                <a:schemeClr val="tx1"/>
              </a:solidFill>
              <a:effectLst/>
              <a:latin typeface="Calibri" pitchFamily="68" charset="0"/>
              <a:ea typeface="MS PGothic" panose="020B0600070205080204" pitchFamily="34" charset="-128"/>
              <a:cs typeface="+mn-cs"/>
            </a:endParaRPr>
          </a:p>
          <a:p>
            <a:pPr marL="1085850" lvl="2"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Faites remarquer qu’une autre fenêtre s’est ouverte (il y a maintenant deux documents ouverts).</a:t>
            </a:r>
            <a:endParaRPr lang="en-CA" sz="1200" kern="1200" dirty="0" smtClean="0">
              <a:solidFill>
                <a:schemeClr val="tx1"/>
              </a:solidFill>
              <a:effectLst/>
              <a:latin typeface="Calibri" pitchFamily="68" charset="0"/>
              <a:ea typeface="MS PGothic" panose="020B0600070205080204" pitchFamily="34" charset="-128"/>
              <a:cs typeface="+mn-cs"/>
            </a:endParaRPr>
          </a:p>
          <a:p>
            <a:pPr marL="1085850" lvl="2"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Par contre, l’image précédente s’est fermée et une nouvelle fenêtre contenant la nouvelle sélection s’est ouverte.</a:t>
            </a:r>
            <a:endParaRPr lang="en-CA" sz="1200" kern="1200" dirty="0" smtClean="0">
              <a:solidFill>
                <a:schemeClr val="tx1"/>
              </a:solidFill>
              <a:effectLst/>
              <a:latin typeface="Calibri" pitchFamily="68" charset="0"/>
              <a:ea typeface="MS PGothic" panose="020B0600070205080204" pitchFamily="34" charset="-128"/>
              <a:cs typeface="+mn-cs"/>
            </a:endParaRPr>
          </a:p>
          <a:p>
            <a:pPr marL="1085850" lvl="2"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Il n’est </a:t>
            </a:r>
            <a:r>
              <a:rPr lang="fr-CA" sz="1200" u="sng" kern="1200" dirty="0" smtClean="0">
                <a:solidFill>
                  <a:schemeClr val="tx1"/>
                </a:solidFill>
                <a:effectLst/>
                <a:latin typeface="Calibri" pitchFamily="68" charset="0"/>
                <a:ea typeface="MS PGothic" panose="020B0600070205080204" pitchFamily="34" charset="-128"/>
                <a:cs typeface="+mn-cs"/>
              </a:rPr>
              <a:t>pas</a:t>
            </a:r>
            <a:r>
              <a:rPr lang="fr-CA" sz="1200" kern="1200" dirty="0" smtClean="0">
                <a:solidFill>
                  <a:schemeClr val="tx1"/>
                </a:solidFill>
                <a:effectLst/>
                <a:latin typeface="Calibri" pitchFamily="68" charset="0"/>
                <a:ea typeface="MS PGothic" panose="020B0600070205080204" pitchFamily="34" charset="-128"/>
                <a:cs typeface="+mn-cs"/>
              </a:rPr>
              <a:t> possible d’afficher les images de différentes entrées pour le même patient en même temps. Il est toutefois possible d’ouvrir plusieurs rapports de divers </a:t>
            </a:r>
            <a:r>
              <a:rPr lang="fr-CA" sz="1200" kern="1200" dirty="0" err="1" smtClean="0">
                <a:solidFill>
                  <a:schemeClr val="tx1"/>
                </a:solidFill>
                <a:effectLst/>
                <a:latin typeface="Calibri" pitchFamily="68" charset="0"/>
                <a:ea typeface="MS PGothic" panose="020B0600070205080204" pitchFamily="34" charset="-128"/>
                <a:cs typeface="+mn-cs"/>
              </a:rPr>
              <a:t>portlets</a:t>
            </a:r>
            <a:r>
              <a:rPr lang="fr-CA" sz="1200" kern="1200" dirty="0" smtClean="0">
                <a:solidFill>
                  <a:schemeClr val="tx1"/>
                </a:solidFill>
                <a:effectLst/>
                <a:latin typeface="Calibri" pitchFamily="68" charset="0"/>
                <a:ea typeface="MS PGothic" panose="020B0600070205080204" pitchFamily="34" charset="-128"/>
                <a:cs typeface="+mn-cs"/>
              </a:rPr>
              <a:t> en même temps pour le même patient.</a:t>
            </a:r>
            <a:endParaRPr lang="en-CA" sz="1200" kern="1200" dirty="0" smtClean="0">
              <a:solidFill>
                <a:schemeClr val="tx1"/>
              </a:solidFill>
              <a:effectLst/>
              <a:latin typeface="Calibri" pitchFamily="68" charset="0"/>
              <a:ea typeface="MS PGothic" panose="020B0600070205080204" pitchFamily="34" charset="-128"/>
              <a:cs typeface="+mn-cs"/>
            </a:endParaRPr>
          </a:p>
          <a:p>
            <a:pPr marL="1085850" lvl="2"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Il n’est pas possible d’ouvrir les rapports et les images de différents patients en même temps (faites-en la démonstration si le temps le permet : sélectionnez un autre patient en faisant une recherche ou dans l’onglet </a:t>
            </a:r>
            <a:r>
              <a:rPr lang="fr-CA" sz="1200" b="1" kern="1200" dirty="0" err="1" smtClean="0">
                <a:solidFill>
                  <a:schemeClr val="tx1"/>
                </a:solidFill>
                <a:effectLst/>
                <a:latin typeface="Calibri" pitchFamily="68" charset="0"/>
                <a:ea typeface="MS PGothic" panose="020B0600070205080204" pitchFamily="34" charset="-128"/>
                <a:cs typeface="+mn-cs"/>
              </a:rPr>
              <a:t>My</a:t>
            </a:r>
            <a:r>
              <a:rPr lang="fr-CA" sz="1200" b="1"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Workspace</a:t>
            </a:r>
            <a:r>
              <a:rPr lang="fr-CA" sz="1200" kern="1200" dirty="0" smtClean="0">
                <a:solidFill>
                  <a:schemeClr val="tx1"/>
                </a:solidFill>
                <a:effectLst/>
                <a:latin typeface="Calibri" pitchFamily="68" charset="0"/>
                <a:ea typeface="MS PGothic" panose="020B0600070205080204" pitchFamily="34" charset="-128"/>
                <a:cs typeface="+mn-cs"/>
              </a:rPr>
              <a:t>; toutes les fenêtres de rapports et d’images du patient précédent se fermeront automatiquement).</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Fermez toutes les fenêtres de documents.</a:t>
            </a:r>
            <a:endParaRPr lang="en-CA" sz="1200" kern="1200" dirty="0" smtClean="0">
              <a:solidFill>
                <a:schemeClr val="tx1"/>
              </a:solidFill>
              <a:effectLst/>
              <a:latin typeface="Calibri" pitchFamily="68" charset="0"/>
              <a:ea typeface="MS PGothic" panose="020B0600070205080204" pitchFamily="34" charset="-128"/>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  the previous image window has closed and a new one, containing the recent selection has opened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 is </a:t>
            </a:r>
            <a:r>
              <a:rPr lang="en-US" u="sng" baseline="0" dirty="0" smtClean="0"/>
              <a:t>not</a:t>
            </a:r>
            <a:r>
              <a:rPr lang="en-US" baseline="0" dirty="0" smtClean="0"/>
              <a:t> possible to have images for different accessions, same patient, open at the same time.  It is possible, however, to have different reports from any portlet, for the same patient open at the same time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 is only </a:t>
            </a:r>
            <a:r>
              <a:rPr lang="en-US" u="none" baseline="0" dirty="0" smtClean="0"/>
              <a:t>not possible</a:t>
            </a:r>
            <a:r>
              <a:rPr lang="en-US" baseline="0" dirty="0" smtClean="0"/>
              <a:t> to have reports and/or images for different patients open at the same time (demo if time – select a different patient either by searching or through My Workspace – all report and image windows open for previous patient will close automatically)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Close all document windows</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32</a:t>
            </a:fld>
            <a:endParaRPr lang="en-CA" altLang="en-US"/>
          </a:p>
        </p:txBody>
      </p:sp>
    </p:spTree>
    <p:extLst>
      <p:ext uri="{BB962C8B-B14F-4D97-AF65-F5344CB8AC3E}">
        <p14:creationId xmlns:p14="http://schemas.microsoft.com/office/powerpoint/2010/main" val="2852582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d’images diagnostiques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Il n’est pas obligatoire de couvrir cette diapositive; cela dépend son utilité pour les apprenants et de leur intérêt.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Si vous ne couvrez pas cette diapositive, fermez les fenêtres d’images.</a:t>
            </a:r>
            <a:endParaRPr lang="en-CA"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33</a:t>
            </a:fld>
            <a:endParaRPr lang="en-CA" altLang="en-US"/>
          </a:p>
        </p:txBody>
      </p:sp>
    </p:spTree>
    <p:extLst>
      <p:ext uri="{BB962C8B-B14F-4D97-AF65-F5344CB8AC3E}">
        <p14:creationId xmlns:p14="http://schemas.microsoft.com/office/powerpoint/2010/main" val="1644812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lvl="0"/>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d’images diagnostiques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Cette diapositive explique pourquoi différents types de rapports d’imagerie diagnostique sont disponibles dans deux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Diagnostic Imaging</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et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Other</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Results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Utilisez le diagramme et les renseignements ci-dessous pour expliquer le contenu de la diapositive aux apprenants.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indent="-171450">
              <a:buFont typeface="Arial" panose="020B0604020202020204" pitchFamily="34" charset="0"/>
              <a:buChar char="•"/>
            </a:pP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Points importants à noter concernant l’intégration avec le SC ID :</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Selon le déroulement des activités de l’hôpital, certains rapports d’imagerie diagnostique seront versés dans le RDC sur les soins actifs et communautaires et s’afficheront dans le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Other</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Results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dans l’un ou l’autre des onglets.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Scénario 1 : Un rapport de BMD (densité minérale osseuse) peut apparaître dans les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Diagnostic Imaging</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ou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Other</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Results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onglet </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All</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selon le déroulement des activités de l’hôpital.</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Scénario 2 : Un rapport d’échographie (échocardiographie) peut apparaître dans les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Diagnostic Imaging</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ou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Other</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Results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onglet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Cardiology</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Scénario 3 : Les échographies effectuées dans le service d’urgence d’un hôpital local ne sont pas envoyées au SC ID et s’affichent donc dans le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Other</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Results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onglet </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All</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Tous ces scénarios sont des exemples d’interventions qui peuvent être effectuées dans des services autres que la radiologie. Les résultats seront donc versés dans le RDC sur les soins actifs et communautaires et non dans le SC ID.</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Certaines organisations peuvent contribuer au SC ID, mais pas au RDC, comme les établissements de santé autonomes. Pour plus de détails, consultez la liste des organisations contributrices accessible par le lien </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Data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Summary</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 il est possible que des renseignements du SC ID soient disponibles à la consultation même si aucune autre information n’est affichée dans le reste du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visualiseur</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clinique. Un exemple de cela serait un patient qui subit une intervention d’imagerie diagnostique dans un établissement de santé autonome, mais qui n’a jamais été admis dans un hôpital. Seul le SC ID aurait des données pour ce patient, et non le RDC sur les soins actifs et communautaires.</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34</a:t>
            </a:fld>
            <a:endParaRPr lang="en-CA" altLang="en-US"/>
          </a:p>
        </p:txBody>
      </p:sp>
    </p:spTree>
    <p:extLst>
      <p:ext uri="{BB962C8B-B14F-4D97-AF65-F5344CB8AC3E}">
        <p14:creationId xmlns:p14="http://schemas.microsoft.com/office/powerpoint/2010/main" val="1462732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d’images diagnostiques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Affichez le dossier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Visits</a:t>
            </a:r>
            <a:r>
              <a:rPr lang="fr-CA" sz="1200" b="1" kern="1200" dirty="0" smtClean="0">
                <a:solidFill>
                  <a:schemeClr val="tx1"/>
                </a:solidFill>
                <a:effectLst/>
                <a:latin typeface="Calibri" pitchFamily="68" charset="0"/>
                <a:ea typeface="MS PGothic" panose="020B0600070205080204" pitchFamily="34" charset="-128"/>
                <a:cs typeface="+mn-cs"/>
              </a:rPr>
              <a:t>/</a:t>
            </a:r>
            <a:r>
              <a:rPr lang="fr-CA" sz="1200" b="1" kern="1200" dirty="0" err="1" smtClean="0">
                <a:solidFill>
                  <a:schemeClr val="tx1"/>
                </a:solidFill>
                <a:effectLst/>
                <a:latin typeface="Calibri" pitchFamily="68" charset="0"/>
                <a:ea typeface="MS PGothic" panose="020B0600070205080204" pitchFamily="34" charset="-128"/>
                <a:cs typeface="+mn-cs"/>
              </a:rPr>
              <a:t>Encounters</a:t>
            </a:r>
            <a:r>
              <a:rPr lang="fr-CA" sz="1200" b="1" kern="1200" dirty="0" smtClean="0">
                <a:solidFill>
                  <a:schemeClr val="tx1"/>
                </a:solidFill>
                <a:effectLst/>
                <a:latin typeface="Calibri" pitchFamily="68" charset="0"/>
                <a:ea typeface="MS PGothic" panose="020B0600070205080204" pitchFamily="34" charset="-128"/>
                <a:cs typeface="+mn-cs"/>
              </a:rPr>
              <a:t> and </a:t>
            </a:r>
            <a:r>
              <a:rPr lang="fr-CA" sz="1200" b="1" kern="1200" dirty="0" err="1" smtClean="0">
                <a:solidFill>
                  <a:schemeClr val="tx1"/>
                </a:solidFill>
                <a:effectLst/>
                <a:latin typeface="Calibri" pitchFamily="68" charset="0"/>
                <a:ea typeface="MS PGothic" panose="020B0600070205080204" pitchFamily="34" charset="-128"/>
                <a:cs typeface="+mn-cs"/>
              </a:rPr>
              <a:t>Summary</a:t>
            </a:r>
            <a:r>
              <a:rPr lang="fr-CA" sz="1200" b="1" kern="1200" dirty="0" smtClean="0">
                <a:solidFill>
                  <a:schemeClr val="tx1"/>
                </a:solidFill>
                <a:effectLst/>
                <a:latin typeface="Calibri" pitchFamily="68" charset="0"/>
                <a:ea typeface="MS PGothic" panose="020B0600070205080204" pitchFamily="34" charset="-128"/>
                <a:cs typeface="+mn-cs"/>
              </a:rPr>
              <a:t> Reports </a:t>
            </a:r>
            <a:r>
              <a:rPr lang="fr-CA" sz="1200" kern="1200" dirty="0" smtClean="0">
                <a:solidFill>
                  <a:schemeClr val="tx1"/>
                </a:solidFill>
                <a:effectLst/>
                <a:latin typeface="Calibri" pitchFamily="68" charset="0"/>
                <a:ea typeface="MS PGothic" panose="020B0600070205080204" pitchFamily="34" charset="-128"/>
                <a:cs typeface="+mn-cs"/>
              </a:rPr>
              <a:t>: Défilez vers la droite pour afficher la colonne </a:t>
            </a:r>
            <a:r>
              <a:rPr lang="fr-CA" sz="1200" b="1" kern="1200" dirty="0" err="1" smtClean="0">
                <a:solidFill>
                  <a:schemeClr val="tx1"/>
                </a:solidFill>
                <a:effectLst/>
                <a:latin typeface="Calibri" pitchFamily="68" charset="0"/>
                <a:ea typeface="MS PGothic" panose="020B0600070205080204" pitchFamily="34" charset="-128"/>
                <a:cs typeface="+mn-cs"/>
              </a:rPr>
              <a:t>Organization</a:t>
            </a:r>
            <a:r>
              <a:rPr lang="fr-CA" sz="1200" kern="1200" dirty="0" smtClean="0">
                <a:solidFill>
                  <a:schemeClr val="tx1"/>
                </a:solidFill>
                <a:effectLst/>
                <a:latin typeface="Calibri" pitchFamily="68" charset="0"/>
                <a:ea typeface="MS PGothic" panose="020B0600070205080204" pitchFamily="34" charset="-128"/>
                <a:cs typeface="+mn-cs"/>
              </a:rPr>
              <a:t>; c’est aussi un bon moment pour montrer comment redimensionner les colonnes ou pour demander aux apprenants de s’y exercer (en glissant le bord droit de l’en-tête des colonnes).</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b="1" kern="1200" dirty="0" smtClean="0">
                <a:solidFill>
                  <a:schemeClr val="tx1"/>
                </a:solidFill>
                <a:effectLst/>
                <a:latin typeface="Calibri" pitchFamily="68" charset="0"/>
                <a:ea typeface="MS PGothic" panose="020B0600070205080204" pitchFamily="34" charset="-128"/>
                <a:cs typeface="+mn-cs"/>
              </a:rPr>
              <a:t>Diagnostic Imaging</a:t>
            </a:r>
            <a:r>
              <a:rPr lang="fr-CA" sz="1200" kern="1200" dirty="0" smtClean="0">
                <a:solidFill>
                  <a:schemeClr val="tx1"/>
                </a:solidFill>
                <a:effectLst/>
                <a:latin typeface="Calibri" pitchFamily="68" charset="0"/>
                <a:ea typeface="MS PGothic" panose="020B0600070205080204" pitchFamily="34" charset="-128"/>
                <a:cs typeface="+mn-cs"/>
              </a:rPr>
              <a:t> : Défilez vers la droite pour afficher la colonne </a:t>
            </a:r>
            <a:r>
              <a:rPr lang="fr-CA" sz="1200" b="1" kern="1200" dirty="0" err="1" smtClean="0">
                <a:solidFill>
                  <a:schemeClr val="tx1"/>
                </a:solidFill>
                <a:effectLst/>
                <a:latin typeface="Calibri" pitchFamily="68" charset="0"/>
                <a:ea typeface="MS PGothic" panose="020B0600070205080204" pitchFamily="34" charset="-128"/>
                <a:cs typeface="+mn-cs"/>
              </a:rPr>
              <a:t>Organization</a:t>
            </a:r>
            <a:r>
              <a:rPr lang="fr-CA" sz="1200" kern="1200" dirty="0" smtClean="0">
                <a:solidFill>
                  <a:schemeClr val="tx1"/>
                </a:solidFill>
                <a:effectLst/>
                <a:latin typeface="Calibri" pitchFamily="68" charset="0"/>
                <a:ea typeface="MS PGothic" panose="020B0600070205080204" pitchFamily="34" charset="-128"/>
                <a:cs typeface="+mn-cs"/>
              </a:rPr>
              <a:t>.</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Faites remarquer les différences entre les contenus et expliquez que celles-ci sont dues à l’approche de codage des organisations contributrices (comme l’indique la diapositive).</a:t>
            </a:r>
            <a:endParaRPr lang="en-CA"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35</a:t>
            </a:fld>
            <a:endParaRPr lang="en-CA" altLang="en-US"/>
          </a:p>
        </p:txBody>
      </p:sp>
    </p:spTree>
    <p:extLst>
      <p:ext uri="{BB962C8B-B14F-4D97-AF65-F5344CB8AC3E}">
        <p14:creationId xmlns:p14="http://schemas.microsoft.com/office/powerpoint/2010/main" val="2093327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d’images diagnostiques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Les patients ont le droit de bloquer l’accès à leurs renseignements personnels sur la santé dans le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visualiseur</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clinique.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Les fournisseurs de soins de santé ne peuvent pas déroger aux directives sur le consentement qui s’appliquent aux renseignements d’imagerie diagnostique.</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Les dérogations aux directives sur le consentement peuvent être appliquées aux autres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seulement.</a:t>
            </a:r>
          </a:p>
          <a:p>
            <a:pPr marL="171450" indent="-171450">
              <a:buFont typeface="Arial" panose="020B0604020202020204" pitchFamily="34" charset="0"/>
              <a:buChar char="•"/>
            </a:pPr>
            <a:r>
              <a:rPr lang="fr-FR" dirty="0" smtClean="0"/>
              <a:t>Méthode de formation de groupe en direct: demandez aux apprenants de compléter </a:t>
            </a:r>
            <a:r>
              <a:rPr lang="fr-FR" dirty="0" err="1" smtClean="0"/>
              <a:t>Amazing</a:t>
            </a:r>
            <a:r>
              <a:rPr lang="fr-FR" dirty="0" smtClean="0"/>
              <a:t> Race </a:t>
            </a:r>
            <a:r>
              <a:rPr lang="fr-FR" dirty="0" err="1" smtClean="0"/>
              <a:t>Leg</a:t>
            </a:r>
            <a:r>
              <a:rPr lang="fr-FR" dirty="0" smtClean="0"/>
              <a:t> 2</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36</a:t>
            </a:fld>
            <a:endParaRPr lang="en-CA" altLang="en-US"/>
          </a:p>
        </p:txBody>
      </p:sp>
    </p:spTree>
    <p:extLst>
      <p:ext uri="{BB962C8B-B14F-4D97-AF65-F5344CB8AC3E}">
        <p14:creationId xmlns:p14="http://schemas.microsoft.com/office/powerpoint/2010/main" val="3120293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 : Section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Lab</a:t>
            </a:r>
            <a:r>
              <a:rPr lang="fr-CA" sz="1200" b="1" kern="1200" dirty="0" smtClean="0">
                <a:solidFill>
                  <a:schemeClr val="tx1"/>
                </a:solidFill>
                <a:effectLst/>
                <a:latin typeface="Calibri" pitchFamily="68" charset="0"/>
                <a:ea typeface="MS PGothic" panose="020B0600070205080204" pitchFamily="34" charset="-128"/>
                <a:cs typeface="+mn-cs"/>
              </a:rPr>
              <a:t> and </a:t>
            </a:r>
            <a:r>
              <a:rPr lang="fr-CA" sz="1200" b="1" kern="1200" dirty="0" err="1" smtClean="0">
                <a:solidFill>
                  <a:schemeClr val="tx1"/>
                </a:solidFill>
                <a:effectLst/>
                <a:latin typeface="Calibri" pitchFamily="68" charset="0"/>
                <a:ea typeface="MS PGothic" panose="020B0600070205080204" pitchFamily="34" charset="-128"/>
                <a:cs typeface="+mn-cs"/>
              </a:rPr>
              <a:t>Pathology</a:t>
            </a:r>
            <a:r>
              <a:rPr lang="fr-CA" sz="1200" b="1"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Results</a:t>
            </a:r>
            <a:r>
              <a:rPr lang="fr-CA" sz="1200" kern="1200" dirty="0" smtClean="0">
                <a:solidFill>
                  <a:schemeClr val="tx1"/>
                </a:solidFill>
                <a:effectLst/>
                <a:latin typeface="Calibri" pitchFamily="68" charset="0"/>
                <a:ea typeface="MS PGothic" panose="020B0600070205080204" pitchFamily="34" charset="-128"/>
                <a:cs typeface="+mn-cs"/>
              </a:rPr>
              <a:t> (p. 91 à 120)</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Scénario clinique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Adaptez la couverture du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aux besoins et à l’intérêt des apprenants.</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Les dérogations aux directives sur le consentement seront couvertes dans la prochaine section.</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Passez à l’affichage individuel du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en cliquant sur son icône dans la barre de navigation ou sur son bouton d’agrandissement.</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Faites remarquer l’absence de l’icône d’impression dans l’en-tête du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en raison de la nature des renseignements contenus dans le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une fonction d’impression serait inutile.</a:t>
            </a:r>
            <a:endParaRPr lang="en-CA" sz="1200" kern="1200" dirty="0" smtClean="0">
              <a:solidFill>
                <a:schemeClr val="tx1"/>
              </a:solidFill>
              <a:effectLst/>
              <a:latin typeface="Calibri" pitchFamily="68" charset="0"/>
              <a:ea typeface="MS PGothic" panose="020B0600070205080204" pitchFamily="34" charset="-128"/>
              <a:cs typeface="+mn-cs"/>
            </a:endParaRPr>
          </a:p>
          <a:p>
            <a:pPr marL="1085850" lvl="2"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Chaque ligne du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contient plutôt l’icône du rapport complet du SILO, lequel est imprimable et contient tous les résultats de l’entrée (faites une démonstration ou demandez aux apprenants de faire des essais).</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En raison de la nature des renseignements de ce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son contenu est affiché dans plusieurs onglets. En général, chaque onglet contient les mêmes colonnes, à quelques exceptions près. Selon l’intérêt et les besoins des apprenants, faites des démonstrations ou demandez aux apprenants de faire des essais.</a:t>
            </a:r>
            <a:endParaRPr lang="en-CA" sz="1200" kern="1200" dirty="0" smtClean="0">
              <a:solidFill>
                <a:schemeClr val="tx1"/>
              </a:solidFill>
              <a:effectLst/>
              <a:latin typeface="Calibri" pitchFamily="68" charset="0"/>
              <a:ea typeface="MS PGothic" panose="020B0600070205080204" pitchFamily="34" charset="-128"/>
              <a:cs typeface="+mn-cs"/>
            </a:endParaRPr>
          </a:p>
          <a:p>
            <a:pPr marL="1085850" lvl="2"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N.B. : Tous les onglets ne sont pas remplis pour les patients de l’environnement de formation.</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Rapport complet du SILO : Contient les résultats complets et détaillés des analyses effectuées sur l’échantillon, fournis par le laboratoire.</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Icône de bulle bleue : Affiche les commentaires du laboratoire au sujet d’un résultat d’analyse lorsqu’on place le pointeur sur l’icône.</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Colonne </a:t>
            </a:r>
            <a:r>
              <a:rPr lang="fr-CA" sz="1200" b="1" kern="1200" dirty="0" err="1" smtClean="0">
                <a:solidFill>
                  <a:schemeClr val="tx1"/>
                </a:solidFill>
                <a:effectLst/>
                <a:latin typeface="Calibri" pitchFamily="68" charset="0"/>
                <a:ea typeface="MS PGothic" panose="020B0600070205080204" pitchFamily="34" charset="-128"/>
                <a:cs typeface="+mn-cs"/>
              </a:rPr>
              <a:t>Attachments</a:t>
            </a:r>
            <a:r>
              <a:rPr lang="fr-CA" sz="1200" kern="1200" dirty="0" smtClean="0">
                <a:solidFill>
                  <a:schemeClr val="tx1"/>
                </a:solidFill>
                <a:effectLst/>
                <a:latin typeface="Calibri" pitchFamily="68" charset="0"/>
                <a:ea typeface="MS PGothic" panose="020B0600070205080204" pitchFamily="34" charset="-128"/>
                <a:cs typeface="+mn-cs"/>
              </a:rPr>
              <a:t> : Contient une icône si une pièce jointe est associée à un résultat.</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Retournez dans l’onglet </a:t>
            </a:r>
            <a:r>
              <a:rPr lang="fr-CA" sz="1200" b="1" kern="1200" dirty="0" smtClean="0">
                <a:solidFill>
                  <a:schemeClr val="tx1"/>
                </a:solidFill>
                <a:effectLst/>
                <a:latin typeface="Calibri" pitchFamily="68" charset="0"/>
                <a:ea typeface="MS PGothic" panose="020B0600070205080204" pitchFamily="34" charset="-128"/>
                <a:cs typeface="+mn-cs"/>
              </a:rPr>
              <a:t>All</a:t>
            </a:r>
            <a:r>
              <a:rPr lang="fr-CA" sz="1200" kern="1200" dirty="0" smtClean="0">
                <a:solidFill>
                  <a:schemeClr val="tx1"/>
                </a:solidFill>
                <a:effectLst/>
                <a:latin typeface="Calibri" pitchFamily="68" charset="0"/>
                <a:ea typeface="MS PGothic" panose="020B0600070205080204" pitchFamily="34" charset="-128"/>
                <a:cs typeface="+mn-cs"/>
              </a:rPr>
              <a:t>.</a:t>
            </a:r>
            <a:endParaRPr lang="en-CA" sz="1200" kern="1200" dirty="0" smtClean="0">
              <a:solidFill>
                <a:schemeClr val="tx1"/>
              </a:solidFill>
              <a:effectLst/>
              <a:latin typeface="Calibri" pitchFamily="68" charset="0"/>
              <a:ea typeface="MS PGothic" panose="020B0600070205080204" pitchFamily="34" charset="-128"/>
              <a:cs typeface="+mn-cs"/>
            </a:endParaRPr>
          </a:p>
          <a:p>
            <a:pPr marL="0" indent="0">
              <a:buFont typeface="Arial" panose="020B0604020202020204" pitchFamily="34" charset="0"/>
              <a:buNone/>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Notes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Le système peut afficher un maximum d’environ 1 000 résultats d’analyses en laboratoire.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Si davantage de résultats sont accessibles pour un patient dans l’intervalle de temps sélectionné, un sous-ensemble des résultats s’affichera, accompagné d’un avertissement indiquant que le nombre maximal de résultats pouvant être affichés a été atteint.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Raccourcissez l’intervalle de la ligne du temps.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endParaRPr lang="en-CA"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37</a:t>
            </a:fld>
            <a:endParaRPr lang="en-CA" altLang="en-US"/>
          </a:p>
        </p:txBody>
      </p:sp>
    </p:spTree>
    <p:extLst>
      <p:ext uri="{BB962C8B-B14F-4D97-AF65-F5344CB8AC3E}">
        <p14:creationId xmlns:p14="http://schemas.microsoft.com/office/powerpoint/2010/main" val="1286175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 : Section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Lab</a:t>
            </a:r>
            <a:r>
              <a:rPr lang="fr-CA" sz="1200" b="1" kern="1200" dirty="0" smtClean="0">
                <a:solidFill>
                  <a:schemeClr val="tx1"/>
                </a:solidFill>
                <a:effectLst/>
                <a:latin typeface="Calibri" pitchFamily="68" charset="0"/>
                <a:ea typeface="MS PGothic" panose="020B0600070205080204" pitchFamily="34" charset="-128"/>
                <a:cs typeface="+mn-cs"/>
              </a:rPr>
              <a:t> and </a:t>
            </a:r>
            <a:r>
              <a:rPr lang="fr-CA" sz="1200" b="1" kern="1200" dirty="0" err="1" smtClean="0">
                <a:solidFill>
                  <a:schemeClr val="tx1"/>
                </a:solidFill>
                <a:effectLst/>
                <a:latin typeface="Calibri" pitchFamily="68" charset="0"/>
                <a:ea typeface="MS PGothic" panose="020B0600070205080204" pitchFamily="34" charset="-128"/>
                <a:cs typeface="+mn-cs"/>
              </a:rPr>
              <a:t>Pathology</a:t>
            </a:r>
            <a:r>
              <a:rPr lang="fr-CA" sz="1200" b="1"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Results</a:t>
            </a:r>
            <a:r>
              <a:rPr lang="fr-CA" sz="1200" kern="1200" dirty="0" smtClean="0">
                <a:solidFill>
                  <a:schemeClr val="tx1"/>
                </a:solidFill>
                <a:effectLst/>
                <a:latin typeface="Calibri" pitchFamily="68" charset="0"/>
                <a:ea typeface="MS PGothic" panose="020B0600070205080204" pitchFamily="34" charset="-128"/>
                <a:cs typeface="+mn-cs"/>
              </a:rPr>
              <a:t> (p. 91 à 120)</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Scénario clinique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Appliquez des filtres pour n’afficher que les résultats des prélèvements d’urine ayant le statut </a:t>
            </a:r>
            <a:r>
              <a:rPr lang="fr-CA" sz="1200" b="1" kern="1200" dirty="0" err="1" smtClean="0">
                <a:solidFill>
                  <a:schemeClr val="tx1"/>
                </a:solidFill>
                <a:effectLst/>
                <a:latin typeface="Calibri" pitchFamily="68" charset="0"/>
                <a:ea typeface="MS PGothic" panose="020B0600070205080204" pitchFamily="34" charset="-128"/>
                <a:cs typeface="+mn-cs"/>
              </a:rPr>
              <a:t>Amended</a:t>
            </a:r>
            <a:r>
              <a:rPr lang="fr-CA" sz="1200" kern="1200" dirty="0" smtClean="0">
                <a:solidFill>
                  <a:schemeClr val="tx1"/>
                </a:solidFill>
                <a:effectLst/>
                <a:latin typeface="Calibri" pitchFamily="68" charset="0"/>
                <a:ea typeface="MS PGothic" panose="020B0600070205080204" pitchFamily="34" charset="-128"/>
                <a:cs typeface="+mn-cs"/>
              </a:rPr>
              <a:t> (modifié) (voir les étapes sur la diapositive suivante), ou demandez aux apprenants de le faire.</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Expliquez que les résultats modifiés sont des analyses qui avaient le statut </a:t>
            </a:r>
            <a:r>
              <a:rPr lang="fr-CA" sz="1200" b="1" kern="1200" dirty="0" smtClean="0">
                <a:solidFill>
                  <a:schemeClr val="tx1"/>
                </a:solidFill>
                <a:effectLst/>
                <a:latin typeface="Calibri" pitchFamily="68" charset="0"/>
                <a:ea typeface="MS PGothic" panose="020B0600070205080204" pitchFamily="34" charset="-128"/>
                <a:cs typeface="+mn-cs"/>
              </a:rPr>
              <a:t>Final</a:t>
            </a:r>
            <a:r>
              <a:rPr lang="fr-CA" sz="1200" kern="1200" dirty="0" smtClean="0">
                <a:solidFill>
                  <a:schemeClr val="tx1"/>
                </a:solidFill>
                <a:effectLst/>
                <a:latin typeface="Calibri" pitchFamily="68" charset="0"/>
                <a:ea typeface="MS PGothic" panose="020B0600070205080204" pitchFamily="34" charset="-128"/>
                <a:cs typeface="+mn-cs"/>
              </a:rPr>
              <a:t> et qui ont ensuite été modifiées.</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Sélectionnez une ligne ayant un résultat modifié et défilez vers le bas pour consulter l’affichage détaillé; ensuite, défilez vers le haut ou fermez l’affichage.</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Ouvrez le rapport complet du SILO de la même ligne et faites défiler la page pour voir les résultats précis ayant été modifiés; fermez le rapport et supprimez le filtre.</a:t>
            </a:r>
            <a:endParaRPr lang="en-CA" sz="1200" kern="1200" dirty="0" smtClean="0">
              <a:solidFill>
                <a:schemeClr val="tx1"/>
              </a:solidFill>
              <a:effectLst/>
              <a:latin typeface="Calibri" pitchFamily="68" charset="0"/>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293584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 au formateur : </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Couvrez cette section seulement si votre organisation utilise ONE ID et le portail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ConnexionOntario</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pour accéder au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visualiseur</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clinique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ConnexionOntario</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a:t>
            </a:fld>
            <a:endParaRPr lang="en-CA" altLang="en-US"/>
          </a:p>
        </p:txBody>
      </p:sp>
    </p:spTree>
    <p:extLst>
      <p:ext uri="{BB962C8B-B14F-4D97-AF65-F5344CB8AC3E}">
        <p14:creationId xmlns:p14="http://schemas.microsoft.com/office/powerpoint/2010/main" val="202826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 : Section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Lab</a:t>
            </a:r>
            <a:r>
              <a:rPr lang="fr-CA" sz="1200" b="1" kern="1200" dirty="0" smtClean="0">
                <a:solidFill>
                  <a:schemeClr val="tx1"/>
                </a:solidFill>
                <a:effectLst/>
                <a:latin typeface="Calibri" pitchFamily="68" charset="0"/>
                <a:ea typeface="MS PGothic" panose="020B0600070205080204" pitchFamily="34" charset="-128"/>
                <a:cs typeface="+mn-cs"/>
              </a:rPr>
              <a:t> and </a:t>
            </a:r>
            <a:r>
              <a:rPr lang="fr-CA" sz="1200" b="1" kern="1200" dirty="0" err="1" smtClean="0">
                <a:solidFill>
                  <a:schemeClr val="tx1"/>
                </a:solidFill>
                <a:effectLst/>
                <a:latin typeface="Calibri" pitchFamily="68" charset="0"/>
                <a:ea typeface="MS PGothic" panose="020B0600070205080204" pitchFamily="34" charset="-128"/>
                <a:cs typeface="+mn-cs"/>
              </a:rPr>
              <a:t>Pathology</a:t>
            </a:r>
            <a:r>
              <a:rPr lang="fr-CA" sz="1200" b="1"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Results</a:t>
            </a:r>
            <a:r>
              <a:rPr lang="fr-CA" sz="1200" kern="1200" dirty="0" smtClean="0">
                <a:solidFill>
                  <a:schemeClr val="tx1"/>
                </a:solidFill>
                <a:effectLst/>
                <a:latin typeface="Calibri" pitchFamily="68" charset="0"/>
                <a:ea typeface="MS PGothic" panose="020B0600070205080204" pitchFamily="34" charset="-128"/>
                <a:cs typeface="+mn-cs"/>
              </a:rPr>
              <a:t> (p. 91 à 120) </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Fiche-conseil : Comment utiliser le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Lab</a:t>
            </a:r>
            <a:r>
              <a:rPr lang="fr-CA" sz="1200" b="1" kern="1200" dirty="0" smtClean="0">
                <a:solidFill>
                  <a:schemeClr val="tx1"/>
                </a:solidFill>
                <a:effectLst/>
                <a:latin typeface="Calibri" pitchFamily="68" charset="0"/>
                <a:ea typeface="MS PGothic" panose="020B0600070205080204" pitchFamily="34" charset="-128"/>
                <a:cs typeface="+mn-cs"/>
              </a:rPr>
              <a:t> and </a:t>
            </a:r>
            <a:r>
              <a:rPr lang="fr-CA" sz="1200" b="1" kern="1200" dirty="0" err="1" smtClean="0">
                <a:solidFill>
                  <a:schemeClr val="tx1"/>
                </a:solidFill>
                <a:effectLst/>
                <a:latin typeface="Calibri" pitchFamily="68" charset="0"/>
                <a:ea typeface="MS PGothic" panose="020B0600070205080204" pitchFamily="34" charset="-128"/>
                <a:cs typeface="+mn-cs"/>
              </a:rPr>
              <a:t>Pathology</a:t>
            </a:r>
            <a:r>
              <a:rPr lang="fr-CA" sz="1200" b="1" kern="1200" dirty="0" smtClean="0">
                <a:solidFill>
                  <a:schemeClr val="tx1"/>
                </a:solidFill>
                <a:effectLst/>
                <a:latin typeface="Calibri" pitchFamily="68" charset="0"/>
                <a:ea typeface="MS PGothic" panose="020B0600070205080204" pitchFamily="34" charset="-128"/>
                <a:cs typeface="+mn-cs"/>
              </a:rPr>
              <a:t> </a:t>
            </a:r>
            <a:r>
              <a:rPr lang="fr-CA" sz="1200" b="1" kern="1200" dirty="0" err="1" smtClean="0">
                <a:solidFill>
                  <a:schemeClr val="tx1"/>
                </a:solidFill>
                <a:effectLst/>
                <a:latin typeface="Calibri" pitchFamily="68" charset="0"/>
                <a:ea typeface="MS PGothic" panose="020B0600070205080204" pitchFamily="34" charset="-128"/>
                <a:cs typeface="+mn-cs"/>
              </a:rPr>
              <a:t>Results</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Scénario clinique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Sélectionnez l’onglet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Flowsheet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expliquez-le et passez-le en revue.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L’onglet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Flowsheet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montre les tendances pour les résultats des analyses en laboratoire les plus demandées dans l’intervalle sélectionné. Les résultats sont divisés en quatre catégories :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Hematology</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(hématologie), </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General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Chemistry</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(chimie générale),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Lipid</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Profile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(bilan lipidique) et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Liver</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Panel/</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Pancreas</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Panel</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(foie et pancréas). Il n’est pas possible d’y ajouter d’autres analyses.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Vous pouvez afficher ces résultats dans des graphiques :</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Sélectionnez deux analyses, par exemple « HbA1C » </a:t>
            </a:r>
            <a:r>
              <a:rPr lang="fr-CA" sz="1200" b="1" kern="1200" dirty="0" smtClean="0">
                <a:solidFill>
                  <a:schemeClr val="tx1"/>
                </a:solidFill>
                <a:effectLst/>
                <a:latin typeface="Calibri" pitchFamily="68" charset="0"/>
                <a:ea typeface="MS PGothic" panose="020B0600070205080204" pitchFamily="34" charset="-128"/>
                <a:cs typeface="+mn-cs"/>
              </a:rPr>
              <a:t>(General </a:t>
            </a:r>
            <a:r>
              <a:rPr lang="fr-CA" sz="1200" b="1" kern="1200" dirty="0" err="1" smtClean="0">
                <a:solidFill>
                  <a:schemeClr val="tx1"/>
                </a:solidFill>
                <a:effectLst/>
                <a:latin typeface="Calibri" pitchFamily="68" charset="0"/>
                <a:ea typeface="MS PGothic" panose="020B0600070205080204" pitchFamily="34" charset="-128"/>
                <a:cs typeface="+mn-cs"/>
              </a:rPr>
              <a:t>Chemistry</a:t>
            </a:r>
            <a:r>
              <a:rPr lang="fr-CA" sz="1200" b="1" kern="1200" dirty="0" smtClean="0">
                <a:solidFill>
                  <a:schemeClr val="tx1"/>
                </a:solidFill>
                <a:effectLst/>
                <a:latin typeface="Calibri" pitchFamily="68" charset="0"/>
                <a:ea typeface="MS PGothic" panose="020B0600070205080204" pitchFamily="34" charset="-128"/>
                <a:cs typeface="+mn-cs"/>
              </a:rPr>
              <a:t>)</a:t>
            </a:r>
            <a:r>
              <a:rPr lang="fr-CA" sz="1200" kern="1200" dirty="0" smtClean="0">
                <a:solidFill>
                  <a:schemeClr val="tx1"/>
                </a:solidFill>
                <a:effectLst/>
                <a:latin typeface="Calibri" pitchFamily="68" charset="0"/>
                <a:ea typeface="MS PGothic" panose="020B0600070205080204" pitchFamily="34" charset="-128"/>
                <a:cs typeface="+mn-cs"/>
              </a:rPr>
              <a:t> et « </a:t>
            </a:r>
            <a:r>
              <a:rPr lang="fr-CA" sz="1200" kern="1200" dirty="0" err="1" smtClean="0">
                <a:solidFill>
                  <a:schemeClr val="tx1"/>
                </a:solidFill>
                <a:effectLst/>
                <a:latin typeface="Calibri" pitchFamily="68" charset="0"/>
                <a:ea typeface="MS PGothic" panose="020B0600070205080204" pitchFamily="34" charset="-128"/>
                <a:cs typeface="+mn-cs"/>
              </a:rPr>
              <a:t>Cholesterol</a:t>
            </a:r>
            <a:r>
              <a:rPr lang="fr-CA" sz="1200" kern="1200" dirty="0" smtClean="0">
                <a:solidFill>
                  <a:schemeClr val="tx1"/>
                </a:solidFill>
                <a:effectLst/>
                <a:latin typeface="Calibri" pitchFamily="68" charset="0"/>
                <a:ea typeface="MS PGothic" panose="020B0600070205080204" pitchFamily="34" charset="-128"/>
                <a:cs typeface="+mn-cs"/>
              </a:rPr>
              <a:t> » </a:t>
            </a:r>
            <a:r>
              <a:rPr lang="fr-CA" sz="1200" b="1" kern="1200" dirty="0" smtClean="0">
                <a:solidFill>
                  <a:schemeClr val="tx1"/>
                </a:solidFill>
                <a:effectLst/>
                <a:latin typeface="Calibri" pitchFamily="68" charset="0"/>
                <a:ea typeface="MS PGothic" panose="020B0600070205080204" pitchFamily="34" charset="-128"/>
                <a:cs typeface="+mn-cs"/>
              </a:rPr>
              <a:t>(</a:t>
            </a:r>
            <a:r>
              <a:rPr lang="fr-CA" sz="1200" b="1" kern="1200" dirty="0" err="1" smtClean="0">
                <a:solidFill>
                  <a:schemeClr val="tx1"/>
                </a:solidFill>
                <a:effectLst/>
                <a:latin typeface="Calibri" pitchFamily="68" charset="0"/>
                <a:ea typeface="MS PGothic" panose="020B0600070205080204" pitchFamily="34" charset="-128"/>
                <a:cs typeface="+mn-cs"/>
              </a:rPr>
              <a:t>Lipid</a:t>
            </a:r>
            <a:r>
              <a:rPr lang="fr-CA" sz="1200" b="1" kern="1200" dirty="0" smtClean="0">
                <a:solidFill>
                  <a:schemeClr val="tx1"/>
                </a:solidFill>
                <a:effectLst/>
                <a:latin typeface="Calibri" pitchFamily="68" charset="0"/>
                <a:ea typeface="MS PGothic" panose="020B0600070205080204" pitchFamily="34" charset="-128"/>
                <a:cs typeface="+mn-cs"/>
              </a:rPr>
              <a:t> Profile)</a:t>
            </a:r>
            <a:r>
              <a:rPr lang="fr-CA" sz="1200" kern="1200" dirty="0" smtClean="0">
                <a:solidFill>
                  <a:schemeClr val="tx1"/>
                </a:solidFill>
                <a:effectLst/>
                <a:latin typeface="Calibri" pitchFamily="68" charset="0"/>
                <a:ea typeface="MS PGothic" panose="020B0600070205080204" pitchFamily="34" charset="-128"/>
                <a:cs typeface="+mn-cs"/>
              </a:rPr>
              <a:t>, ou tout autre résultat intéressant pour les apprenants.</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Cliquez sur le bouton </a:t>
            </a:r>
            <a:r>
              <a:rPr lang="fr-CA" sz="1200" b="1" kern="1200" dirty="0" smtClean="0">
                <a:solidFill>
                  <a:schemeClr val="tx1"/>
                </a:solidFill>
                <a:effectLst/>
                <a:latin typeface="Calibri" pitchFamily="68" charset="0"/>
                <a:ea typeface="MS PGothic" panose="020B0600070205080204" pitchFamily="34" charset="-128"/>
                <a:cs typeface="+mn-cs"/>
              </a:rPr>
              <a:t>Graph</a:t>
            </a:r>
            <a:r>
              <a:rPr lang="fr-CA" sz="1200" kern="1200" dirty="0" smtClean="0">
                <a:solidFill>
                  <a:schemeClr val="tx1"/>
                </a:solidFill>
                <a:effectLst/>
                <a:latin typeface="Calibri" pitchFamily="68" charset="0"/>
                <a:ea typeface="MS PGothic" panose="020B0600070205080204" pitchFamily="34" charset="-128"/>
                <a:cs typeface="+mn-cs"/>
              </a:rPr>
              <a:t>, examinez le graphique produit et faites l’essai des options de graphique.</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Fermez le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portlet</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Lab</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and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Pathology</a:t>
            </a: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 </a:t>
            </a:r>
            <a:r>
              <a:rPr lang="fr-CA" sz="1200" b="1" kern="1200" dirty="0" err="1" smtClean="0">
                <a:solidFill>
                  <a:schemeClr val="tx1"/>
                </a:solidFill>
                <a:effectLst/>
                <a:latin typeface="Calibri" pitchFamily="68" charset="0"/>
                <a:ea typeface="MS PGothic" panose="020B0600070205080204" pitchFamily="34" charset="-128"/>
                <a:cs typeface="ＭＳ Ｐゴシック" pitchFamily="68" charset="-128"/>
              </a:rPr>
              <a:t>Results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agrandi.</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Mentionnez que les changements appliqués au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 individuel ne sont pas préservés lorsqu’on sélectionne un autre affichage, sauf s’ils ont été appliqués aux préférences de l’utilisateur pour le </a:t>
            </a:r>
            <a:r>
              <a:rPr lang="fr-CA" sz="1200" kern="1200" dirty="0" err="1" smtClean="0">
                <a:solidFill>
                  <a:schemeClr val="tx1"/>
                </a:solidFill>
                <a:effectLst/>
                <a:latin typeface="Calibri" pitchFamily="68" charset="0"/>
                <a:ea typeface="MS PGothic" panose="020B0600070205080204" pitchFamily="34" charset="-128"/>
                <a:cs typeface="+mn-cs"/>
              </a:rPr>
              <a:t>portlet</a:t>
            </a:r>
            <a:r>
              <a:rPr lang="fr-CA" sz="1200" kern="1200" dirty="0" smtClean="0">
                <a:solidFill>
                  <a:schemeClr val="tx1"/>
                </a:solidFill>
                <a:effectLst/>
                <a:latin typeface="Calibri" pitchFamily="68" charset="0"/>
                <a:ea typeface="MS PGothic" panose="020B0600070205080204" pitchFamily="34" charset="-128"/>
                <a:cs typeface="+mn-cs"/>
              </a:rPr>
              <a:t>.</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Méthode de formation de groupe en direct: demandez aux apprenants de compléter </a:t>
            </a:r>
            <a:r>
              <a:rPr lang="fr-FR" dirty="0" err="1" smtClean="0"/>
              <a:t>Amazing</a:t>
            </a:r>
            <a:r>
              <a:rPr lang="fr-FR" dirty="0" smtClean="0"/>
              <a:t> Race </a:t>
            </a:r>
            <a:r>
              <a:rPr lang="fr-FR" dirty="0" err="1" smtClean="0"/>
              <a:t>Leg</a:t>
            </a:r>
            <a:r>
              <a:rPr lang="fr-FR" dirty="0" smtClean="0"/>
              <a:t> 3</a:t>
            </a:r>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39</a:t>
            </a:fld>
            <a:endParaRPr lang="en-CA" altLang="en-US"/>
          </a:p>
        </p:txBody>
      </p:sp>
    </p:spTree>
    <p:extLst>
      <p:ext uri="{BB962C8B-B14F-4D97-AF65-F5344CB8AC3E}">
        <p14:creationId xmlns:p14="http://schemas.microsoft.com/office/powerpoint/2010/main" val="236215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Rappel</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 Ne faites </a:t>
            </a: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pas</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de dérogation aux directives sur le consentement pour les résultats des analyses en laboratoire et pathologiques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dans l’environnement de formation, car la dérogation serait en place pour tous les utilisateurs de l’environnement pendant les quatre heures suivantes.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 : Section</a:t>
            </a:r>
            <a:r>
              <a:rPr lang="fr-CA" sz="1050" kern="1200" dirty="0" smtClean="0">
                <a:solidFill>
                  <a:schemeClr val="tx1"/>
                </a:solidFill>
                <a:effectLst/>
                <a:latin typeface="Calibri" pitchFamily="68" charset="0"/>
                <a:ea typeface="MS PGothic" panose="020B0600070205080204" pitchFamily="34" charset="-128"/>
                <a:cs typeface="+mn-cs"/>
              </a:rPr>
              <a:t> </a:t>
            </a:r>
            <a:r>
              <a:rPr lang="fr-CA" sz="1200" kern="1200" dirty="0" smtClean="0">
                <a:solidFill>
                  <a:schemeClr val="tx1"/>
                </a:solidFill>
                <a:effectLst/>
                <a:latin typeface="Calibri" pitchFamily="68" charset="0"/>
                <a:ea typeface="MS PGothic" panose="020B0600070205080204" pitchFamily="34" charset="-128"/>
                <a:cs typeface="+mn-cs"/>
              </a:rPr>
              <a:t>Dérogation aux directives sur le consentement (p. 65 à 69)</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Scénario clinique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Faites une démonstration seulement (</a:t>
            </a: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ne pas demander aux apprenants de s’exercer</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 Les renseignements sur les dérogations aux directives sur le consentement sont expliqués dans ces diapositives.</a:t>
            </a:r>
          </a:p>
          <a:p>
            <a:pPr marL="0" lvl="0" indent="0">
              <a:buFont typeface="+mj-lt"/>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b="1" dirty="0" smtClean="0"/>
              <a:t>Consentement sur les dérogations: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dirty="0" smtClean="0"/>
              <a:t>La bannière d’annulation du </a:t>
            </a:r>
            <a:r>
              <a:rPr lang="fr-FR" dirty="0" err="1" smtClean="0"/>
              <a:t>cosentement</a:t>
            </a:r>
            <a:r>
              <a:rPr lang="fr-FR" dirty="0" smtClean="0"/>
              <a:t> s'affiche sur la ligne du temps UNIQUEMENT lorsque le patient a placé un blocage de consentement sur les rencontres de soins aigus incluses dans la plage de dates sélectionnée. Si le patient n'a que des informations bloquées affichées dans les </a:t>
            </a:r>
            <a:r>
              <a:rPr lang="fr-FR" dirty="0" err="1" smtClean="0"/>
              <a:t>portlets</a:t>
            </a:r>
            <a:r>
              <a:rPr lang="fr-FR" dirty="0" smtClean="0"/>
              <a:t> Médicaments, Résultats de laboratoire et de pathologie et/ou ID, une bannière d'annulation du consentement ne s'affichera pas sur la ligne du temps.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dirty="0" smtClean="0"/>
              <a:t>Lorsqu'une directive de consentement est annulée, le patient, l'agent de protection de la vie privée de votre organisation et </a:t>
            </a:r>
            <a:r>
              <a:rPr lang="fr-FR" dirty="0" err="1" smtClean="0"/>
              <a:t>cyberSanté</a:t>
            </a:r>
            <a:r>
              <a:rPr lang="fr-FR" dirty="0" smtClean="0"/>
              <a:t> Ontario sont informés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dirty="0" smtClean="0"/>
              <a:t>Une directive de consentement peut être annulée dans quatre cas seulement: (1) consentement exprès du patient, (2) consentement exprès du mandataire spécial, ou en cas de risque important de lésions corporelles (3) du patient ou (4) d'une autre personne.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Lorsqu'une substitution de consentement exprès est effectuée, elle agit comme une substitution universelle et TOUS les </a:t>
            </a:r>
            <a:r>
              <a:rPr lang="fr-FR" dirty="0" err="1" smtClean="0"/>
              <a:t>portlets</a:t>
            </a:r>
            <a:r>
              <a:rPr lang="fr-FR" dirty="0" smtClean="0"/>
              <a:t> avec une directive de consentement sont débloqués.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Il est important de s'en souvenir, car un remplacement dans l'onglet Médicaments dispensés nécessite de remplir un formulaire de consentement, même si vous n'avez pas besoin des informations.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Le formulaire de consentement rempli et signé par le patient doit être conservé dans le dossier du patient.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La suppression du risque de préjudice ne débloquera pas le laboratoire, la pathologie ou les médicaments dispensés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dirty="0" smtClean="0"/>
              <a:t>Il n’est actuellement pas possible de débloquer une directive de consentement sur le </a:t>
            </a:r>
            <a:r>
              <a:rPr lang="fr-FR" dirty="0" err="1" smtClean="0"/>
              <a:t>portlet</a:t>
            </a:r>
            <a:r>
              <a:rPr lang="fr-FR" dirty="0" smtClean="0"/>
              <a:t> DI en aucune circonstance.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A" sz="1200" b="0" dirty="0" smtClean="0">
                <a:effectLst/>
                <a:latin typeface="Calibri" panose="020F0502020204030204" pitchFamily="34" charset="0"/>
                <a:ea typeface="Calibri" panose="020F0502020204030204" pitchFamily="34" charset="0"/>
                <a:cs typeface="Times New Roman" panose="02020603050405020304" pitchFamily="18" charset="0"/>
              </a:rPr>
              <a:t>Si un patient a bloqué l’accès à ses renseignements sur la vaccination contre la COVID-19, l’administration du vaccin </a:t>
            </a:r>
            <a:r>
              <a:rPr lang="fr-CA" sz="1200" b="0" u="sng" dirty="0" smtClean="0">
                <a:effectLst/>
                <a:latin typeface="Calibri" panose="020F0502020204030204" pitchFamily="34" charset="0"/>
                <a:ea typeface="Calibri" panose="020F0502020204030204" pitchFamily="34" charset="0"/>
                <a:cs typeface="Times New Roman" panose="02020603050405020304" pitchFamily="18" charset="0"/>
              </a:rPr>
              <a:t>n’</a:t>
            </a:r>
            <a:r>
              <a:rPr lang="fr-CA" sz="1200" b="0" dirty="0" smtClean="0">
                <a:effectLst/>
                <a:latin typeface="Calibri" panose="020F0502020204030204" pitchFamily="34" charset="0"/>
                <a:ea typeface="Calibri" panose="020F0502020204030204" pitchFamily="34" charset="0"/>
                <a:cs typeface="Times New Roman" panose="02020603050405020304" pitchFamily="18" charset="0"/>
              </a:rPr>
              <a:t>est </a:t>
            </a:r>
            <a:r>
              <a:rPr lang="fr-CA" sz="1200" b="0" u="sng" dirty="0" smtClean="0">
                <a:effectLst/>
                <a:latin typeface="Calibri" panose="020F0502020204030204" pitchFamily="34" charset="0"/>
                <a:ea typeface="Calibri" panose="020F0502020204030204" pitchFamily="34" charset="0"/>
                <a:cs typeface="Times New Roman" panose="02020603050405020304" pitchFamily="18" charset="0"/>
              </a:rPr>
              <a:t>pas</a:t>
            </a:r>
            <a:r>
              <a:rPr lang="fr-CA" sz="1200" b="0" dirty="0" smtClean="0">
                <a:effectLst/>
                <a:latin typeface="Calibri" panose="020F0502020204030204" pitchFamily="34" charset="0"/>
                <a:ea typeface="Calibri" panose="020F0502020204030204" pitchFamily="34" charset="0"/>
                <a:cs typeface="Times New Roman" panose="02020603050405020304" pitchFamily="18" charset="0"/>
              </a:rPr>
              <a:t> entrée dans le répertoire par le fournisseur de soins de santé qui administre le vaccin. Par conséquent, cette information ne s’affichera en aucun cas dans le </a:t>
            </a:r>
            <a:r>
              <a:rPr lang="fr-CA" sz="1200" b="0" dirty="0" err="1" smtClean="0">
                <a:effectLst/>
                <a:latin typeface="Calibri" panose="020F0502020204030204" pitchFamily="34" charset="0"/>
                <a:ea typeface="Calibri" panose="020F0502020204030204" pitchFamily="34" charset="0"/>
                <a:cs typeface="Times New Roman" panose="02020603050405020304" pitchFamily="18" charset="0"/>
              </a:rPr>
              <a:t>portlet</a:t>
            </a:r>
            <a:r>
              <a:rPr lang="fr-CA" sz="12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fr-CA" sz="1200" b="0" dirty="0" err="1" smtClean="0">
                <a:effectLst/>
                <a:latin typeface="Calibri" panose="020F0502020204030204" pitchFamily="34" charset="0"/>
                <a:ea typeface="Calibri" panose="020F0502020204030204" pitchFamily="34" charset="0"/>
                <a:cs typeface="Times New Roman" panose="02020603050405020304" pitchFamily="18" charset="0"/>
              </a:rPr>
              <a:t>Medications</a:t>
            </a:r>
            <a:r>
              <a:rPr lang="fr-CA" sz="1200" b="0" dirty="0" smtClean="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2037961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45</a:t>
            </a:fld>
            <a:endParaRPr lang="en-CA" altLang="en-US"/>
          </a:p>
        </p:txBody>
      </p:sp>
    </p:spTree>
    <p:extLst>
      <p:ext uri="{BB962C8B-B14F-4D97-AF65-F5344CB8AC3E}">
        <p14:creationId xmlns:p14="http://schemas.microsoft.com/office/powerpoint/2010/main" val="381304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 au formateur : </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La diapositive s’applique à l’accès avec ONE ID seulement.</a:t>
            </a:r>
            <a:endParaRPr lang="en-CA"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a:t>
            </a:fld>
            <a:endParaRPr lang="en-CA" altLang="en-US"/>
          </a:p>
        </p:txBody>
      </p:sp>
    </p:spTree>
    <p:extLst>
      <p:ext uri="{BB962C8B-B14F-4D97-AF65-F5344CB8AC3E}">
        <p14:creationId xmlns:p14="http://schemas.microsoft.com/office/powerpoint/2010/main" val="340206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 au formateur : </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La diapositive s’applique à l’accès au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visualiseur</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clinique avec l’identification unique ou avec ONE ID.</a:t>
            </a:r>
            <a:endParaRPr lang="en-CA" dirty="0" smtClean="0"/>
          </a:p>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5</a:t>
            </a:fld>
            <a:endParaRPr lang="en-CA" altLang="en-US"/>
          </a:p>
        </p:txBody>
      </p:sp>
    </p:spTree>
    <p:extLst>
      <p:ext uri="{BB962C8B-B14F-4D97-AF65-F5344CB8AC3E}">
        <p14:creationId xmlns:p14="http://schemas.microsoft.com/office/powerpoint/2010/main" val="83481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Vous serez déconnecté du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visualiseur</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après 15 minutes d’inactivité;</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si vous quittez la page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sans vous déconnecter. La page de déconnexion s’affichera si vous cliquez sur le bouton </a:t>
            </a:r>
            <a:r>
              <a:rPr lang="fr-CA" sz="1200" b="1" kern="1200" dirty="0" smtClean="0">
                <a:solidFill>
                  <a:schemeClr val="tx1"/>
                </a:solidFill>
                <a:effectLst/>
                <a:latin typeface="Calibri" pitchFamily="68" charset="0"/>
                <a:ea typeface="MS PGothic" panose="020B0600070205080204" pitchFamily="34" charset="-128"/>
                <a:cs typeface="+mn-cs"/>
              </a:rPr>
              <a:t>Précédent</a:t>
            </a:r>
            <a:r>
              <a:rPr lang="fr-CA" sz="1200" kern="1200" dirty="0" smtClean="0">
                <a:solidFill>
                  <a:schemeClr val="tx1"/>
                </a:solidFill>
                <a:effectLst/>
                <a:latin typeface="Calibri" pitchFamily="68" charset="0"/>
                <a:ea typeface="MS PGothic" panose="020B0600070205080204" pitchFamily="34" charset="-128"/>
                <a:cs typeface="+mn-cs"/>
              </a:rPr>
              <a:t>.</a:t>
            </a:r>
            <a:endParaRPr lang="en-CA" sz="1200" kern="1200" dirty="0" smtClean="0">
              <a:solidFill>
                <a:schemeClr val="tx1"/>
              </a:solidFill>
              <a:effectLst/>
              <a:latin typeface="Calibri" pitchFamily="68" charset="0"/>
              <a:ea typeface="MS PGothic" panose="020B0600070205080204" pitchFamily="34" charset="-128"/>
              <a:cs typeface="+mn-cs"/>
            </a:endParaRPr>
          </a:p>
          <a:p>
            <a:pPr lvl="1"/>
            <a:r>
              <a:rPr lang="fr-CA" sz="1200" kern="1200" dirty="0" smtClean="0">
                <a:solidFill>
                  <a:schemeClr val="tx1"/>
                </a:solidFill>
                <a:effectLst/>
                <a:latin typeface="Calibri" pitchFamily="68" charset="0"/>
                <a:ea typeface="MS PGothic" panose="020B0600070205080204" pitchFamily="34" charset="-128"/>
                <a:cs typeface="+mn-cs"/>
              </a:rPr>
              <a:t>Notes</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Le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d’images diagnostiques se ferme aussi après 15 minutes d’inactivité, mais indépendamment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Si un utilisateur n’a pas fermé la fenêtre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d’images et que le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 se ferme, le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d’images pourrait rester actif jusqu’à ce que l’utilisateur le ferme aussi. </a:t>
            </a:r>
            <a:endParaRPr lang="en-CA" sz="1200" kern="1200" dirty="0" smtClean="0">
              <a:solidFill>
                <a:schemeClr val="tx1"/>
              </a:solidFill>
              <a:effectLst/>
              <a:latin typeface="Calibri" pitchFamily="68" charset="0"/>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6</a:t>
            </a:fld>
            <a:endParaRPr lang="en-CA" altLang="en-US"/>
          </a:p>
        </p:txBody>
      </p:sp>
    </p:spTree>
    <p:extLst>
      <p:ext uri="{BB962C8B-B14F-4D97-AF65-F5344CB8AC3E}">
        <p14:creationId xmlns:p14="http://schemas.microsoft.com/office/powerpoint/2010/main" val="269682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Il n’est pas obligatoire de couvrir cette diapositive, selon le flux de travail clinique de votre organisation.</a:t>
            </a:r>
          </a:p>
          <a:p>
            <a:pPr marL="171450" lvl="0" indent="-171450">
              <a:buFont typeface="Arial" panose="020B0604020202020204" pitchFamily="34" charset="0"/>
              <a:buChar char="•"/>
            </a:pPr>
            <a:endPar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 Ouvrez une session dans l’environnement de formation de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ConnexionOntario</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fermez la fenêtre de recherche de patients et faites la démonstration du contenu de la diapositive pour les apprenants.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de groupe en personne : Demandez aux apprenants d’ouvrir une session dans l’environnement de formation et de suivre avec vous alors que vous faites la démonstration du contenu.</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7</a:t>
            </a:fld>
            <a:endParaRPr lang="en-CA" altLang="en-US"/>
          </a:p>
        </p:txBody>
      </p:sp>
    </p:spTree>
    <p:extLst>
      <p:ext uri="{BB962C8B-B14F-4D97-AF65-F5344CB8AC3E}">
        <p14:creationId xmlns:p14="http://schemas.microsoft.com/office/powerpoint/2010/main" val="75041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smtClean="0">
                <a:solidFill>
                  <a:schemeClr val="tx1"/>
                </a:solidFill>
                <a:effectLst/>
                <a:latin typeface="Calibri" pitchFamily="68" charset="0"/>
                <a:ea typeface="MS PGothic" panose="020B0600070205080204" pitchFamily="34" charset="-128"/>
                <a:cs typeface="ＭＳ Ｐゴシック" pitchFamily="68" charset="-128"/>
              </a:rPr>
              <a:t>Notes au formateur</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u="sng" kern="1200" dirty="0" smtClean="0">
                <a:solidFill>
                  <a:schemeClr val="tx1"/>
                </a:solidFill>
                <a:effectLst/>
                <a:latin typeface="Calibri" pitchFamily="68" charset="0"/>
                <a:ea typeface="MS PGothic" panose="020B0600070205080204" pitchFamily="34" charset="-128"/>
                <a:cs typeface="ＭＳ Ｐゴシック" pitchFamily="68" charset="-128"/>
              </a:rPr>
              <a:t>Références</a:t>
            </a:r>
            <a:endParaRPr lang="en-CA" sz="1200" kern="1200" dirty="0" smtClean="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Document PDF sur les processus de l’environnement de formation</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Guide de l’utilisateur du </a:t>
            </a:r>
            <a:r>
              <a:rPr lang="fr-CA" sz="1200" kern="1200" dirty="0" err="1" smtClean="0">
                <a:solidFill>
                  <a:schemeClr val="tx1"/>
                </a:solidFill>
                <a:effectLst/>
                <a:latin typeface="Calibri" pitchFamily="68" charset="0"/>
                <a:ea typeface="MS PGothic" panose="020B0600070205080204" pitchFamily="34" charset="-128"/>
                <a:cs typeface="+mn-cs"/>
              </a:rPr>
              <a:t>visualiseur</a:t>
            </a:r>
            <a:r>
              <a:rPr lang="fr-CA" sz="1200" kern="1200" dirty="0" smtClean="0">
                <a:solidFill>
                  <a:schemeClr val="tx1"/>
                </a:solidFill>
                <a:effectLst/>
                <a:latin typeface="Calibri" pitchFamily="68" charset="0"/>
                <a:ea typeface="MS PGothic" panose="020B0600070205080204" pitchFamily="34" charset="-128"/>
                <a:cs typeface="+mn-cs"/>
              </a:rPr>
              <a:t> clinique : Section Recherche de patients (p. 52 à 58)</a:t>
            </a:r>
            <a:endParaRPr lang="en-CA" sz="1200" kern="1200" dirty="0" smtClean="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mn-cs"/>
              </a:rPr>
              <a:t>Apprentissage électronique : Module Recherche d’un patient</a:t>
            </a:r>
            <a:endParaRPr lang="en-CA" sz="1200" kern="1200" dirty="0" smtClean="0">
              <a:solidFill>
                <a:schemeClr val="tx1"/>
              </a:solidFill>
              <a:effectLst/>
              <a:latin typeface="Calibri" pitchFamily="68" charset="0"/>
              <a:ea typeface="MS PGothic" panose="020B0600070205080204" pitchFamily="34" charset="-128"/>
              <a:cs typeface="+mn-cs"/>
            </a:endParaRPr>
          </a:p>
          <a:p>
            <a:pPr marL="171450" indent="-171450">
              <a:buFont typeface="Arial" panose="020B0604020202020204" pitchFamily="34" charset="0"/>
              <a:buChar char="•"/>
            </a:pP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Formation par la démonstration ou de groupe en personne : Faites la démonstration de la méthode de recherche de patients privilégiée par votre organisation (selon le flux de travail clinique); utilisez le patient de formation « </a:t>
            </a:r>
            <a:r>
              <a:rPr lang="fr-CA" sz="1200" kern="1200" dirty="0" err="1" smtClean="0">
                <a:solidFill>
                  <a:schemeClr val="tx1"/>
                </a:solidFill>
                <a:effectLst/>
                <a:latin typeface="Calibri" pitchFamily="68" charset="0"/>
                <a:ea typeface="MS PGothic" panose="020B0600070205080204" pitchFamily="34" charset="-128"/>
                <a:cs typeface="ＭＳ Ｐゴシック" pitchFamily="68" charset="-128"/>
              </a:rPr>
              <a:t>Mabele</a:t>
            </a:r>
            <a:r>
              <a:rPr lang="fr-CA" sz="1200" kern="1200" dirty="0" smtClean="0">
                <a:solidFill>
                  <a:schemeClr val="tx1"/>
                </a:solidFill>
                <a:effectLst/>
                <a:latin typeface="Calibri" pitchFamily="68" charset="0"/>
                <a:ea typeface="MS PGothic" panose="020B0600070205080204" pitchFamily="34" charset="-128"/>
                <a:cs typeface="ＭＳ Ｐゴシック" pitchFamily="68" charset="-128"/>
              </a:rPr>
              <a:t> Zaleski ».</a:t>
            </a:r>
            <a:endParaRPr lang="en-US" dirty="0" smtClean="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8</a:t>
            </a:fld>
            <a:endParaRPr lang="en-CA" altLang="en-US"/>
          </a:p>
        </p:txBody>
      </p:sp>
    </p:spTree>
    <p:extLst>
      <p:ext uri="{BB962C8B-B14F-4D97-AF65-F5344CB8AC3E}">
        <p14:creationId xmlns:p14="http://schemas.microsoft.com/office/powerpoint/2010/main" val="1431650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0" y="0"/>
            <a:ext cx="423949"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4">
            <a:extLst>
              <a:ext uri="{FF2B5EF4-FFF2-40B4-BE49-F238E27FC236}">
                <a16:creationId xmlns:a16="http://schemas.microsoft.com/office/drawing/2014/main" id="{B4D06F2E-1418-4481-BA27-7E36F4C8E124}"/>
              </a:ext>
            </a:extLst>
          </p:cNvPr>
          <p:cNvSpPr/>
          <p:nvPr userDrawn="1"/>
        </p:nvSpPr>
        <p:spPr bwMode="auto">
          <a:xfrm>
            <a:off x="0" y="0"/>
            <a:ext cx="423949" cy="3101650"/>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0" y="5937312"/>
            <a:ext cx="1702867" cy="556486"/>
          </a:xfrm>
          <a:prstGeom prst="rect">
            <a:avLst/>
          </a:prstGeom>
        </p:spPr>
      </p:pic>
    </p:spTree>
    <p:extLst>
      <p:ext uri="{BB962C8B-B14F-4D97-AF65-F5344CB8AC3E}">
        <p14:creationId xmlns:p14="http://schemas.microsoft.com/office/powerpoint/2010/main" val="264576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4038600" y="6287355"/>
            <a:ext cx="1066800" cy="246221"/>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ctr" eaLnBrk="1" hangingPunct="1">
              <a:spcBef>
                <a:spcPts val="0"/>
              </a:spcBef>
            </a:pPr>
            <a:fld id="{150CB991-94F8-4AE6-BDC9-2D81A3868D43}" type="slidenum">
              <a:rPr lang="en-US" altLang="en-US" sz="1000" b="0" u="none">
                <a:solidFill>
                  <a:schemeClr val="tx1">
                    <a:lumMod val="85000"/>
                    <a:lumOff val="15000"/>
                  </a:schemeClr>
                </a:solidFill>
                <a:latin typeface="Calibri" panose="020F0502020204030204" pitchFamily="34" charset="0"/>
                <a:cs typeface="Calibri" panose="020F0502020204030204" pitchFamily="34" charset="0"/>
              </a:rPr>
              <a:pPr algn="ctr" eaLnBrk="1" hangingPunct="1">
                <a:spcBef>
                  <a:spcPts val="0"/>
                </a:spcBef>
              </a:pPr>
              <a:t>‹#›</a:t>
            </a:fld>
            <a:endParaRPr lang="en-US" altLang="en-US" sz="1000" b="0" u="none"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457200" y="180851"/>
            <a:ext cx="7139136" cy="1165909"/>
          </a:xfrm>
        </p:spPr>
        <p:txBody>
          <a:bodyPr anchor="t"/>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Rectangle 5">
            <a:extLst>
              <a:ext uri="{FF2B5EF4-FFF2-40B4-BE49-F238E27FC236}">
                <a16:creationId xmlns:a16="http://schemas.microsoft.com/office/drawing/2014/main" id="{5E9F1A82-9D54-4801-8572-9152A6C6BCF8}"/>
              </a:ext>
            </a:extLst>
          </p:cNvPr>
          <p:cNvSpPr/>
          <p:nvPr userDrawn="1"/>
        </p:nvSpPr>
        <p:spPr bwMode="auto">
          <a:xfrm>
            <a:off x="0" y="0"/>
            <a:ext cx="423949"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8" name="Date Placeholder 3"/>
          <p:cNvSpPr>
            <a:spLocks noGrp="1"/>
          </p:cNvSpPr>
          <p:nvPr>
            <p:ph type="dt" sz="half" idx="2"/>
          </p:nvPr>
        </p:nvSpPr>
        <p:spPr>
          <a:xfrm>
            <a:off x="5424055" y="6296686"/>
            <a:ext cx="3352792" cy="365125"/>
          </a:xfrm>
          <a:prstGeom prst="rect">
            <a:avLst/>
          </a:prstGeom>
          <a:ln>
            <a:noFill/>
          </a:ln>
        </p:spPr>
        <p:txBody>
          <a:bodyPr vert="horz" lIns="91440" tIns="45720" rIns="91440" bIns="45720" rtlCol="0" anchor="ctr"/>
          <a:lstStyle>
            <a:lvl1pPr algn="r">
              <a:defRPr sz="1000" u="none">
                <a:solidFill>
                  <a:schemeClr val="tx1">
                    <a:lumMod val="85000"/>
                    <a:lumOff val="15000"/>
                  </a:schemeClr>
                </a:solidFill>
                <a:latin typeface="Calibri" panose="020F0502020204030204" pitchFamily="34" charset="0"/>
                <a:cs typeface="Calibri" panose="020F0502020204030204" pitchFamily="34" charset="0"/>
              </a:defRPr>
            </a:lvl1pPr>
          </a:lstStyle>
          <a:p>
            <a:r>
              <a:rPr lang="fr-FR" dirty="0" smtClean="0"/>
              <a:t>ConnectingOntario ClinicalViewer Guide du Formateur</a:t>
            </a:r>
            <a:r>
              <a:rPr lang="en-US" dirty="0" smtClean="0"/>
              <a:t> v10</a:t>
            </a:r>
          </a:p>
          <a:p>
            <a:r>
              <a:rPr lang="en-US" dirty="0" err="1" smtClean="0"/>
              <a:t>Novembre</a:t>
            </a:r>
            <a:r>
              <a:rPr lang="en-US" dirty="0" smtClean="0"/>
              <a:t> 2020</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295610"/>
            <a:ext cx="1039091" cy="339568"/>
          </a:xfrm>
          <a:prstGeom prst="rect">
            <a:avLst/>
          </a:prstGeom>
        </p:spPr>
      </p:pic>
    </p:spTree>
    <p:extLst>
      <p:ext uri="{BB962C8B-B14F-4D97-AF65-F5344CB8AC3E}">
        <p14:creationId xmlns:p14="http://schemas.microsoft.com/office/powerpoint/2010/main" val="19556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0" y="0"/>
            <a:ext cx="423949"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80854"/>
            <a:ext cx="7139136" cy="1165909"/>
          </a:xfrm>
        </p:spPr>
        <p:txBody>
          <a:bodyPr anchor="t"/>
          <a:lstStyle>
            <a:lvl1pPr>
              <a:defRPr>
                <a:solidFill>
                  <a:schemeClr val="tx1"/>
                </a:solidFill>
              </a:defRPr>
            </a:lvl1pPr>
          </a:lstStyle>
          <a:p>
            <a:r>
              <a:rPr lang="en-US" dirty="0"/>
              <a:t>Click to edit Master title style</a:t>
            </a:r>
            <a:endParaRPr lang="en-CA" dirty="0"/>
          </a:p>
        </p:txBody>
      </p:sp>
      <p:sp>
        <p:nvSpPr>
          <p:cNvPr id="7" name="Content Placeholder 2">
            <a:extLst>
              <a:ext uri="{FF2B5EF4-FFF2-40B4-BE49-F238E27FC236}">
                <a16:creationId xmlns:a16="http://schemas.microsoft.com/office/drawing/2014/main" id="{A9612BE2-2A24-CC42-A1CE-5453B004BF3B}"/>
              </a:ext>
            </a:extLst>
          </p:cNvPr>
          <p:cNvSpPr>
            <a:spLocks noGrp="1"/>
          </p:cNvSpPr>
          <p:nvPr>
            <p:ph idx="1"/>
          </p:nvPr>
        </p:nvSpPr>
        <p:spPr>
          <a:xfrm>
            <a:off x="457200" y="1700808"/>
            <a:ext cx="8229600" cy="4248472"/>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dirty="0"/>
              <a:t>Click to edit Master text styles</a:t>
            </a:r>
            <a:endParaRPr lang="en-CA" dirty="0"/>
          </a:p>
        </p:txBody>
      </p:sp>
      <p:sp>
        <p:nvSpPr>
          <p:cNvPr id="11" name="TextBox 10"/>
          <p:cNvSpPr txBox="1"/>
          <p:nvPr userDrawn="1"/>
        </p:nvSpPr>
        <p:spPr>
          <a:xfrm>
            <a:off x="4137608" y="626869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ctr" eaLnBrk="1" hangingPunct="1">
              <a:spcBef>
                <a:spcPts val="0"/>
              </a:spcBef>
            </a:pPr>
            <a:fld id="{150CB991-94F8-4AE6-BDC9-2D81A3868D43}" type="slidenum">
              <a:rPr lang="en-US" altLang="en-US" sz="1100" b="0" u="none">
                <a:solidFill>
                  <a:schemeClr val="tx1">
                    <a:lumMod val="85000"/>
                    <a:lumOff val="15000"/>
                  </a:schemeClr>
                </a:solidFill>
                <a:latin typeface="Calibri" panose="020F0502020204030204" pitchFamily="34" charset="0"/>
                <a:cs typeface="Calibri" panose="020F0502020204030204" pitchFamily="34" charset="0"/>
              </a:rPr>
              <a:pPr algn="ctr" eaLnBrk="1" hangingPunct="1">
                <a:spcBef>
                  <a:spcPts val="0"/>
                </a:spcBef>
              </a:pPr>
              <a:t>‹#›</a:t>
            </a:fld>
            <a:endParaRPr lang="en-US" altLang="en-US" sz="1100" b="0" u="none"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295610"/>
            <a:ext cx="1039091" cy="339568"/>
          </a:xfrm>
          <a:prstGeom prst="rect">
            <a:avLst/>
          </a:prstGeom>
        </p:spPr>
      </p:pic>
      <p:sp>
        <p:nvSpPr>
          <p:cNvPr id="12" name="Date Placeholder 3"/>
          <p:cNvSpPr>
            <a:spLocks noGrp="1"/>
          </p:cNvSpPr>
          <p:nvPr>
            <p:ph type="dt" sz="half" idx="2"/>
          </p:nvPr>
        </p:nvSpPr>
        <p:spPr>
          <a:xfrm>
            <a:off x="5424055" y="6296686"/>
            <a:ext cx="3352792" cy="365125"/>
          </a:xfrm>
          <a:prstGeom prst="rect">
            <a:avLst/>
          </a:prstGeom>
          <a:ln>
            <a:noFill/>
          </a:ln>
        </p:spPr>
        <p:txBody>
          <a:bodyPr vert="horz" lIns="91440" tIns="45720" rIns="91440" bIns="45720" rtlCol="0" anchor="ctr"/>
          <a:lstStyle>
            <a:lvl1pPr algn="r">
              <a:defRPr sz="1000" u="none">
                <a:solidFill>
                  <a:schemeClr val="tx1">
                    <a:lumMod val="85000"/>
                    <a:lumOff val="15000"/>
                  </a:schemeClr>
                </a:solidFill>
                <a:latin typeface="Calibri" panose="020F0502020204030204" pitchFamily="34" charset="0"/>
                <a:cs typeface="Calibri" panose="020F0502020204030204" pitchFamily="34" charset="0"/>
              </a:defRPr>
            </a:lvl1pPr>
          </a:lstStyle>
          <a:p>
            <a:r>
              <a:rPr lang="fr-FR" dirty="0" smtClean="0"/>
              <a:t>ConnectingOntario ClinicalViewer Guide du Formateur</a:t>
            </a:r>
            <a:r>
              <a:rPr lang="en-US" dirty="0" smtClean="0"/>
              <a:t> v10</a:t>
            </a:r>
          </a:p>
          <a:p>
            <a:r>
              <a:rPr lang="en-US" dirty="0" err="1" smtClean="0"/>
              <a:t>Novembre</a:t>
            </a:r>
            <a:r>
              <a:rPr lang="en-US" dirty="0" smtClean="0"/>
              <a:t> 2020</a:t>
            </a:r>
            <a:endParaRPr lang="en-US" dirty="0"/>
          </a:p>
        </p:txBody>
      </p:sp>
    </p:spTree>
    <p:extLst>
      <p:ext uri="{BB962C8B-B14F-4D97-AF65-F5344CB8AC3E}">
        <p14:creationId xmlns:p14="http://schemas.microsoft.com/office/powerpoint/2010/main" val="39420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0" y="0"/>
            <a:ext cx="423949"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80854"/>
            <a:ext cx="7139136" cy="1165909"/>
          </a:xfrm>
        </p:spPr>
        <p:txBody>
          <a:bodyPr anchor="t"/>
          <a:lstStyle>
            <a:lvl1pPr>
              <a:defRPr>
                <a:solidFill>
                  <a:schemeClr val="tx1"/>
                </a:solidFill>
              </a:defRPr>
            </a:lvl1pPr>
          </a:lstStyle>
          <a:p>
            <a:r>
              <a:rPr lang="en-US" dirty="0"/>
              <a:t>Click to edit Master title style</a:t>
            </a:r>
            <a:endParaRPr lang="en-CA" dirty="0"/>
          </a:p>
        </p:txBody>
      </p:sp>
      <p:sp>
        <p:nvSpPr>
          <p:cNvPr id="8" name="TextBox 7">
            <a:extLst>
              <a:ext uri="{FF2B5EF4-FFF2-40B4-BE49-F238E27FC236}">
                <a16:creationId xmlns:a16="http://schemas.microsoft.com/office/drawing/2014/main" id="{55B34939-D16E-7241-8648-2BC928FA5F3F}"/>
              </a:ext>
            </a:extLst>
          </p:cNvPr>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graphicFrame>
        <p:nvGraphicFramePr>
          <p:cNvPr id="9" name="Table 8">
            <a:extLst>
              <a:ext uri="{FF2B5EF4-FFF2-40B4-BE49-F238E27FC236}">
                <a16:creationId xmlns:a16="http://schemas.microsoft.com/office/drawing/2014/main" id="{A0AA7DBD-EF3C-004C-BD76-9E1972AB5A19}"/>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dirty="0">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295610"/>
            <a:ext cx="1039091" cy="339568"/>
          </a:xfrm>
          <a:prstGeom prst="rect">
            <a:avLst/>
          </a:prstGeom>
        </p:spPr>
      </p:pic>
    </p:spTree>
    <p:extLst>
      <p:ext uri="{BB962C8B-B14F-4D97-AF65-F5344CB8AC3E}">
        <p14:creationId xmlns:p14="http://schemas.microsoft.com/office/powerpoint/2010/main" val="273702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dirty="0"/>
              <a:t>Click to edit Master title style</a:t>
            </a:r>
            <a:endParaRPr lang="en-CA" dirty="0"/>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02831" y="-804892"/>
            <a:ext cx="423949"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C1F5EF3-5E57-264A-A511-A63DF848DC61}"/>
              </a:ext>
            </a:extLst>
          </p:cNvPr>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dirty="0">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80854"/>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82" r:id="rId4"/>
    <p:sldLayoutId id="2147484572" r:id="rId5"/>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3.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4.png"/><Relationship Id="rId4" Type="http://schemas.openxmlformats.org/officeDocument/2006/relationships/hyperlink" Target="http://www.forms.ssb.gov.on.ca/mbs/ssb/forms/ssbforms.nsf/GetFileAttach/014-5056-87E~1/$File/5056-87E.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3.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63.png"/><Relationship Id="rId9" Type="http://schemas.openxmlformats.org/officeDocument/2006/relationships/image" Target="../media/image65.png"/></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92.png"/><Relationship Id="rId2" Type="http://schemas.openxmlformats.org/officeDocument/2006/relationships/image" Target="../media/image89.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91.png"/><Relationship Id="rId4" Type="http://schemas.openxmlformats.org/officeDocument/2006/relationships/image" Target="../media/image90.png"/></Relationships>
</file>

<file path=ppt/slides/_rels/slide4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oh-ds_connectingontario@ontariohealth.ca" TargetMode="External"/><Relationship Id="rId2" Type="http://schemas.openxmlformats.org/officeDocument/2006/relationships/hyperlink" Target="https://ehealthontario.on.ca/fr/support/connectingontario/connectingontario-client-support"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txBox="1">
            <a:spLocks noChangeArrowheads="1"/>
          </p:cNvSpPr>
          <p:nvPr/>
        </p:nvSpPr>
        <p:spPr bwMode="auto">
          <a:xfrm>
            <a:off x="554491" y="707333"/>
            <a:ext cx="6903321" cy="221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3880"/>
              </a:lnSpc>
              <a:spcAft>
                <a:spcPts val="600"/>
              </a:spcAft>
            </a:pPr>
            <a:r>
              <a:rPr lang="en-US" altLang="en-US" sz="4000" b="1" u="none" dirty="0">
                <a:latin typeface="Calibri" panose="020F0502020204030204" pitchFamily="34" charset="0"/>
                <a:cs typeface="Calibri" panose="020F0502020204030204" pitchFamily="34" charset="0"/>
              </a:rPr>
              <a:t>Formation </a:t>
            </a:r>
            <a:r>
              <a:rPr lang="fr-FR" altLang="en-US" sz="4000" b="1" u="none" dirty="0">
                <a:latin typeface="Calibri" panose="020F0502020204030204" pitchFamily="34" charset="0"/>
                <a:cs typeface="Calibri" panose="020F0502020204030204" pitchFamily="34" charset="0"/>
              </a:rPr>
              <a:t>du </a:t>
            </a:r>
            <a:r>
              <a:rPr lang="fr-FR" altLang="en-US" sz="4000" b="1" u="none" dirty="0" err="1">
                <a:latin typeface="Calibri" panose="020F0502020204030204" pitchFamily="34" charset="0"/>
                <a:cs typeface="Calibri" panose="020F0502020204030204" pitchFamily="34" charset="0"/>
              </a:rPr>
              <a:t>visualiseur</a:t>
            </a:r>
            <a:r>
              <a:rPr lang="fr-FR" altLang="en-US" sz="4000" b="1" u="none" dirty="0">
                <a:latin typeface="Calibri" panose="020F0502020204030204" pitchFamily="34" charset="0"/>
                <a:cs typeface="Calibri" panose="020F0502020204030204" pitchFamily="34" charset="0"/>
              </a:rPr>
              <a:t> clinique de </a:t>
            </a:r>
            <a:r>
              <a:rPr lang="fr-FR" altLang="en-US" sz="4000" b="1" u="none" dirty="0" err="1">
                <a:latin typeface="Calibri" panose="020F0502020204030204" pitchFamily="34" charset="0"/>
                <a:cs typeface="Calibri" panose="020F0502020204030204" pitchFamily="34" charset="0"/>
              </a:rPr>
              <a:t>ConnexionOntario</a:t>
            </a:r>
            <a:endParaRPr lang="en-CA" altLang="en-US" u="none" cap="all" spc="150" dirty="0">
              <a:latin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id="{CA3262E3-46BB-C747-B5A0-388F82A3EA20}"/>
              </a:ext>
            </a:extLst>
          </p:cNvPr>
          <p:cNvSpPr txBox="1">
            <a:spLocks noChangeArrowheads="1"/>
          </p:cNvSpPr>
          <p:nvPr/>
        </p:nvSpPr>
        <p:spPr bwMode="auto">
          <a:xfrm>
            <a:off x="554492" y="2924433"/>
            <a:ext cx="2759159" cy="1566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1980"/>
              </a:lnSpc>
              <a:spcAft>
                <a:spcPts val="600"/>
              </a:spcAft>
            </a:pPr>
            <a:r>
              <a:rPr lang="en-US" altLang="en-US" u="none" cap="all" spc="150" dirty="0">
                <a:latin typeface="Calibri" panose="020F0502020204030204" pitchFamily="34" charset="0"/>
                <a:cs typeface="Calibri" panose="020F0502020204030204" pitchFamily="34" charset="0"/>
              </a:rPr>
              <a:t>Guide du </a:t>
            </a:r>
            <a:r>
              <a:rPr lang="en-US" altLang="en-US" u="none" cap="all" spc="150" dirty="0" err="1">
                <a:latin typeface="Calibri" panose="020F0502020204030204" pitchFamily="34" charset="0"/>
                <a:cs typeface="Calibri" panose="020F0502020204030204" pitchFamily="34" charset="0"/>
              </a:rPr>
              <a:t>formateur</a:t>
            </a:r>
            <a:endParaRPr lang="en-US" altLang="en-US" u="none" cap="all" spc="150" dirty="0">
              <a:latin typeface="Calibri" panose="020F0502020204030204" pitchFamily="34" charset="0"/>
              <a:cs typeface="Calibri" panose="020F0502020204030204" pitchFamily="34" charset="0"/>
            </a:endParaRPr>
          </a:p>
          <a:p>
            <a:pPr>
              <a:lnSpc>
                <a:spcPts val="1980"/>
              </a:lnSpc>
              <a:spcAft>
                <a:spcPts val="600"/>
              </a:spcAft>
            </a:pPr>
            <a:r>
              <a:rPr lang="en-US" altLang="en-US" u="none" cap="all" spc="150" dirty="0" smtClean="0">
                <a:latin typeface="Calibri" panose="020F0502020204030204" pitchFamily="34" charset="0"/>
                <a:cs typeface="Calibri" panose="020F0502020204030204" pitchFamily="34" charset="0"/>
              </a:rPr>
              <a:t>Mars 2024</a:t>
            </a:r>
            <a:endParaRPr lang="en-CA" altLang="en-US" u="none" cap="all" spc="15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513" y="1690486"/>
            <a:ext cx="4823007" cy="4114414"/>
          </a:xfrm>
          <a:prstGeom prst="rect">
            <a:avLst/>
          </a:prstGeom>
        </p:spPr>
      </p:pic>
    </p:spTree>
    <p:extLst>
      <p:ext uri="{BB962C8B-B14F-4D97-AF65-F5344CB8AC3E}">
        <p14:creationId xmlns:p14="http://schemas.microsoft.com/office/powerpoint/2010/main" val="294005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6237666"/>
            <a:ext cx="4643562" cy="631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5" name="Title 4"/>
          <p:cNvSpPr>
            <a:spLocks noGrp="1"/>
          </p:cNvSpPr>
          <p:nvPr>
            <p:ph type="title"/>
          </p:nvPr>
        </p:nvSpPr>
        <p:spPr>
          <a:xfrm>
            <a:off x="457200" y="454387"/>
            <a:ext cx="8686800" cy="1031514"/>
          </a:xfrm>
        </p:spPr>
        <p:txBody>
          <a:bodyPr/>
          <a:lstStyle/>
          <a:p>
            <a:r>
              <a:rPr lang="en-CA" sz="3200" dirty="0" err="1"/>
              <a:t>Fenêtre</a:t>
            </a:r>
            <a:r>
              <a:rPr lang="en-CA" sz="3200" dirty="0"/>
              <a:t> ClinicalViewer</a:t>
            </a:r>
            <a:br>
              <a:rPr lang="en-CA" sz="3200" dirty="0"/>
            </a:br>
            <a:r>
              <a:rPr lang="fr-FR" sz="1600" b="0" dirty="0">
                <a:solidFill>
                  <a:srgbClr val="008AB0"/>
                </a:solidFill>
              </a:rPr>
              <a:t>La fenêtre ClinicalViewer se divise en trois :</a:t>
            </a:r>
          </a:p>
        </p:txBody>
      </p:sp>
      <p:sp>
        <p:nvSpPr>
          <p:cNvPr id="6" name="Content Placeholder 5"/>
          <p:cNvSpPr>
            <a:spLocks noGrp="1"/>
          </p:cNvSpPr>
          <p:nvPr>
            <p:ph idx="1"/>
          </p:nvPr>
        </p:nvSpPr>
        <p:spPr>
          <a:xfrm>
            <a:off x="457199" y="1493922"/>
            <a:ext cx="5005553" cy="3789267"/>
          </a:xfrm>
        </p:spPr>
        <p:txBody>
          <a:bodyPr rIns="0"/>
          <a:lstStyle/>
          <a:p>
            <a:pPr marL="231775" indent="-231775">
              <a:spcBef>
                <a:spcPts val="0"/>
              </a:spcBef>
              <a:spcAft>
                <a:spcPts val="200"/>
              </a:spcAft>
              <a:buFont typeface="+mj-lt"/>
              <a:buAutoNum type="arabicPeriod"/>
            </a:pPr>
            <a:r>
              <a:rPr lang="en-US" sz="1400" b="1" dirty="0" err="1"/>
              <a:t>En</a:t>
            </a:r>
            <a:r>
              <a:rPr lang="en-US" sz="1400" b="1" dirty="0"/>
              <a:t>-tête</a:t>
            </a:r>
            <a:r>
              <a:rPr lang="en-US" sz="1400" dirty="0" smtClean="0"/>
              <a:t> </a:t>
            </a:r>
            <a:endParaRPr lang="en-US" sz="1400" dirty="0"/>
          </a:p>
          <a:p>
            <a:pPr marL="457200" indent="-223838">
              <a:spcBef>
                <a:spcPts val="0"/>
              </a:spcBef>
              <a:spcAft>
                <a:spcPts val="200"/>
              </a:spcAft>
            </a:pPr>
            <a:r>
              <a:rPr lang="fr-FR" sz="1400" dirty="0"/>
              <a:t>S’affiche en tout temps, quel que soit </a:t>
            </a:r>
            <a:r>
              <a:rPr lang="fr-FR" sz="1400" dirty="0" smtClean="0"/>
              <a:t>l’onglet </a:t>
            </a:r>
            <a:br>
              <a:rPr lang="fr-FR" sz="1400" dirty="0" smtClean="0"/>
            </a:br>
            <a:r>
              <a:rPr lang="fr-FR" sz="1400" dirty="0" smtClean="0"/>
              <a:t>ouvert</a:t>
            </a:r>
            <a:r>
              <a:rPr lang="fr-FR" sz="1400" dirty="0"/>
              <a:t>.</a:t>
            </a:r>
          </a:p>
          <a:p>
            <a:pPr marL="688975" indent="-225425">
              <a:spcBef>
                <a:spcPts val="0"/>
              </a:spcBef>
              <a:spcAft>
                <a:spcPts val="200"/>
              </a:spcAft>
              <a:buFont typeface="+mj-lt"/>
              <a:buAutoNum type="alphaLcParenR"/>
            </a:pPr>
            <a:r>
              <a:rPr lang="fr-FR" sz="1400" dirty="0"/>
              <a:t>Contient un lien Data </a:t>
            </a:r>
            <a:r>
              <a:rPr lang="fr-FR" sz="1400" dirty="0" err="1"/>
              <a:t>Summary</a:t>
            </a:r>
            <a:r>
              <a:rPr lang="fr-FR" sz="1400" dirty="0"/>
              <a:t> (précise le </a:t>
            </a:r>
            <a:r>
              <a:rPr lang="fr-FR" sz="1400" dirty="0" smtClean="0"/>
              <a:t>type </a:t>
            </a:r>
            <a:r>
              <a:rPr lang="fr-FR" sz="1400" dirty="0"/>
              <a:t>d’information, la source et d’autres détails au </a:t>
            </a:r>
            <a:r>
              <a:rPr lang="fr-FR" sz="1400" dirty="0" smtClean="0"/>
              <a:t/>
            </a:r>
            <a:br>
              <a:rPr lang="fr-FR" sz="1400" dirty="0" smtClean="0"/>
            </a:br>
            <a:r>
              <a:rPr lang="fr-FR" sz="1400" dirty="0" smtClean="0"/>
              <a:t>sujet </a:t>
            </a:r>
            <a:r>
              <a:rPr lang="fr-FR" sz="1400" dirty="0"/>
              <a:t>des renseignements personnels sur la </a:t>
            </a:r>
            <a:r>
              <a:rPr lang="fr-FR" sz="1400" dirty="0" smtClean="0"/>
              <a:t/>
            </a:r>
            <a:br>
              <a:rPr lang="fr-FR" sz="1400" dirty="0" smtClean="0"/>
            </a:br>
            <a:r>
              <a:rPr lang="fr-FR" sz="1400" dirty="0" smtClean="0"/>
              <a:t>santé </a:t>
            </a:r>
            <a:r>
              <a:rPr lang="fr-FR" sz="1400" dirty="0"/>
              <a:t>affichés). </a:t>
            </a:r>
            <a:endParaRPr lang="fr-FR" sz="1400" dirty="0" smtClean="0"/>
          </a:p>
          <a:p>
            <a:pPr marL="688975" indent="-225425">
              <a:spcBef>
                <a:spcPts val="0"/>
              </a:spcBef>
              <a:spcAft>
                <a:spcPts val="200"/>
              </a:spcAft>
              <a:buFont typeface="+mj-lt"/>
              <a:buAutoNum type="alphaLcParenR"/>
            </a:pPr>
            <a:r>
              <a:rPr lang="fr-FR" sz="1400" dirty="0"/>
              <a:t>Contient un lien vers une page Web qui fournit </a:t>
            </a:r>
            <a:r>
              <a:rPr lang="fr-FR" sz="1400" dirty="0" smtClean="0"/>
              <a:t/>
            </a:r>
            <a:br>
              <a:rPr lang="fr-FR" sz="1400" dirty="0" smtClean="0"/>
            </a:br>
            <a:r>
              <a:rPr lang="fr-FR" sz="1400" dirty="0" smtClean="0"/>
              <a:t>les </a:t>
            </a:r>
            <a:r>
              <a:rPr lang="fr-FR" sz="1400" dirty="0"/>
              <a:t>dernières informations concernant le </a:t>
            </a:r>
            <a:r>
              <a:rPr lang="fr-FR" sz="1400" dirty="0" smtClean="0"/>
              <a:t/>
            </a:r>
            <a:br>
              <a:rPr lang="fr-FR" sz="1400" dirty="0" smtClean="0"/>
            </a:br>
            <a:r>
              <a:rPr lang="fr-FR" sz="1400" dirty="0" err="1" smtClean="0"/>
              <a:t>visualiseur</a:t>
            </a:r>
            <a:r>
              <a:rPr lang="fr-FR" sz="1400" dirty="0" smtClean="0"/>
              <a:t> </a:t>
            </a:r>
            <a:r>
              <a:rPr lang="fr-FR" sz="1400" dirty="0"/>
              <a:t>clinique, telles que le contenu des </a:t>
            </a:r>
            <a:r>
              <a:rPr lang="fr-FR" sz="1400" dirty="0" smtClean="0"/>
              <a:t/>
            </a:r>
            <a:br>
              <a:rPr lang="fr-FR" sz="1400" dirty="0" smtClean="0"/>
            </a:br>
            <a:r>
              <a:rPr lang="fr-FR" sz="1400" dirty="0" smtClean="0"/>
              <a:t>versions</a:t>
            </a:r>
            <a:r>
              <a:rPr lang="fr-FR" sz="1400" dirty="0"/>
              <a:t>, les prochains temps d'arrêt </a:t>
            </a:r>
            <a:r>
              <a:rPr lang="fr-FR" sz="1400" dirty="0" smtClean="0"/>
              <a:t/>
            </a:r>
            <a:br>
              <a:rPr lang="fr-FR" sz="1400" dirty="0" smtClean="0"/>
            </a:br>
            <a:r>
              <a:rPr lang="fr-FR" sz="1400" dirty="0" smtClean="0"/>
              <a:t>programmés</a:t>
            </a:r>
            <a:r>
              <a:rPr lang="fr-FR" sz="1400" dirty="0"/>
              <a:t>, etc</a:t>
            </a:r>
            <a:r>
              <a:rPr lang="fr-FR" sz="1400" dirty="0" smtClean="0"/>
              <a:t>.</a:t>
            </a:r>
          </a:p>
          <a:p>
            <a:pPr marL="688975" indent="-225425">
              <a:spcBef>
                <a:spcPts val="0"/>
              </a:spcBef>
              <a:spcAft>
                <a:spcPts val="200"/>
              </a:spcAft>
              <a:buFont typeface="+mj-lt"/>
              <a:buAutoNum type="alphaLcParenR"/>
            </a:pPr>
            <a:r>
              <a:rPr lang="fr-FR" sz="1400" dirty="0" smtClean="0"/>
              <a:t>Contient </a:t>
            </a:r>
            <a:r>
              <a:rPr lang="fr-FR" sz="1400" dirty="0"/>
              <a:t>un menu de liens vers des ressources, dont le formulaire Help &amp; Feedback </a:t>
            </a:r>
            <a:r>
              <a:rPr lang="en-US" sz="1400" dirty="0" smtClean="0">
                <a:solidFill>
                  <a:srgbClr val="008AB0"/>
                </a:solidFill>
              </a:rPr>
              <a:t>*</a:t>
            </a:r>
            <a:r>
              <a:rPr lang="en-US" sz="1400" dirty="0" smtClean="0"/>
              <a:t>.</a:t>
            </a:r>
            <a:endParaRPr lang="en-US" sz="1400" dirty="0"/>
          </a:p>
          <a:p>
            <a:pPr marL="231775" indent="-231775">
              <a:spcBef>
                <a:spcPts val="0"/>
              </a:spcBef>
              <a:spcAft>
                <a:spcPts val="200"/>
              </a:spcAft>
              <a:buFont typeface="+mj-lt"/>
              <a:buAutoNum type="arabicPeriod" startAt="2"/>
            </a:pPr>
            <a:r>
              <a:rPr lang="en-US" sz="1400" b="1" dirty="0" err="1"/>
              <a:t>Onglets</a:t>
            </a:r>
            <a:r>
              <a:rPr lang="en-US" sz="1400" dirty="0" smtClean="0"/>
              <a:t> </a:t>
            </a:r>
            <a:endParaRPr lang="en-US" sz="1400" dirty="0"/>
          </a:p>
          <a:p>
            <a:pPr marL="457200" indent="-225425">
              <a:spcBef>
                <a:spcPts val="0"/>
              </a:spcBef>
              <a:spcAft>
                <a:spcPts val="200"/>
              </a:spcAft>
            </a:pPr>
            <a:r>
              <a:rPr lang="en-US" sz="1400" b="1" dirty="0"/>
              <a:t>My </a:t>
            </a:r>
            <a:r>
              <a:rPr lang="en-US" sz="1400" b="1" dirty="0" smtClean="0"/>
              <a:t>Workspace </a:t>
            </a:r>
            <a:r>
              <a:rPr lang="fr-FR" sz="1400" b="1" dirty="0" smtClean="0"/>
              <a:t>– </a:t>
            </a:r>
            <a:r>
              <a:rPr lang="fr-FR" sz="1400" dirty="0"/>
              <a:t>Affiche les listes de patients</a:t>
            </a:r>
            <a:r>
              <a:rPr lang="fr-FR" sz="1400" dirty="0" smtClean="0"/>
              <a:t>.</a:t>
            </a:r>
            <a:endParaRPr lang="en-US" sz="1400" dirty="0"/>
          </a:p>
          <a:p>
            <a:pPr marL="457200" indent="-225425">
              <a:spcBef>
                <a:spcPts val="0"/>
              </a:spcBef>
              <a:spcAft>
                <a:spcPts val="200"/>
              </a:spcAft>
            </a:pPr>
            <a:r>
              <a:rPr lang="en-US" sz="1400" b="1" dirty="0"/>
              <a:t>Patient </a:t>
            </a:r>
            <a:r>
              <a:rPr lang="en-US" sz="1400" b="1" dirty="0" smtClean="0"/>
              <a:t>Care </a:t>
            </a:r>
            <a:r>
              <a:rPr lang="fr-FR" sz="1400" b="1" dirty="0" smtClean="0"/>
              <a:t>– </a:t>
            </a:r>
            <a:r>
              <a:rPr lang="fr-FR" sz="1400" dirty="0"/>
              <a:t>Affiche les renseignements personnels sur la santé du patient sélectionné</a:t>
            </a:r>
            <a:r>
              <a:rPr lang="fr-FR" sz="1400" dirty="0" smtClean="0"/>
              <a:t>.</a:t>
            </a:r>
            <a:endParaRPr lang="en-US" sz="1400" dirty="0"/>
          </a:p>
          <a:p>
            <a:pPr marL="231775" indent="-231775">
              <a:spcBef>
                <a:spcPts val="0"/>
              </a:spcBef>
              <a:spcAft>
                <a:spcPts val="200"/>
              </a:spcAft>
              <a:buFont typeface="+mj-lt"/>
              <a:buAutoNum type="arabicPeriod" startAt="3"/>
            </a:pPr>
            <a:r>
              <a:rPr lang="en-US" sz="1400" b="1" dirty="0"/>
              <a:t>Pied de page</a:t>
            </a:r>
            <a:r>
              <a:rPr lang="en-US" sz="1400" dirty="0" smtClean="0"/>
              <a:t> </a:t>
            </a:r>
            <a:endParaRPr lang="en-US" sz="1400" dirty="0"/>
          </a:p>
          <a:p>
            <a:pPr marL="457200" indent="-223838">
              <a:spcBef>
                <a:spcPts val="0"/>
              </a:spcBef>
              <a:spcAft>
                <a:spcPts val="200"/>
              </a:spcAft>
            </a:pPr>
            <a:r>
              <a:rPr lang="fr-FR" sz="1400" dirty="0"/>
              <a:t>S’affiche en tout temps, quel que soit l’onglet ouvert.</a:t>
            </a:r>
          </a:p>
          <a:p>
            <a:pPr marL="457200" indent="-223838">
              <a:spcBef>
                <a:spcPts val="0"/>
              </a:spcBef>
              <a:spcAft>
                <a:spcPts val="200"/>
              </a:spcAft>
            </a:pPr>
            <a:r>
              <a:rPr lang="fr-FR" sz="1400" dirty="0"/>
              <a:t>Contient les liens </a:t>
            </a:r>
            <a:r>
              <a:rPr lang="fr-FR" sz="1400" dirty="0" err="1"/>
              <a:t>Terms</a:t>
            </a:r>
            <a:r>
              <a:rPr lang="fr-FR" sz="1400" dirty="0"/>
              <a:t> of Use et Privacy</a:t>
            </a:r>
            <a:r>
              <a:rPr lang="fr-FR" sz="1400" dirty="0" smtClean="0"/>
              <a:t>.</a:t>
            </a:r>
            <a:endParaRPr lang="fr-FR" sz="1400" dirty="0"/>
          </a:p>
        </p:txBody>
      </p:sp>
      <p:sp>
        <p:nvSpPr>
          <p:cNvPr id="7" name="TextBox 6"/>
          <p:cNvSpPr txBox="1"/>
          <p:nvPr/>
        </p:nvSpPr>
        <p:spPr>
          <a:xfrm>
            <a:off x="453519" y="6280365"/>
            <a:ext cx="8382404" cy="600164"/>
          </a:xfrm>
          <a:prstGeom prst="rect">
            <a:avLst/>
          </a:prstGeom>
          <a:noFill/>
        </p:spPr>
        <p:txBody>
          <a:bodyPr wrap="square" rtlCol="0">
            <a:spAutoFit/>
          </a:bodyPr>
          <a:lstStyle/>
          <a:p>
            <a:pPr marL="115888" indent="-115888"/>
            <a:r>
              <a:rPr lang="en-US" sz="1100" u="none" dirty="0">
                <a:solidFill>
                  <a:srgbClr val="008AB0"/>
                </a:solidFill>
                <a:latin typeface="Calibri" panose="020F0502020204030204" pitchFamily="34" charset="0"/>
                <a:cs typeface="Calibri" panose="020F0502020204030204" pitchFamily="34" charset="0"/>
              </a:rPr>
              <a:t>*</a:t>
            </a:r>
            <a:r>
              <a:rPr lang="en-US" sz="1100" u="none" dirty="0">
                <a:solidFill>
                  <a:srgbClr val="00B9E4"/>
                </a:solidFill>
                <a:latin typeface="Calibri" panose="020F0502020204030204" pitchFamily="34" charset="0"/>
                <a:cs typeface="Calibri" panose="020F0502020204030204" pitchFamily="34" charset="0"/>
              </a:rPr>
              <a:t> </a:t>
            </a:r>
            <a:r>
              <a:rPr lang="fr-FR" sz="1100" u="none" dirty="0">
                <a:solidFill>
                  <a:prstClr val="black">
                    <a:lumMod val="85000"/>
                    <a:lumOff val="15000"/>
                  </a:prstClr>
                </a:solidFill>
                <a:latin typeface="Calibri" panose="020F0502020204030204" pitchFamily="34" charset="0"/>
                <a:cs typeface="Calibri" panose="020F0502020204030204" pitchFamily="34" charset="0"/>
              </a:rPr>
              <a:t>Le lien Help &amp; Feedback donne un accès rapide au numéro de téléphone du Service de dépannage de </a:t>
            </a:r>
            <a:r>
              <a:rPr lang="fr-FR" sz="1100" u="none" dirty="0" err="1">
                <a:solidFill>
                  <a:prstClr val="black">
                    <a:lumMod val="85000"/>
                    <a:lumOff val="15000"/>
                  </a:prstClr>
                </a:solidFill>
                <a:latin typeface="Calibri" panose="020F0502020204030204" pitchFamily="34" charset="0"/>
                <a:cs typeface="Calibri" panose="020F0502020204030204" pitchFamily="34" charset="0"/>
              </a:rPr>
              <a:t>cyberSanté</a:t>
            </a:r>
            <a:r>
              <a:rPr lang="fr-FR" sz="1100" u="none" dirty="0">
                <a:solidFill>
                  <a:prstClr val="black">
                    <a:lumMod val="85000"/>
                    <a:lumOff val="15000"/>
                  </a:prstClr>
                </a:solidFill>
                <a:latin typeface="Calibri" panose="020F0502020204030204" pitchFamily="34" charset="0"/>
                <a:cs typeface="Calibri" panose="020F0502020204030204" pitchFamily="34" charset="0"/>
              </a:rPr>
              <a:t> Ontario, que vous pouvez appeler pour obtenir une réponse immédiate à un problème. Il mène aussi à un formulaire électronique que vous pouvez soumettre à </a:t>
            </a:r>
            <a:r>
              <a:rPr lang="fr-FR" sz="1100" u="none" dirty="0" err="1">
                <a:solidFill>
                  <a:prstClr val="black">
                    <a:lumMod val="85000"/>
                    <a:lumOff val="15000"/>
                  </a:prstClr>
                </a:solidFill>
                <a:latin typeface="Calibri" panose="020F0502020204030204" pitchFamily="34" charset="0"/>
                <a:cs typeface="Calibri" panose="020F0502020204030204" pitchFamily="34" charset="0"/>
              </a:rPr>
              <a:t>cyberSanté</a:t>
            </a:r>
            <a:r>
              <a:rPr lang="fr-FR" sz="1100" u="none" dirty="0">
                <a:solidFill>
                  <a:prstClr val="black">
                    <a:lumMod val="85000"/>
                    <a:lumOff val="15000"/>
                  </a:prstClr>
                </a:solidFill>
                <a:latin typeface="Calibri" panose="020F0502020204030204" pitchFamily="34" charset="0"/>
                <a:cs typeface="Calibri" panose="020F0502020204030204" pitchFamily="34" charset="0"/>
              </a:rPr>
              <a:t> Ontario pour demander de l’aide d’urgence; proposer une amélioration ou poser une question sur un problème non urgent. </a:t>
            </a:r>
          </a:p>
        </p:txBody>
      </p:sp>
      <p:grpSp>
        <p:nvGrpSpPr>
          <p:cNvPr id="18" name="Group 17"/>
          <p:cNvGrpSpPr/>
          <p:nvPr/>
        </p:nvGrpSpPr>
        <p:grpSpPr>
          <a:xfrm>
            <a:off x="4470988" y="1559651"/>
            <a:ext cx="4575698" cy="2513944"/>
            <a:chOff x="4470988" y="1559651"/>
            <a:chExt cx="4575698" cy="2513944"/>
          </a:xfrm>
        </p:grpSpPr>
        <p:pic>
          <p:nvPicPr>
            <p:cNvPr id="20" name="Picture 19"/>
            <p:cNvPicPr>
              <a:picLocks noChangeAspect="1"/>
            </p:cNvPicPr>
            <p:nvPr/>
          </p:nvPicPr>
          <p:blipFill>
            <a:blip r:embed="rId3"/>
            <a:stretch>
              <a:fillRect/>
            </a:stretch>
          </p:blipFill>
          <p:spPr>
            <a:xfrm>
              <a:off x="4750440" y="1613368"/>
              <a:ext cx="4235830" cy="2460227"/>
            </a:xfrm>
            <a:prstGeom prst="rect">
              <a:avLst/>
            </a:prstGeom>
          </p:spPr>
        </p:pic>
        <p:pic>
          <p:nvPicPr>
            <p:cNvPr id="21" name="Picture 4" descr="C:\Users\LAURIE~1.FRA\AppData\Local\Temp\SNAGHTML104de07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016" y="2077817"/>
              <a:ext cx="1594670" cy="11938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Oval 21"/>
            <p:cNvSpPr/>
            <p:nvPr/>
          </p:nvSpPr>
          <p:spPr>
            <a:xfrm>
              <a:off x="7452016" y="2259278"/>
              <a:ext cx="1577403" cy="300612"/>
            </a:xfrm>
            <a:prstGeom prst="ellipse">
              <a:avLst/>
            </a:prstGeom>
            <a:noFill/>
            <a:ln>
              <a:solidFill>
                <a:srgbClr val="E84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Down Arrow 22"/>
            <p:cNvSpPr/>
            <p:nvPr/>
          </p:nvSpPr>
          <p:spPr>
            <a:xfrm>
              <a:off x="8415949" y="1799798"/>
              <a:ext cx="278582" cy="459480"/>
            </a:xfrm>
            <a:prstGeom prst="downArrow">
              <a:avLst>
                <a:gd name="adj1" fmla="val 34689"/>
                <a:gd name="adj2" fmla="val 54234"/>
              </a:avLst>
            </a:prstGeom>
            <a:solidFill>
              <a:srgbClr val="E94B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4" descr="C:\Users\LAURIE~1.FRA\AppData\Local\Temp\SNAGHTML23f937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988" y="1614823"/>
              <a:ext cx="456532" cy="2929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LAURIE~1.FRA\AppData\Local\Temp\SNAGHTML2403ae7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0988" y="1989843"/>
              <a:ext cx="467761" cy="3002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LAURIE~1.FRA\AppData\Local\Temp\SNAGHTML2406d9f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0988" y="3729165"/>
              <a:ext cx="467761" cy="3002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LAURIE~1.FRA\AppData\Local\Temp\SNAGHTML2433834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9293" y="1812533"/>
              <a:ext cx="361060" cy="2879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Users\LAURIE~1.FRA\AppData\Local\Temp\SNAGHTML2434178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4637" y="1822946"/>
              <a:ext cx="364843" cy="29095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LAURIE~1.FRA\AppData\Local\Temp\SNAGHTML4cc13a16.PNG"/>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78629" y="1559651"/>
              <a:ext cx="364667" cy="2926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0646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err="1"/>
              <a:t>Onglet</a:t>
            </a:r>
            <a:r>
              <a:rPr lang="en-CA" sz="3200" dirty="0"/>
              <a:t> Patient Care</a:t>
            </a:r>
            <a:br>
              <a:rPr lang="en-CA" sz="3200" dirty="0"/>
            </a:br>
            <a:r>
              <a:rPr lang="fr-FR" sz="1600" b="0" dirty="0">
                <a:solidFill>
                  <a:srgbClr val="008AB0"/>
                </a:solidFill>
              </a:rPr>
              <a:t>L’onglet Patient Care est divisé en trois sections, ce qui facilite la recherche de renseignements.</a:t>
            </a:r>
          </a:p>
        </p:txBody>
      </p:sp>
      <p:grpSp>
        <p:nvGrpSpPr>
          <p:cNvPr id="2" name="Group 1"/>
          <p:cNvGrpSpPr/>
          <p:nvPr/>
        </p:nvGrpSpPr>
        <p:grpSpPr>
          <a:xfrm>
            <a:off x="0" y="1368210"/>
            <a:ext cx="8909284" cy="5500954"/>
            <a:chOff x="0" y="1368210"/>
            <a:chExt cx="8909284" cy="5500954"/>
          </a:xfrm>
        </p:grpSpPr>
        <p:sp>
          <p:nvSpPr>
            <p:cNvPr id="15" name="Rectangle 14"/>
            <p:cNvSpPr/>
            <p:nvPr/>
          </p:nvSpPr>
          <p:spPr bwMode="auto">
            <a:xfrm>
              <a:off x="0" y="6237666"/>
              <a:ext cx="4643562" cy="631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pic>
          <p:nvPicPr>
            <p:cNvPr id="14" name="Picture 13"/>
            <p:cNvPicPr>
              <a:picLocks noChangeAspect="1"/>
            </p:cNvPicPr>
            <p:nvPr/>
          </p:nvPicPr>
          <p:blipFill>
            <a:blip r:embed="rId3"/>
            <a:stretch>
              <a:fillRect/>
            </a:stretch>
          </p:blipFill>
          <p:spPr>
            <a:xfrm>
              <a:off x="563214" y="1407712"/>
              <a:ext cx="8346070" cy="5192225"/>
            </a:xfrm>
            <a:prstGeom prst="rect">
              <a:avLst/>
            </a:prstGeom>
          </p:spPr>
        </p:pic>
        <p:sp>
          <p:nvSpPr>
            <p:cNvPr id="18" name="Oval 17"/>
            <p:cNvSpPr/>
            <p:nvPr/>
          </p:nvSpPr>
          <p:spPr bwMode="auto">
            <a:xfrm>
              <a:off x="1015767" y="1959385"/>
              <a:ext cx="1003300" cy="272448"/>
            </a:xfrm>
            <a:prstGeom prst="ellipse">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9" name="Rounded Rectangular Callout 8"/>
            <p:cNvSpPr/>
            <p:nvPr/>
          </p:nvSpPr>
          <p:spPr>
            <a:xfrm>
              <a:off x="5953510" y="1368210"/>
              <a:ext cx="1447800" cy="415619"/>
            </a:xfrm>
            <a:prstGeom prst="wedgeRoundRectCallout">
              <a:avLst>
                <a:gd name="adj1" fmla="val -69925"/>
                <a:gd name="adj2" fmla="val 160788"/>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u="none" dirty="0" err="1">
                  <a:solidFill>
                    <a:schemeClr val="tx1"/>
                  </a:solidFill>
                  <a:latin typeface="Calibri" panose="020F0502020204030204" pitchFamily="34" charset="0"/>
                  <a:cs typeface="Calibri" panose="020F0502020204030204" pitchFamily="34" charset="0"/>
                </a:rPr>
                <a:t>Ruban</a:t>
              </a:r>
              <a:r>
                <a:rPr lang="en-US" sz="1200" u="none" dirty="0">
                  <a:solidFill>
                    <a:schemeClr val="tx1"/>
                  </a:solidFill>
                  <a:latin typeface="Calibri" panose="020F0502020204030204" pitchFamily="34" charset="0"/>
                  <a:cs typeface="Calibri" panose="020F0502020204030204" pitchFamily="34" charset="0"/>
                </a:rPr>
                <a:t> du patient</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rPr>
                <a:t>(</a:t>
              </a:r>
              <a:r>
                <a:rPr lang="en-US" sz="1200" u="none" dirty="0" err="1">
                  <a:solidFill>
                    <a:schemeClr val="tx1"/>
                  </a:solidFill>
                  <a:latin typeface="Calibri" panose="020F0502020204030204" pitchFamily="34" charset="0"/>
                  <a:cs typeface="Calibri" panose="020F0502020204030204" pitchFamily="34" charset="0"/>
                </a:rPr>
                <a:t>vue</a:t>
              </a:r>
              <a:r>
                <a:rPr lang="en-US" sz="1200" u="none" dirty="0">
                  <a:solidFill>
                    <a:schemeClr val="tx1"/>
                  </a:solidFill>
                  <a:latin typeface="Calibri" panose="020F0502020204030204" pitchFamily="34" charset="0"/>
                  <a:cs typeface="Calibri" panose="020F0502020204030204" pitchFamily="34" charset="0"/>
                </a:rPr>
                <a:t> </a:t>
              </a:r>
              <a:r>
                <a:rPr lang="en-US" sz="1200" u="none" dirty="0" err="1">
                  <a:solidFill>
                    <a:schemeClr val="tx1"/>
                  </a:solidFill>
                  <a:latin typeface="Calibri" panose="020F0502020204030204" pitchFamily="34" charset="0"/>
                  <a:cs typeface="Calibri" panose="020F0502020204030204" pitchFamily="34" charset="0"/>
                </a:rPr>
                <a:t>réduite</a:t>
              </a:r>
              <a:r>
                <a:rPr lang="en-US" sz="1200" u="none" dirty="0">
                  <a:solidFill>
                    <a:schemeClr val="tx1"/>
                  </a:solidFill>
                  <a:latin typeface="Calibri" panose="020F0502020204030204" pitchFamily="34" charset="0"/>
                  <a:cs typeface="Calibri" panose="020F0502020204030204" pitchFamily="34" charset="0"/>
                </a:rPr>
                <a:t>)</a:t>
              </a:r>
            </a:p>
          </p:txBody>
        </p:sp>
        <p:sp>
          <p:nvSpPr>
            <p:cNvPr id="10" name="Rounded Rectangular Callout 9"/>
            <p:cNvSpPr/>
            <p:nvPr/>
          </p:nvSpPr>
          <p:spPr>
            <a:xfrm>
              <a:off x="7406972" y="2131286"/>
              <a:ext cx="1495598" cy="474662"/>
            </a:xfrm>
            <a:prstGeom prst="wedgeRoundRectCallout">
              <a:avLst>
                <a:gd name="adj1" fmla="val -96800"/>
                <a:gd name="adj2" fmla="val 62969"/>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u="none" dirty="0" err="1">
                  <a:solidFill>
                    <a:schemeClr val="tx1"/>
                  </a:solidFill>
                  <a:latin typeface="Calibri" panose="020F0502020204030204" pitchFamily="34" charset="0"/>
                  <a:cs typeface="Calibri" panose="020F0502020204030204" pitchFamily="34" charset="0"/>
                </a:rPr>
                <a:t>Ligne</a:t>
              </a:r>
              <a:r>
                <a:rPr lang="en-US" sz="1200" u="none" dirty="0">
                  <a:solidFill>
                    <a:schemeClr val="tx1"/>
                  </a:solidFill>
                  <a:latin typeface="Calibri" panose="020F0502020204030204" pitchFamily="34" charset="0"/>
                  <a:cs typeface="Calibri" panose="020F0502020204030204" pitchFamily="34" charset="0"/>
                </a:rPr>
                <a:t> de temps</a:t>
              </a:r>
            </a:p>
            <a:p>
              <a:pPr algn="ctr"/>
              <a:r>
                <a:rPr lang="en-US" sz="1200" u="none" dirty="0">
                  <a:solidFill>
                    <a:schemeClr val="tx1"/>
                  </a:solidFill>
                  <a:latin typeface="Calibri" panose="020F0502020204030204" pitchFamily="34" charset="0"/>
                  <a:cs typeface="Calibri" panose="020F0502020204030204" pitchFamily="34" charset="0"/>
                </a:rPr>
                <a:t>(</a:t>
              </a:r>
              <a:r>
                <a:rPr lang="en-US" sz="1200" u="none" dirty="0" err="1">
                  <a:solidFill>
                    <a:schemeClr val="tx1"/>
                  </a:solidFill>
                  <a:latin typeface="Calibri" panose="020F0502020204030204" pitchFamily="34" charset="0"/>
                  <a:cs typeface="Calibri" panose="020F0502020204030204" pitchFamily="34" charset="0"/>
                </a:rPr>
                <a:t>vue</a:t>
              </a:r>
              <a:r>
                <a:rPr lang="en-US" sz="1200" u="none" dirty="0">
                  <a:solidFill>
                    <a:schemeClr val="tx1"/>
                  </a:solidFill>
                  <a:latin typeface="Calibri" panose="020F0502020204030204" pitchFamily="34" charset="0"/>
                  <a:cs typeface="Calibri" panose="020F0502020204030204" pitchFamily="34" charset="0"/>
                </a:rPr>
                <a:t> </a:t>
              </a:r>
              <a:r>
                <a:rPr lang="en-US" sz="1200" u="none" dirty="0" err="1">
                  <a:solidFill>
                    <a:schemeClr val="tx1"/>
                  </a:solidFill>
                  <a:latin typeface="Calibri" panose="020F0502020204030204" pitchFamily="34" charset="0"/>
                  <a:cs typeface="Calibri" panose="020F0502020204030204" pitchFamily="34" charset="0"/>
                </a:rPr>
                <a:t>réduite</a:t>
              </a:r>
              <a:r>
                <a:rPr lang="en-US" sz="1200" u="none" dirty="0">
                  <a:solidFill>
                    <a:schemeClr val="tx1"/>
                  </a:solidFill>
                  <a:latin typeface="Calibri" panose="020F0502020204030204" pitchFamily="34" charset="0"/>
                  <a:cs typeface="Calibri" panose="020F0502020204030204" pitchFamily="34" charset="0"/>
                </a:rPr>
                <a:t>)</a:t>
              </a:r>
              <a:endParaRPr lang="en-US" sz="1200" u="none" dirty="0" smtClean="0">
                <a:solidFill>
                  <a:schemeClr val="tx1"/>
                </a:solidFill>
                <a:latin typeface="Calibri" panose="020F0502020204030204" pitchFamily="34" charset="0"/>
                <a:cs typeface="Calibri" panose="020F0502020204030204" pitchFamily="34" charset="0"/>
              </a:endParaRPr>
            </a:p>
          </p:txBody>
        </p:sp>
        <p:sp>
          <p:nvSpPr>
            <p:cNvPr id="11" name="Rounded Rectangular Callout 10"/>
            <p:cNvSpPr/>
            <p:nvPr/>
          </p:nvSpPr>
          <p:spPr>
            <a:xfrm>
              <a:off x="116889" y="4907885"/>
              <a:ext cx="1723846" cy="1174559"/>
            </a:xfrm>
            <a:prstGeom prst="wedgeRoundRectCallout">
              <a:avLst>
                <a:gd name="adj1" fmla="val -9775"/>
                <a:gd name="adj2" fmla="val -79454"/>
                <a:gd name="adj3" fmla="val 16667"/>
              </a:avLst>
            </a:prstGeom>
            <a:ln/>
          </p:spPr>
          <p:style>
            <a:lnRef idx="1">
              <a:schemeClr val="accent2"/>
            </a:lnRef>
            <a:fillRef idx="2">
              <a:schemeClr val="accent2"/>
            </a:fillRef>
            <a:effectRef idx="1">
              <a:schemeClr val="accent2"/>
            </a:effectRef>
            <a:fontRef idx="minor">
              <a:schemeClr val="dk1"/>
            </a:fontRef>
          </p:style>
          <p:txBody>
            <a:bodyPr lIns="18288" rIns="18288" rtlCol="0" anchor="ctr"/>
            <a:lstStyle/>
            <a:p>
              <a:pPr algn="ctr"/>
              <a:r>
                <a:rPr lang="fr-FR" sz="1200" u="none" dirty="0">
                  <a:solidFill>
                    <a:schemeClr val="tx1"/>
                  </a:solidFill>
                  <a:latin typeface="Calibri" panose="020F0502020204030204" pitchFamily="34" charset="0"/>
                  <a:cs typeface="Calibri" panose="020F0502020204030204" pitchFamily="34" charset="0"/>
                </a:rPr>
                <a:t>Barre de navigation (pour changer l’affichage, ouvrir un </a:t>
              </a:r>
              <a:r>
                <a:rPr lang="fr-FR" sz="1200" u="none" dirty="0" err="1">
                  <a:solidFill>
                    <a:schemeClr val="tx1"/>
                  </a:solidFill>
                  <a:latin typeface="Calibri" panose="020F0502020204030204" pitchFamily="34" charset="0"/>
                  <a:cs typeface="Calibri" panose="020F0502020204030204" pitchFamily="34" charset="0"/>
                </a:rPr>
                <a:t>portlet</a:t>
              </a:r>
              <a:r>
                <a:rPr lang="fr-FR" sz="1200" u="none" dirty="0">
                  <a:solidFill>
                    <a:schemeClr val="tx1"/>
                  </a:solidFill>
                  <a:latin typeface="Calibri" panose="020F0502020204030204" pitchFamily="34" charset="0"/>
                  <a:cs typeface="Calibri" panose="020F0502020204030204" pitchFamily="34" charset="0"/>
                </a:rPr>
                <a:t> en particulier ou personnaliser l’affichage)</a:t>
              </a:r>
            </a:p>
          </p:txBody>
        </p:sp>
        <p:sp>
          <p:nvSpPr>
            <p:cNvPr id="12" name="Rounded Rectangular Callout 11"/>
            <p:cNvSpPr/>
            <p:nvPr/>
          </p:nvSpPr>
          <p:spPr>
            <a:xfrm>
              <a:off x="7160564" y="4533198"/>
              <a:ext cx="1536006" cy="481965"/>
            </a:xfrm>
            <a:prstGeom prst="wedgeRoundRectCallout">
              <a:avLst>
                <a:gd name="adj1" fmla="val -84412"/>
                <a:gd name="adj2" fmla="val -93294"/>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u="none" dirty="0">
                  <a:solidFill>
                    <a:schemeClr val="tx1"/>
                  </a:solidFill>
                  <a:latin typeface="Calibri" panose="020F0502020204030204" pitchFamily="34" charset="0"/>
                  <a:cs typeface="Calibri" panose="020F0502020204030204" pitchFamily="34" charset="0"/>
                </a:rPr>
                <a:t>Portlets</a:t>
              </a:r>
            </a:p>
            <a:p>
              <a:pPr algn="ctr"/>
              <a:r>
                <a:rPr lang="en-US" sz="1200" u="none" dirty="0">
                  <a:solidFill>
                    <a:schemeClr val="tx1"/>
                  </a:solidFill>
                  <a:latin typeface="Calibri" panose="020F0502020204030204" pitchFamily="34" charset="0"/>
                  <a:cs typeface="Calibri" panose="020F0502020204030204" pitchFamily="34" charset="0"/>
                </a:rPr>
                <a:t>(</a:t>
              </a:r>
              <a:r>
                <a:rPr lang="en-US" sz="1200" u="none" dirty="0" err="1">
                  <a:solidFill>
                    <a:schemeClr val="tx1"/>
                  </a:solidFill>
                  <a:latin typeface="Calibri" panose="020F0502020204030204" pitchFamily="34" charset="0"/>
                  <a:cs typeface="Calibri" panose="020F0502020204030204" pitchFamily="34" charset="0"/>
                </a:rPr>
                <a:t>affichage</a:t>
              </a:r>
              <a:r>
                <a:rPr lang="en-US" sz="1200" u="none" dirty="0">
                  <a:solidFill>
                    <a:schemeClr val="tx1"/>
                  </a:solidFill>
                  <a:latin typeface="Calibri" panose="020F0502020204030204" pitchFamily="34" charset="0"/>
                  <a:cs typeface="Calibri" panose="020F0502020204030204" pitchFamily="34" charset="0"/>
                </a:rPr>
                <a:t> </a:t>
              </a:r>
              <a:r>
                <a:rPr lang="en-US" sz="1200" u="none" dirty="0" err="1">
                  <a:solidFill>
                    <a:schemeClr val="tx1"/>
                  </a:solidFill>
                  <a:latin typeface="Calibri" panose="020F0502020204030204" pitchFamily="34" charset="0"/>
                  <a:cs typeface="Calibri" panose="020F0502020204030204" pitchFamily="34" charset="0"/>
                </a:rPr>
                <a:t>condensé</a:t>
              </a:r>
              <a:r>
                <a:rPr lang="en-US" sz="1200" u="none" dirty="0">
                  <a:solidFill>
                    <a:schemeClr val="tx1"/>
                  </a:solidFill>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3056677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err="1"/>
              <a:t>Ligne</a:t>
            </a:r>
            <a:r>
              <a:rPr lang="en-CA" sz="3200" dirty="0"/>
              <a:t> de temps</a:t>
            </a:r>
            <a:br>
              <a:rPr lang="en-CA" sz="3200" dirty="0"/>
            </a:br>
            <a:r>
              <a:rPr lang="fr-FR" sz="1600" b="0" dirty="0">
                <a:solidFill>
                  <a:srgbClr val="008AB0"/>
                </a:solidFill>
              </a:rPr>
              <a:t>La ligne de temps donne un aperçu visuel des rencontres du patient avec les professionnels de soins actifs au cours d’une période donnée.</a:t>
            </a:r>
          </a:p>
        </p:txBody>
      </p:sp>
      <p:pic>
        <p:nvPicPr>
          <p:cNvPr id="7" name="Picture 2" descr="C:\Users\LAURIE~1.FRA\AppData\Local\Temp\SNAGHTML1179aa9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2071346"/>
            <a:ext cx="8561869" cy="148710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2951999" y="1714500"/>
            <a:ext cx="1613195" cy="450240"/>
          </a:xfrm>
          <a:prstGeom prst="wedgeRoundRectCallout">
            <a:avLst>
              <a:gd name="adj1" fmla="val 18423"/>
              <a:gd name="adj2" fmla="val 98880"/>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algn="ctr"/>
            <a:r>
              <a:rPr lang="fr-FR" sz="1200" u="none" dirty="0">
                <a:solidFill>
                  <a:schemeClr val="tx1"/>
                </a:solidFill>
                <a:latin typeface="Calibri" panose="020F0502020204030204" pitchFamily="34" charset="0"/>
                <a:cs typeface="Calibri" panose="020F0502020204030204" pitchFamily="34" charset="0"/>
              </a:rPr>
              <a:t>Affichage de l’intervalle de temps</a:t>
            </a:r>
          </a:p>
        </p:txBody>
      </p:sp>
      <p:sp>
        <p:nvSpPr>
          <p:cNvPr id="9" name="Rounded Rectangular Callout 8"/>
          <p:cNvSpPr/>
          <p:nvPr/>
        </p:nvSpPr>
        <p:spPr>
          <a:xfrm>
            <a:off x="7613194" y="2399034"/>
            <a:ext cx="1296188" cy="415866"/>
          </a:xfrm>
          <a:prstGeom prst="wedgeRoundRectCallout">
            <a:avLst>
              <a:gd name="adj1" fmla="val 37674"/>
              <a:gd name="adj2" fmla="val -84456"/>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algn="ctr"/>
            <a:r>
              <a:rPr lang="fr-FR" sz="1200" u="none" dirty="0">
                <a:solidFill>
                  <a:schemeClr val="tx1"/>
                </a:solidFill>
                <a:latin typeface="Calibri" panose="020F0502020204030204" pitchFamily="34" charset="0"/>
                <a:cs typeface="Calibri" panose="020F0502020204030204" pitchFamily="34" charset="0"/>
              </a:rPr>
              <a:t>Réduire la ligne de temps</a:t>
            </a:r>
          </a:p>
        </p:txBody>
      </p:sp>
      <p:sp>
        <p:nvSpPr>
          <p:cNvPr id="10" name="Rounded Rectangular Callout 9"/>
          <p:cNvSpPr/>
          <p:nvPr/>
        </p:nvSpPr>
        <p:spPr>
          <a:xfrm>
            <a:off x="4336595" y="3561095"/>
            <a:ext cx="1828800" cy="637203"/>
          </a:xfrm>
          <a:prstGeom prst="wedgeRoundRectCallout">
            <a:avLst>
              <a:gd name="adj1" fmla="val -63333"/>
              <a:gd name="adj2" fmla="val -94179"/>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lvl="0" algn="ctr" eaLnBrk="1" hangingPunct="1">
              <a:defRPr/>
            </a:pPr>
            <a:r>
              <a:rPr lang="fr-FR" sz="1200" u="none" dirty="0">
                <a:solidFill>
                  <a:schemeClr val="tx1"/>
                </a:solidFill>
                <a:latin typeface="Calibri" panose="020F0502020204030204" pitchFamily="34" charset="0"/>
                <a:cs typeface="Calibri" panose="020F0502020204030204" pitchFamily="34" charset="0"/>
              </a:rPr>
              <a:t>Légende des types de rencontres</a:t>
            </a:r>
          </a:p>
        </p:txBody>
      </p:sp>
      <p:sp>
        <p:nvSpPr>
          <p:cNvPr id="11" name="Rounded Rectangular Callout 10"/>
          <p:cNvSpPr/>
          <p:nvPr/>
        </p:nvSpPr>
        <p:spPr>
          <a:xfrm>
            <a:off x="4807940" y="1705383"/>
            <a:ext cx="2521774" cy="450240"/>
          </a:xfrm>
          <a:prstGeom prst="wedgeRoundRectCallout">
            <a:avLst>
              <a:gd name="adj1" fmla="val -18402"/>
              <a:gd name="adj2" fmla="val 105057"/>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u="none" dirty="0">
                <a:solidFill>
                  <a:schemeClr val="tx1"/>
                </a:solidFill>
                <a:latin typeface="Calibri" panose="020F0502020204030204" pitchFamily="34" charset="0"/>
                <a:cs typeface="Calibri" panose="020F0502020204030204" pitchFamily="34" charset="0"/>
              </a:rPr>
              <a:t>Bouton d’actualisation et temps écoulé depuis la dernière extraction</a:t>
            </a:r>
          </a:p>
        </p:txBody>
      </p:sp>
      <p:sp>
        <p:nvSpPr>
          <p:cNvPr id="12" name="Rounded Rectangular Callout 11"/>
          <p:cNvSpPr/>
          <p:nvPr/>
        </p:nvSpPr>
        <p:spPr>
          <a:xfrm>
            <a:off x="755193" y="3596113"/>
            <a:ext cx="2196805" cy="401243"/>
          </a:xfrm>
          <a:prstGeom prst="wedgeRoundRectCallout">
            <a:avLst>
              <a:gd name="adj1" fmla="val -25222"/>
              <a:gd name="adj2" fmla="val -96718"/>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algn="ctr"/>
            <a:r>
              <a:rPr lang="fr-FR" sz="1200" u="none" dirty="0">
                <a:solidFill>
                  <a:schemeClr val="tx1"/>
                </a:solidFill>
                <a:latin typeface="Calibri" panose="020F0502020204030204" pitchFamily="34" charset="0"/>
                <a:cs typeface="Calibri" panose="020F0502020204030204" pitchFamily="34" charset="0"/>
              </a:rPr>
              <a:t>Affichage des détails d’une rencontre au passage du curseur</a:t>
            </a:r>
          </a:p>
        </p:txBody>
      </p:sp>
      <p:sp>
        <p:nvSpPr>
          <p:cNvPr id="13" name="Rectangle 12"/>
          <p:cNvSpPr/>
          <p:nvPr/>
        </p:nvSpPr>
        <p:spPr>
          <a:xfrm>
            <a:off x="1660630" y="2307254"/>
            <a:ext cx="237564" cy="2065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ular Callout 13"/>
          <p:cNvSpPr/>
          <p:nvPr/>
        </p:nvSpPr>
        <p:spPr>
          <a:xfrm>
            <a:off x="1332262" y="1714500"/>
            <a:ext cx="1454625" cy="450240"/>
          </a:xfrm>
          <a:prstGeom prst="wedgeRoundRectCallout">
            <a:avLst>
              <a:gd name="adj1" fmla="val -19080"/>
              <a:gd name="adj2" fmla="val 92617"/>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algn="ctr"/>
            <a:r>
              <a:rPr lang="fr-FR" sz="1200" u="none" dirty="0">
                <a:solidFill>
                  <a:schemeClr val="tx1"/>
                </a:solidFill>
                <a:latin typeface="Calibri" panose="020F0502020204030204" pitchFamily="34" charset="0"/>
                <a:cs typeface="Calibri" panose="020F0502020204030204" pitchFamily="34" charset="0"/>
              </a:rPr>
              <a:t>Intervalle de temps par défaut </a:t>
            </a:r>
          </a:p>
        </p:txBody>
      </p:sp>
      <p:sp>
        <p:nvSpPr>
          <p:cNvPr id="15" name="TextBox 14"/>
          <p:cNvSpPr txBox="1"/>
          <p:nvPr/>
        </p:nvSpPr>
        <p:spPr>
          <a:xfrm>
            <a:off x="457200" y="4456994"/>
            <a:ext cx="8458988" cy="1272143"/>
          </a:xfrm>
          <a:prstGeom prst="rect">
            <a:avLst/>
          </a:prstGeom>
          <a:noFill/>
        </p:spPr>
        <p:txBody>
          <a:bodyPr wrap="square" rtlCol="0">
            <a:spAutoFit/>
          </a:bodyPr>
          <a:lstStyle/>
          <a:p>
            <a:pPr marL="233363" lvl="1" indent="-233363" fontAlgn="auto">
              <a:spcBef>
                <a:spcPts val="432"/>
              </a:spcBef>
              <a:spcAft>
                <a:spcPts val="0"/>
              </a:spcAft>
              <a:buClr>
                <a:schemeClr val="accent1"/>
              </a:buClr>
              <a:buSzPct val="120000"/>
              <a:buFont typeface="Arial" panose="020B0604020202020204" pitchFamily="34" charset="0"/>
              <a:buChar char="•"/>
            </a:pPr>
            <a:r>
              <a:rPr lang="fr-FR" u="none" dirty="0">
                <a:latin typeface="Calibri" panose="020F0502020204030204" pitchFamily="34" charset="0"/>
                <a:cs typeface="Calibri" panose="020F0502020204030204" pitchFamily="34" charset="0"/>
              </a:rPr>
              <a:t>La ligne de temps présente les types de rencontres du plus récent (à gauche) au plus ancien (à droite).</a:t>
            </a:r>
          </a:p>
          <a:p>
            <a:pPr marL="233363" lvl="1" indent="-233363" fontAlgn="auto">
              <a:spcBef>
                <a:spcPts val="432"/>
              </a:spcBef>
              <a:spcAft>
                <a:spcPts val="0"/>
              </a:spcAft>
              <a:buClr>
                <a:schemeClr val="accent1"/>
              </a:buClr>
              <a:buSzPct val="120000"/>
              <a:buFont typeface="Arial" panose="020B0604020202020204" pitchFamily="34" charset="0"/>
              <a:buChar char="•"/>
            </a:pPr>
            <a:r>
              <a:rPr lang="fr-FR" u="none" dirty="0">
                <a:latin typeface="Calibri" panose="020F0502020204030204" pitchFamily="34" charset="0"/>
                <a:cs typeface="Calibri" panose="020F0502020204030204" pitchFamily="34" charset="0"/>
              </a:rPr>
              <a:t>S’il y a plusieurs visites du même type très rapprochées, elles seront représentées par une seule icône. Placez votre curseur sur cette icône pour voir les renseignements concernant chaque visite.</a:t>
            </a:r>
          </a:p>
          <a:p>
            <a:pPr marL="233363" lvl="1" indent="-233363" fontAlgn="auto">
              <a:spcBef>
                <a:spcPts val="432"/>
              </a:spcBef>
              <a:spcAft>
                <a:spcPts val="0"/>
              </a:spcAft>
              <a:buClr>
                <a:schemeClr val="accent1"/>
              </a:buClr>
              <a:buSzPct val="120000"/>
              <a:buFont typeface="Arial" panose="020B0604020202020204" pitchFamily="34" charset="0"/>
              <a:buChar char="•"/>
            </a:pPr>
            <a:r>
              <a:rPr lang="fr-FR" u="none" dirty="0">
                <a:latin typeface="Calibri" panose="020F0502020204030204" pitchFamily="34" charset="0"/>
                <a:cs typeface="Calibri" panose="020F0502020204030204" pitchFamily="34" charset="0"/>
              </a:rPr>
              <a:t>Le paramètre d’intervalle de temps (c’est-à-dire la période) est conservé lorsqu’on sélectionne un autre patient, mais pas d’une session à l’autre.</a:t>
            </a:r>
          </a:p>
        </p:txBody>
      </p:sp>
      <p:sp>
        <p:nvSpPr>
          <p:cNvPr id="17"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5581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err="1"/>
              <a:t>Ligne</a:t>
            </a:r>
            <a:r>
              <a:rPr lang="en-CA" sz="3200" dirty="0"/>
              <a:t> de temps</a:t>
            </a:r>
            <a:br>
              <a:rPr lang="en-CA" sz="3200" dirty="0"/>
            </a:br>
            <a:r>
              <a:rPr lang="fr-FR" sz="1600" b="0" dirty="0">
                <a:solidFill>
                  <a:srgbClr val="008AB0"/>
                </a:solidFill>
              </a:rPr>
              <a:t>Personnalisez la ligne de temps pour afficher une plage de dates de votre </a:t>
            </a:r>
            <a:r>
              <a:rPr lang="fr-FR" sz="1600" b="0" dirty="0" smtClean="0">
                <a:solidFill>
                  <a:srgbClr val="008AB0"/>
                </a:solidFill>
              </a:rPr>
              <a:t>choix.</a:t>
            </a:r>
            <a:endParaRPr lang="fr-FR" sz="1600" b="0" dirty="0">
              <a:solidFill>
                <a:srgbClr val="008AB0"/>
              </a:solidFill>
            </a:endParaRPr>
          </a:p>
        </p:txBody>
      </p:sp>
      <p:sp>
        <p:nvSpPr>
          <p:cNvPr id="6" name="Content Placeholder 5"/>
          <p:cNvSpPr>
            <a:spLocks noGrp="1"/>
          </p:cNvSpPr>
          <p:nvPr>
            <p:ph idx="1"/>
          </p:nvPr>
        </p:nvSpPr>
        <p:spPr>
          <a:xfrm>
            <a:off x="457199" y="1390823"/>
            <a:ext cx="4782458" cy="4255233"/>
          </a:xfrm>
        </p:spPr>
        <p:txBody>
          <a:bodyPr/>
          <a:lstStyle/>
          <a:p>
            <a:pPr marL="0" indent="0">
              <a:spcBef>
                <a:spcPts val="0"/>
              </a:spcBef>
              <a:spcAft>
                <a:spcPts val="600"/>
              </a:spcAft>
              <a:buNone/>
            </a:pPr>
            <a:r>
              <a:rPr lang="fr-FR" sz="1400" dirty="0"/>
              <a:t>Pour modifier l’intervalle de temps :</a:t>
            </a:r>
          </a:p>
          <a:p>
            <a:pPr marL="231775" indent="-231775">
              <a:spcBef>
                <a:spcPts val="0"/>
              </a:spcBef>
              <a:spcAft>
                <a:spcPts val="600"/>
              </a:spcAft>
              <a:buFont typeface="+mj-lt"/>
              <a:buAutoNum type="arabicPeriod"/>
            </a:pPr>
            <a:r>
              <a:rPr lang="fr-FR" sz="1400" dirty="0"/>
              <a:t>Cliquez sur </a:t>
            </a:r>
            <a:r>
              <a:rPr lang="fr-FR" sz="1400" b="1" dirty="0"/>
              <a:t>Custom</a:t>
            </a:r>
            <a:r>
              <a:rPr lang="fr-FR" sz="1400" dirty="0"/>
              <a:t>.</a:t>
            </a:r>
          </a:p>
          <a:p>
            <a:pPr marL="231775" indent="-231775">
              <a:spcBef>
                <a:spcPts val="0"/>
              </a:spcBef>
              <a:spcAft>
                <a:spcPts val="600"/>
              </a:spcAft>
              <a:buFont typeface="+mj-lt"/>
              <a:buAutoNum type="arabicPeriod"/>
            </a:pPr>
            <a:r>
              <a:rPr lang="fr-FR" sz="1400" dirty="0"/>
              <a:t>Dans le champ </a:t>
            </a:r>
            <a:r>
              <a:rPr lang="fr-FR" sz="1400" b="1" dirty="0" err="1"/>
              <a:t>From</a:t>
            </a:r>
            <a:r>
              <a:rPr lang="fr-FR" sz="1400" dirty="0"/>
              <a:t>, cliquez sur l’icône de calendrier. </a:t>
            </a:r>
          </a:p>
          <a:p>
            <a:pPr marL="231775" indent="-231775">
              <a:spcBef>
                <a:spcPts val="0"/>
              </a:spcBef>
              <a:spcAft>
                <a:spcPts val="600"/>
              </a:spcAft>
              <a:buFont typeface="+mj-lt"/>
              <a:buAutoNum type="arabicPeriod"/>
            </a:pPr>
            <a:r>
              <a:rPr lang="fr-FR" sz="1400" dirty="0"/>
              <a:t>Cliquez sur la flèche vers le bas.</a:t>
            </a:r>
          </a:p>
          <a:p>
            <a:pPr marL="231775" indent="-231775">
              <a:spcBef>
                <a:spcPts val="0"/>
              </a:spcBef>
              <a:spcAft>
                <a:spcPts val="600"/>
              </a:spcAft>
              <a:buFont typeface="+mj-lt"/>
              <a:buAutoNum type="arabicPeriod"/>
            </a:pPr>
            <a:r>
              <a:rPr lang="fr-FR" sz="1400" dirty="0"/>
              <a:t>Choisissez le mois.</a:t>
            </a:r>
          </a:p>
          <a:p>
            <a:pPr marL="231775" indent="-231775">
              <a:spcBef>
                <a:spcPts val="0"/>
              </a:spcBef>
              <a:spcAft>
                <a:spcPts val="600"/>
              </a:spcAft>
              <a:buFont typeface="+mj-lt"/>
              <a:buAutoNum type="arabicPeriod"/>
            </a:pPr>
            <a:r>
              <a:rPr lang="fr-FR" sz="1400" dirty="0"/>
              <a:t>Choisissez l’année.</a:t>
            </a:r>
          </a:p>
          <a:p>
            <a:pPr marL="231775" indent="-231775">
              <a:spcBef>
                <a:spcPts val="0"/>
              </a:spcBef>
              <a:spcAft>
                <a:spcPts val="600"/>
              </a:spcAft>
              <a:buFont typeface="+mj-lt"/>
              <a:buAutoNum type="arabicPeriod"/>
            </a:pPr>
            <a:r>
              <a:rPr lang="fr-FR" sz="1400" dirty="0"/>
              <a:t>Cliquez sur </a:t>
            </a:r>
            <a:r>
              <a:rPr lang="fr-FR" sz="1400" b="1" dirty="0"/>
              <a:t>OK</a:t>
            </a:r>
            <a:r>
              <a:rPr lang="fr-FR" sz="1400" dirty="0"/>
              <a:t>.</a:t>
            </a:r>
          </a:p>
          <a:p>
            <a:pPr marL="231775" indent="-231775">
              <a:spcBef>
                <a:spcPts val="0"/>
              </a:spcBef>
              <a:spcAft>
                <a:spcPts val="600"/>
              </a:spcAft>
              <a:buFont typeface="+mj-lt"/>
              <a:buAutoNum type="arabicPeriod"/>
            </a:pPr>
            <a:r>
              <a:rPr lang="fr-FR" sz="1400" dirty="0"/>
              <a:t>Choisissez le jour. </a:t>
            </a:r>
          </a:p>
          <a:p>
            <a:pPr marL="231775" indent="-231775">
              <a:spcBef>
                <a:spcPts val="0"/>
              </a:spcBef>
              <a:spcAft>
                <a:spcPts val="600"/>
              </a:spcAft>
              <a:buFont typeface="+mj-lt"/>
              <a:buAutoNum type="arabicPeriod"/>
            </a:pPr>
            <a:r>
              <a:rPr lang="fr-FR" sz="1400" dirty="0"/>
              <a:t>Dans le champ </a:t>
            </a:r>
            <a:r>
              <a:rPr lang="fr-FR" sz="1400" b="1" dirty="0"/>
              <a:t>To</a:t>
            </a:r>
            <a:r>
              <a:rPr lang="fr-FR" sz="1400" dirty="0"/>
              <a:t>, cliquez sur l’icône de calendrier.</a:t>
            </a:r>
          </a:p>
          <a:p>
            <a:pPr marL="231775" indent="-231775">
              <a:spcBef>
                <a:spcPts val="0"/>
              </a:spcBef>
              <a:spcAft>
                <a:spcPts val="600"/>
              </a:spcAft>
              <a:buFont typeface="+mj-lt"/>
              <a:buAutoNum type="arabicPeriod"/>
            </a:pPr>
            <a:r>
              <a:rPr lang="fr-FR" sz="1400" dirty="0"/>
              <a:t>Choisissez le mois, l’année et le jour </a:t>
            </a:r>
            <a:r>
              <a:rPr lang="fr-FR" sz="1400" dirty="0" smtClean="0"/>
              <a:t/>
            </a:r>
            <a:br>
              <a:rPr lang="fr-FR" sz="1400" dirty="0" smtClean="0"/>
            </a:br>
            <a:r>
              <a:rPr lang="fr-FR" sz="1400" dirty="0" smtClean="0"/>
              <a:t>(</a:t>
            </a:r>
            <a:r>
              <a:rPr lang="fr-FR" sz="1400" dirty="0"/>
              <a:t>ou cliquez sur </a:t>
            </a:r>
            <a:r>
              <a:rPr lang="fr-FR" sz="1400" b="1" dirty="0" err="1"/>
              <a:t>Today</a:t>
            </a:r>
            <a:r>
              <a:rPr lang="fr-FR" sz="1400" dirty="0"/>
              <a:t>).</a:t>
            </a:r>
          </a:p>
          <a:p>
            <a:pPr marL="231775" indent="-231775">
              <a:spcBef>
                <a:spcPts val="0"/>
              </a:spcBef>
              <a:spcAft>
                <a:spcPts val="1600"/>
              </a:spcAft>
              <a:buFont typeface="+mj-lt"/>
              <a:buAutoNum type="arabicPeriod"/>
            </a:pPr>
            <a:r>
              <a:rPr lang="fr-FR" sz="1400" dirty="0"/>
              <a:t>Cliquez sur </a:t>
            </a:r>
            <a:r>
              <a:rPr lang="fr-FR" sz="1400" b="1" dirty="0"/>
              <a:t>Go</a:t>
            </a:r>
            <a:r>
              <a:rPr lang="fr-FR" sz="1400" dirty="0"/>
              <a:t>.</a:t>
            </a:r>
          </a:p>
          <a:p>
            <a:pPr marL="0" indent="0">
              <a:spcBef>
                <a:spcPts val="0"/>
              </a:spcBef>
              <a:spcAft>
                <a:spcPts val="600"/>
              </a:spcAft>
              <a:buNone/>
            </a:pPr>
            <a:r>
              <a:rPr lang="fr-FR" sz="1400" b="1" dirty="0"/>
              <a:t>N. B. : </a:t>
            </a:r>
            <a:r>
              <a:rPr lang="fr-FR" sz="1400" dirty="0"/>
              <a:t>Il est aussi possible d’entrer des dates </a:t>
            </a:r>
            <a:r>
              <a:rPr lang="fr-FR" sz="1400" dirty="0" smtClean="0"/>
              <a:t/>
            </a:r>
            <a:br>
              <a:rPr lang="fr-FR" sz="1400" dirty="0" smtClean="0"/>
            </a:br>
            <a:r>
              <a:rPr lang="fr-FR" sz="1400" dirty="0" smtClean="0"/>
              <a:t>directement </a:t>
            </a:r>
            <a:r>
              <a:rPr lang="fr-FR" sz="1400" dirty="0"/>
              <a:t>dans les champs </a:t>
            </a:r>
            <a:r>
              <a:rPr lang="fr-FR" sz="1400" dirty="0" err="1"/>
              <a:t>From</a:t>
            </a:r>
            <a:r>
              <a:rPr lang="fr-FR" sz="1400" dirty="0"/>
              <a:t> et To, selon le </a:t>
            </a:r>
            <a:r>
              <a:rPr lang="fr-FR" sz="1400" dirty="0" smtClean="0"/>
              <a:t/>
            </a:r>
            <a:br>
              <a:rPr lang="fr-FR" sz="1400" dirty="0" smtClean="0"/>
            </a:br>
            <a:r>
              <a:rPr lang="fr-FR" sz="1400" dirty="0" smtClean="0"/>
              <a:t>format </a:t>
            </a:r>
            <a:r>
              <a:rPr lang="fr-FR" sz="1400" dirty="0"/>
              <a:t>« </a:t>
            </a:r>
            <a:r>
              <a:rPr lang="fr-FR" sz="1400" dirty="0" err="1"/>
              <a:t>jj</a:t>
            </a:r>
            <a:r>
              <a:rPr lang="fr-FR" sz="1400" dirty="0"/>
              <a:t> mm </a:t>
            </a:r>
            <a:r>
              <a:rPr lang="fr-FR" sz="1400" dirty="0" err="1"/>
              <a:t>aaaa</a:t>
            </a:r>
            <a:r>
              <a:rPr lang="fr-FR" sz="1400" dirty="0"/>
              <a:t> ».</a:t>
            </a:r>
            <a:endParaRPr lang="en-US" sz="1400" b="1" dirty="0"/>
          </a:p>
        </p:txBody>
      </p:sp>
      <p:grpSp>
        <p:nvGrpSpPr>
          <p:cNvPr id="15" name="Group 14"/>
          <p:cNvGrpSpPr/>
          <p:nvPr/>
        </p:nvGrpSpPr>
        <p:grpSpPr>
          <a:xfrm>
            <a:off x="3657600" y="1465525"/>
            <a:ext cx="5081877" cy="3889484"/>
            <a:chOff x="3657600" y="1691843"/>
            <a:chExt cx="5081877" cy="3889484"/>
          </a:xfrm>
        </p:grpSpPr>
        <p:pic>
          <p:nvPicPr>
            <p:cNvPr id="9" name="Picture 8"/>
            <p:cNvPicPr>
              <a:picLocks noChangeAspect="1"/>
            </p:cNvPicPr>
            <p:nvPr/>
          </p:nvPicPr>
          <p:blipFill rotWithShape="1">
            <a:blip r:embed="rId3"/>
            <a:srcRect l="1496" t="6773" r="538" b="9278"/>
            <a:stretch/>
          </p:blipFill>
          <p:spPr>
            <a:xfrm>
              <a:off x="3657600" y="1715710"/>
              <a:ext cx="2209800" cy="428625"/>
            </a:xfrm>
            <a:prstGeom prst="rect">
              <a:avLst/>
            </a:prstGeom>
            <a:ln w="6350">
              <a:solidFill>
                <a:schemeClr val="tx1">
                  <a:lumMod val="85000"/>
                  <a:lumOff val="15000"/>
                </a:schemeClr>
              </a:solidFill>
            </a:ln>
          </p:spPr>
        </p:pic>
        <p:pic>
          <p:nvPicPr>
            <p:cNvPr id="10" name="Picture 8" descr="C:\Users\LAURIE~1.FRA\AppData\Local\Temp\SNAGHTML118a66f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291" y="1691843"/>
              <a:ext cx="1230186" cy="16906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LAURIE~1.FRA\AppData\Local\Temp\SNAGHTML118d451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872" y="3623671"/>
              <a:ext cx="1130682" cy="15900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C:\Users\LAURIE~1.FRA\AppData\Local\Temp\SNAGHTML1193eb9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638" y="3623672"/>
              <a:ext cx="1118839" cy="116936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3" name="Picture 18" descr="C:\Users\LAURIE~1.FRA\AppData\Local\Temp\SNAGHTML11958e9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1044" y="1713858"/>
              <a:ext cx="1351763" cy="15310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C:\Users\LAURIE~1.FRA\AppData\Local\Temp\SNAGHTML11967bf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4607" y="3623671"/>
              <a:ext cx="1295400" cy="195765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7104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a:solidFill>
                  <a:schemeClr val="tx1">
                    <a:lumMod val="85000"/>
                    <a:lumOff val="15000"/>
                  </a:schemeClr>
                </a:solidFill>
                <a:latin typeface="Calibri" panose="020F0502020204030204" pitchFamily="34" charset="0"/>
                <a:cs typeface="Calibri" panose="020F0502020204030204" pitchFamily="34" charset="0"/>
              </a:rPr>
              <a:t>ConnectingOntario ClinicalViewer Guide du Formateur v09</a:t>
            </a:r>
          </a:p>
          <a:p>
            <a:pPr algn="r"/>
            <a:r>
              <a:rPr lang="fr-FR" u="none" dirty="0">
                <a:solidFill>
                  <a:schemeClr val="tx1">
                    <a:lumMod val="85000"/>
                    <a:lumOff val="15000"/>
                  </a:schemeClr>
                </a:solidFill>
                <a:latin typeface="Calibri" panose="020F0502020204030204" pitchFamily="34" charset="0"/>
                <a:cs typeface="Calibri" panose="020F0502020204030204" pitchFamily="34" charset="0"/>
              </a:rPr>
              <a:t>Juin 2020</a:t>
            </a:r>
          </a:p>
        </p:txBody>
      </p:sp>
      <p:sp>
        <p:nvSpPr>
          <p:cNvPr id="5" name="Title 4"/>
          <p:cNvSpPr>
            <a:spLocks noGrp="1"/>
          </p:cNvSpPr>
          <p:nvPr>
            <p:ph type="title"/>
          </p:nvPr>
        </p:nvSpPr>
        <p:spPr>
          <a:xfrm>
            <a:off x="457200" y="454386"/>
            <a:ext cx="8686800" cy="1165909"/>
          </a:xfrm>
        </p:spPr>
        <p:txBody>
          <a:bodyPr/>
          <a:lstStyle/>
          <a:p>
            <a:r>
              <a:rPr lang="en-CA" sz="3200" dirty="0"/>
              <a:t>Barre de navigation</a:t>
            </a:r>
            <a:br>
              <a:rPr lang="en-CA" sz="3200" dirty="0"/>
            </a:br>
            <a:r>
              <a:rPr lang="fr-FR" sz="1600" b="0" dirty="0">
                <a:solidFill>
                  <a:srgbClr val="008AB0"/>
                </a:solidFill>
              </a:rPr>
              <a:t>La barre de navigation permet de passer rapidement d’un groupe d’informations à un autre dans l’onglet Patient Care.</a:t>
            </a:r>
          </a:p>
        </p:txBody>
      </p:sp>
      <p:sp>
        <p:nvSpPr>
          <p:cNvPr id="6" name="Content Placeholder 5"/>
          <p:cNvSpPr>
            <a:spLocks noGrp="1"/>
          </p:cNvSpPr>
          <p:nvPr>
            <p:ph idx="1"/>
          </p:nvPr>
        </p:nvSpPr>
        <p:spPr>
          <a:xfrm>
            <a:off x="457200" y="1623246"/>
            <a:ext cx="8462211" cy="2110524"/>
          </a:xfrm>
        </p:spPr>
        <p:txBody>
          <a:bodyPr/>
          <a:lstStyle/>
          <a:p>
            <a:pPr marL="0" indent="0">
              <a:spcBef>
                <a:spcPts val="0"/>
              </a:spcBef>
              <a:spcAft>
                <a:spcPts val="200"/>
              </a:spcAft>
              <a:buNone/>
            </a:pPr>
            <a:r>
              <a:rPr lang="fr-FR" sz="1400" dirty="0"/>
              <a:t>Les renseignements sur le patient dans les </a:t>
            </a:r>
            <a:r>
              <a:rPr lang="fr-FR" sz="1400" dirty="0" err="1"/>
              <a:t>portlets</a:t>
            </a:r>
            <a:r>
              <a:rPr lang="fr-FR" sz="1400" dirty="0"/>
              <a:t> peuvent être visualisés de plusieurs façons :</a:t>
            </a:r>
          </a:p>
          <a:p>
            <a:pPr marL="233363" indent="-233363">
              <a:spcBef>
                <a:spcPts val="0"/>
              </a:spcBef>
              <a:spcAft>
                <a:spcPts val="200"/>
              </a:spcAft>
            </a:pPr>
            <a:r>
              <a:rPr lang="en-US" sz="1400" b="1" dirty="0" smtClean="0"/>
              <a:t>My Views : </a:t>
            </a:r>
            <a:r>
              <a:rPr lang="fr-FR" sz="1400" dirty="0"/>
              <a:t>vues personnalisées que vous </a:t>
            </a:r>
            <a:r>
              <a:rPr lang="fr-FR" sz="1400" dirty="0" smtClean="0"/>
              <a:t>créez</a:t>
            </a:r>
          </a:p>
          <a:p>
            <a:pPr marL="233363" indent="-233363">
              <a:spcBef>
                <a:spcPts val="0"/>
              </a:spcBef>
              <a:spcAft>
                <a:spcPts val="200"/>
              </a:spcAft>
            </a:pPr>
            <a:r>
              <a:rPr lang="en-US" sz="1400" b="1" dirty="0" smtClean="0"/>
              <a:t>Clinical </a:t>
            </a:r>
            <a:r>
              <a:rPr lang="en-US" sz="1400" b="1" dirty="0"/>
              <a:t>Views</a:t>
            </a:r>
          </a:p>
          <a:p>
            <a:pPr marL="457200" indent="-225425">
              <a:spcBef>
                <a:spcPts val="0"/>
              </a:spcBef>
              <a:spcAft>
                <a:spcPts val="200"/>
              </a:spcAft>
            </a:pPr>
            <a:r>
              <a:rPr lang="en-US" sz="1400" b="1" dirty="0">
                <a:solidFill>
                  <a:srgbClr val="008AB0"/>
                </a:solidFill>
              </a:rPr>
              <a:t>Summary </a:t>
            </a:r>
            <a:r>
              <a:rPr lang="en-US" sz="1400" b="1" dirty="0" smtClean="0">
                <a:solidFill>
                  <a:srgbClr val="008AB0"/>
                </a:solidFill>
              </a:rPr>
              <a:t>View </a:t>
            </a:r>
            <a:r>
              <a:rPr lang="fr-FR" sz="1400" dirty="0"/>
              <a:t>– Tous les </a:t>
            </a:r>
            <a:r>
              <a:rPr lang="fr-FR" sz="1400" dirty="0" err="1"/>
              <a:t>portlets</a:t>
            </a:r>
            <a:r>
              <a:rPr lang="fr-FR" sz="1400" dirty="0"/>
              <a:t> sous forme de grille ou répartis en trois colonnes, dans un format condensé (par défaut).</a:t>
            </a:r>
          </a:p>
          <a:p>
            <a:pPr marL="457200" indent="-225425">
              <a:spcBef>
                <a:spcPts val="0"/>
              </a:spcBef>
              <a:spcAft>
                <a:spcPts val="200"/>
              </a:spcAft>
            </a:pPr>
            <a:r>
              <a:rPr lang="en-US" sz="1400" b="1" dirty="0" smtClean="0">
                <a:solidFill>
                  <a:srgbClr val="008AB0"/>
                </a:solidFill>
              </a:rPr>
              <a:t>Summary </a:t>
            </a:r>
            <a:r>
              <a:rPr lang="en-US" sz="1400" b="1" dirty="0">
                <a:solidFill>
                  <a:srgbClr val="008AB0"/>
                </a:solidFill>
              </a:rPr>
              <a:t>List </a:t>
            </a:r>
            <a:r>
              <a:rPr lang="en-US" sz="1400" b="1" dirty="0" smtClean="0">
                <a:solidFill>
                  <a:srgbClr val="008AB0"/>
                </a:solidFill>
              </a:rPr>
              <a:t>View </a:t>
            </a:r>
            <a:r>
              <a:rPr lang="fr-FR" sz="1400" dirty="0"/>
              <a:t>– Tous les </a:t>
            </a:r>
            <a:r>
              <a:rPr lang="fr-FR" sz="1400" dirty="0" err="1"/>
              <a:t>portlets</a:t>
            </a:r>
            <a:r>
              <a:rPr lang="fr-FR" sz="1400" dirty="0"/>
              <a:t> sous forme de liste d’une seule colonne ou de « pile », dans un format détaillé (plusieurs colonnes d’information).</a:t>
            </a:r>
          </a:p>
          <a:p>
            <a:pPr marL="457200" indent="-225425">
              <a:spcBef>
                <a:spcPts val="0"/>
              </a:spcBef>
              <a:spcAft>
                <a:spcPts val="200"/>
              </a:spcAft>
            </a:pPr>
            <a:r>
              <a:rPr lang="en-US" sz="1400" b="1" dirty="0" smtClean="0">
                <a:solidFill>
                  <a:srgbClr val="008AB0"/>
                </a:solidFill>
              </a:rPr>
              <a:t>Individual </a:t>
            </a:r>
            <a:r>
              <a:rPr lang="en-US" sz="1400" b="1" dirty="0">
                <a:solidFill>
                  <a:srgbClr val="008AB0"/>
                </a:solidFill>
              </a:rPr>
              <a:t>Portlet </a:t>
            </a:r>
            <a:r>
              <a:rPr lang="en-US" sz="1400" b="1" dirty="0" smtClean="0">
                <a:solidFill>
                  <a:srgbClr val="008AB0"/>
                </a:solidFill>
              </a:rPr>
              <a:t>View </a:t>
            </a:r>
            <a:r>
              <a:rPr lang="fr-FR" sz="1400" dirty="0"/>
              <a:t>– Visualisation en plein écran du </a:t>
            </a:r>
            <a:r>
              <a:rPr lang="fr-FR" sz="1400" dirty="0" err="1"/>
              <a:t>portlet</a:t>
            </a:r>
            <a:r>
              <a:rPr lang="fr-FR" sz="1400" dirty="0"/>
              <a:t> sélectionné, en format détaillé (plusieurs colonnes d’information).</a:t>
            </a:r>
          </a:p>
        </p:txBody>
      </p:sp>
      <p:sp>
        <p:nvSpPr>
          <p:cNvPr id="18" name="Rectangle 17"/>
          <p:cNvSpPr/>
          <p:nvPr/>
        </p:nvSpPr>
        <p:spPr bwMode="auto">
          <a:xfrm>
            <a:off x="0" y="6295513"/>
            <a:ext cx="9144000" cy="631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7" name="Content Placeholder 1"/>
          <p:cNvSpPr txBox="1">
            <a:spLocks/>
          </p:cNvSpPr>
          <p:nvPr/>
        </p:nvSpPr>
        <p:spPr bwMode="auto">
          <a:xfrm>
            <a:off x="464698" y="3780426"/>
            <a:ext cx="4915454" cy="288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noAutofit/>
          </a:bodyPr>
          <a:lst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231775" indent="-231775" defTabSz="914400">
              <a:spcBef>
                <a:spcPts val="0"/>
              </a:spcBef>
              <a:spcAft>
                <a:spcPts val="200"/>
              </a:spcAft>
              <a:buClr>
                <a:schemeClr val="accent1"/>
              </a:buClr>
            </a:pPr>
            <a:r>
              <a:rPr lang="fr-FR" sz="1400" u="none" kern="0" dirty="0" smtClean="0"/>
              <a:t>Pour sélectionner un seul </a:t>
            </a:r>
            <a:r>
              <a:rPr lang="fr-FR" sz="1400" u="none" kern="0" dirty="0" err="1" smtClean="0"/>
              <a:t>portlet</a:t>
            </a:r>
            <a:r>
              <a:rPr lang="fr-FR" sz="1400" u="none" kern="0" dirty="0" smtClean="0"/>
              <a:t> à visualiser :</a:t>
            </a:r>
          </a:p>
          <a:p>
            <a:pPr marL="457200" indent="-230188" defTabSz="914400">
              <a:spcBef>
                <a:spcPts val="0"/>
              </a:spcBef>
              <a:spcAft>
                <a:spcPts val="200"/>
              </a:spcAft>
              <a:buClr>
                <a:schemeClr val="accent1"/>
              </a:buClr>
              <a:buFont typeface="+mj-lt"/>
              <a:buAutoNum type="arabicPeriod"/>
            </a:pPr>
            <a:r>
              <a:rPr lang="fr-FR" sz="1400" u="none" kern="0" dirty="0"/>
              <a:t>Cliquez sur la flèche double dans le haut de la barre de navigation pour l’élargir (optionnel).</a:t>
            </a:r>
          </a:p>
          <a:p>
            <a:pPr marL="457200" indent="-230188" defTabSz="914400">
              <a:spcBef>
                <a:spcPts val="0"/>
              </a:spcBef>
              <a:spcAft>
                <a:spcPts val="200"/>
              </a:spcAft>
              <a:buClr>
                <a:schemeClr val="accent1"/>
              </a:buClr>
              <a:buFont typeface="+mj-lt"/>
              <a:buAutoNum type="arabicPeriod"/>
            </a:pPr>
            <a:r>
              <a:rPr lang="fr-FR" sz="1400" u="none" kern="0" dirty="0"/>
              <a:t>Cliquez sur le </a:t>
            </a:r>
            <a:r>
              <a:rPr lang="fr-FR" sz="1400" u="none" kern="0" dirty="0" err="1"/>
              <a:t>portlet</a:t>
            </a:r>
            <a:r>
              <a:rPr lang="fr-FR" sz="1400" u="none" kern="0" dirty="0"/>
              <a:t> voulu (icône).</a:t>
            </a:r>
          </a:p>
          <a:p>
            <a:pPr marL="231775" indent="-231775" defTabSz="914400">
              <a:spcBef>
                <a:spcPts val="0"/>
              </a:spcBef>
              <a:spcAft>
                <a:spcPts val="200"/>
              </a:spcAft>
              <a:buClr>
                <a:schemeClr val="accent1"/>
              </a:buClr>
            </a:pPr>
            <a:r>
              <a:rPr lang="fr-FR" sz="1400" u="none" kern="0" dirty="0"/>
              <a:t>Pour retourner à l’affichage sommaire : </a:t>
            </a:r>
          </a:p>
          <a:p>
            <a:pPr marL="457200" indent="-231775" defTabSz="914400">
              <a:spcBef>
                <a:spcPts val="0"/>
              </a:spcBef>
              <a:spcAft>
                <a:spcPts val="200"/>
              </a:spcAft>
              <a:buClr>
                <a:schemeClr val="accent1"/>
              </a:buClr>
              <a:buFont typeface="+mj-lt"/>
              <a:buAutoNum type="arabicPeriod" startAt="3"/>
            </a:pPr>
            <a:r>
              <a:rPr lang="fr-FR" sz="1400" u="none" kern="0" dirty="0"/>
              <a:t>Cliquez sur </a:t>
            </a:r>
            <a:r>
              <a:rPr lang="fr-FR" sz="1400" b="1" u="none" kern="0" dirty="0" err="1"/>
              <a:t>Summary</a:t>
            </a:r>
            <a:r>
              <a:rPr lang="fr-FR" sz="1400" b="1" u="none" kern="0" dirty="0"/>
              <a:t> </a:t>
            </a:r>
            <a:r>
              <a:rPr lang="fr-FR" sz="1400" b="1" u="none" kern="0" dirty="0" err="1"/>
              <a:t>View</a:t>
            </a:r>
            <a:r>
              <a:rPr lang="fr-FR" sz="1400" b="1" u="none" kern="0" dirty="0"/>
              <a:t> </a:t>
            </a:r>
            <a:r>
              <a:rPr lang="fr-FR" sz="1400" u="none" kern="0" dirty="0"/>
              <a:t>ou </a:t>
            </a:r>
            <a:r>
              <a:rPr lang="fr-FR" sz="1400" b="1" u="none" kern="0" dirty="0" err="1"/>
              <a:t>Summary</a:t>
            </a:r>
            <a:r>
              <a:rPr lang="fr-FR" sz="1400" b="1" u="none" kern="0" dirty="0"/>
              <a:t> List </a:t>
            </a:r>
            <a:r>
              <a:rPr lang="fr-FR" sz="1400" b="1" u="none" kern="0" dirty="0" err="1"/>
              <a:t>View</a:t>
            </a:r>
            <a:r>
              <a:rPr lang="fr-FR" sz="1400" u="none" kern="0" dirty="0"/>
              <a:t>.</a:t>
            </a:r>
          </a:p>
          <a:p>
            <a:pPr marL="457200" indent="-231775" defTabSz="914400">
              <a:spcBef>
                <a:spcPts val="0"/>
              </a:spcBef>
              <a:spcAft>
                <a:spcPts val="200"/>
              </a:spcAft>
              <a:buClr>
                <a:schemeClr val="accent1"/>
              </a:buClr>
              <a:buFont typeface="+mj-lt"/>
              <a:buAutoNum type="arabicPeriod" startAt="3"/>
            </a:pPr>
            <a:r>
              <a:rPr lang="fr-FR" sz="1400" u="none" kern="0" dirty="0"/>
              <a:t>Cliquez sur la flèche double dans le haut de la barre de navigation pour la réduire (optionnel).</a:t>
            </a:r>
          </a:p>
          <a:p>
            <a:pPr marL="231775" indent="-231775" defTabSz="914400">
              <a:spcBef>
                <a:spcPts val="0"/>
              </a:spcBef>
              <a:spcAft>
                <a:spcPts val="200"/>
              </a:spcAft>
              <a:buClr>
                <a:schemeClr val="accent1"/>
              </a:buClr>
            </a:pPr>
            <a:r>
              <a:rPr lang="fr-FR" sz="1400" u="none" kern="0" dirty="0"/>
              <a:t>Pour définir un affichage par défaut :</a:t>
            </a:r>
          </a:p>
          <a:p>
            <a:pPr marL="457200" indent="-231775" defTabSz="914400">
              <a:spcBef>
                <a:spcPts val="0"/>
              </a:spcBef>
              <a:spcAft>
                <a:spcPts val="200"/>
              </a:spcAft>
              <a:buClr>
                <a:schemeClr val="accent1"/>
              </a:buClr>
              <a:buFont typeface="+mj-lt"/>
              <a:buAutoNum type="alphaLcParenR"/>
            </a:pPr>
            <a:r>
              <a:rPr lang="fr-FR" sz="1400" u="none" kern="0" dirty="0"/>
              <a:t>Cliquez sur l’affichage voulu (icône) dans la barre de navigation.</a:t>
            </a:r>
          </a:p>
          <a:p>
            <a:pPr marL="457200" indent="-231775" defTabSz="914400">
              <a:spcBef>
                <a:spcPts val="0"/>
              </a:spcBef>
              <a:spcAft>
                <a:spcPts val="200"/>
              </a:spcAft>
              <a:buClr>
                <a:schemeClr val="accent1"/>
              </a:buClr>
              <a:buFont typeface="+mj-lt"/>
              <a:buAutoNum type="alphaLcParenR"/>
            </a:pPr>
            <a:r>
              <a:rPr lang="fr-FR" sz="1400" u="none" kern="0" dirty="0"/>
              <a:t>Cliquez sur l’icône </a:t>
            </a:r>
            <a:r>
              <a:rPr lang="fr-FR" sz="1400" b="1" u="none" kern="0" dirty="0"/>
              <a:t>Default</a:t>
            </a:r>
            <a:endParaRPr lang="en-CA" sz="1400" b="1" u="none" kern="0" dirty="0"/>
          </a:p>
        </p:txBody>
      </p:sp>
      <p:grpSp>
        <p:nvGrpSpPr>
          <p:cNvPr id="9" name="Group 8"/>
          <p:cNvGrpSpPr/>
          <p:nvPr/>
        </p:nvGrpSpPr>
        <p:grpSpPr>
          <a:xfrm>
            <a:off x="5272185" y="3848488"/>
            <a:ext cx="3796231" cy="3002955"/>
            <a:chOff x="5275162" y="3607395"/>
            <a:chExt cx="3796231" cy="3002955"/>
          </a:xfrm>
        </p:grpSpPr>
        <p:pic>
          <p:nvPicPr>
            <p:cNvPr id="10" name="Picture 6" descr="C:\Users\LAURIE~1.FRA\AppData\Local\Temp\SNAGHTML150acb1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792848"/>
              <a:ext cx="2137193" cy="27783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LAURIE~1.FRA\AppData\Local\Temp\SNAGHTML150dbc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5162" y="3796846"/>
              <a:ext cx="1688103" cy="2813504"/>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p:cNvSpPr/>
            <p:nvPr/>
          </p:nvSpPr>
          <p:spPr>
            <a:xfrm rot="16200000">
              <a:off x="6873978" y="3610326"/>
              <a:ext cx="327165" cy="663920"/>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5789385" y="3607395"/>
              <a:ext cx="838200" cy="261610"/>
            </a:xfrm>
            <a:prstGeom prst="rect">
              <a:avLst/>
            </a:prstGeom>
            <a:noFill/>
          </p:spPr>
          <p:txBody>
            <a:bodyPr wrap="square" rtlCol="0">
              <a:spAutoFit/>
            </a:bodyPr>
            <a:lstStyle/>
            <a:p>
              <a:r>
                <a:rPr lang="en-US" sz="1100" b="1" u="none" dirty="0" smtClean="0">
                  <a:solidFill>
                    <a:schemeClr val="tx1">
                      <a:lumMod val="65000"/>
                      <a:lumOff val="35000"/>
                    </a:schemeClr>
                  </a:solidFill>
                  <a:latin typeface="Calibri" panose="020F0502020204030204" pitchFamily="34" charset="0"/>
                  <a:cs typeface="Calibri" panose="020F0502020204030204" pitchFamily="34" charset="0"/>
                </a:rPr>
                <a:t>Collapsed</a:t>
              </a:r>
              <a:endParaRPr lang="en-CA" sz="1100" b="1" u="none"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4" name="TextBox 13"/>
            <p:cNvSpPr txBox="1"/>
            <p:nvPr/>
          </p:nvSpPr>
          <p:spPr>
            <a:xfrm>
              <a:off x="7387807" y="3607395"/>
              <a:ext cx="898816" cy="261610"/>
            </a:xfrm>
            <a:prstGeom prst="rect">
              <a:avLst/>
            </a:prstGeom>
            <a:noFill/>
          </p:spPr>
          <p:txBody>
            <a:bodyPr wrap="square" rtlCol="0">
              <a:spAutoFit/>
            </a:bodyPr>
            <a:lstStyle/>
            <a:p>
              <a:r>
                <a:rPr lang="en-US" sz="1100" b="1" u="none" dirty="0" smtClean="0">
                  <a:solidFill>
                    <a:schemeClr val="tx1">
                      <a:lumMod val="65000"/>
                      <a:lumOff val="35000"/>
                    </a:schemeClr>
                  </a:solidFill>
                  <a:latin typeface="Calibri" panose="020F0502020204030204" pitchFamily="34" charset="0"/>
                  <a:cs typeface="Calibri" panose="020F0502020204030204" pitchFamily="34" charset="0"/>
                </a:rPr>
                <a:t>Expanded</a:t>
              </a:r>
              <a:endParaRPr lang="en-CA" sz="1100" b="1" u="none" dirty="0">
                <a:solidFill>
                  <a:schemeClr val="tx1">
                    <a:lumMod val="65000"/>
                    <a:lumOff val="35000"/>
                  </a:schemeClr>
                </a:solidFill>
                <a:latin typeface="Calibri" panose="020F0502020204030204" pitchFamily="34" charset="0"/>
                <a:cs typeface="Calibri" panose="020F0502020204030204" pitchFamily="34" charset="0"/>
              </a:endParaRPr>
            </a:p>
          </p:txBody>
        </p:sp>
      </p:grpSp>
      <p:pic>
        <p:nvPicPr>
          <p:cNvPr id="15" name="Picture 14" descr="C:\Users\LAURIE~1.FRA\AppData\Local\Temp\SNAGHTML1514fbe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6086" y="6299656"/>
            <a:ext cx="930169" cy="44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220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7"/>
            <a:ext cx="8258629" cy="1031514"/>
          </a:xfrm>
        </p:spPr>
        <p:txBody>
          <a:bodyPr/>
          <a:lstStyle/>
          <a:p>
            <a:r>
              <a:rPr lang="en-US" sz="3200" dirty="0"/>
              <a:t>Portlets</a:t>
            </a:r>
            <a:r>
              <a:rPr lang="en-CA" sz="3200" dirty="0"/>
              <a:t/>
            </a:r>
            <a:br>
              <a:rPr lang="en-CA" sz="3200" dirty="0"/>
            </a:br>
            <a:r>
              <a:rPr lang="fr-FR" sz="1600" b="0" dirty="0">
                <a:solidFill>
                  <a:srgbClr val="008AB0"/>
                </a:solidFill>
              </a:rPr>
              <a:t>L’onglet Patient Care affiche l’information sur le patient sélectionné pour l’intervalle de temps choisi dans sept </a:t>
            </a:r>
            <a:r>
              <a:rPr lang="fr-FR" sz="1600" b="0" dirty="0" err="1">
                <a:solidFill>
                  <a:srgbClr val="008AB0"/>
                </a:solidFill>
              </a:rPr>
              <a:t>portlets</a:t>
            </a:r>
            <a:r>
              <a:rPr lang="fr-FR" sz="1600" b="0" dirty="0">
                <a:solidFill>
                  <a:srgbClr val="008AB0"/>
                </a:solidFill>
              </a:rPr>
              <a:t> (ou fenêtres) différents, tous organisés de la même façon.</a:t>
            </a:r>
          </a:p>
        </p:txBody>
      </p:sp>
      <p:sp>
        <p:nvSpPr>
          <p:cNvPr id="4"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en-US" sz="1100" u="none" dirty="0" smtClean="0">
                <a:solidFill>
                  <a:schemeClr val="tx1">
                    <a:lumMod val="85000"/>
                    <a:lumOff val="15000"/>
                  </a:schemeClr>
                </a:solidFill>
                <a:latin typeface="Calibri" panose="020F0502020204030204" pitchFamily="34" charset="0"/>
                <a:cs typeface="Calibri" panose="020F0502020204030204" pitchFamily="34" charset="0"/>
              </a:rPr>
              <a:t>ConnectingOntario ClinicalViewer Trainer’s Guide v09</a:t>
            </a:r>
          </a:p>
          <a:p>
            <a:pPr algn="r"/>
            <a:r>
              <a:rPr lang="en-US" sz="1100" u="none" dirty="0" smtClean="0">
                <a:solidFill>
                  <a:schemeClr val="tx1">
                    <a:lumMod val="85000"/>
                    <a:lumOff val="15000"/>
                  </a:schemeClr>
                </a:solidFill>
                <a:latin typeface="Calibri" panose="020F0502020204030204" pitchFamily="34" charset="0"/>
                <a:cs typeface="Calibri" panose="020F0502020204030204" pitchFamily="34" charset="0"/>
              </a:rPr>
              <a:t>June 2020</a:t>
            </a:r>
            <a:endParaRPr lang="en-US" sz="1100" u="none"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 name="Rectangle 6"/>
          <p:cNvSpPr/>
          <p:nvPr/>
        </p:nvSpPr>
        <p:spPr bwMode="auto">
          <a:xfrm>
            <a:off x="0" y="6295513"/>
            <a:ext cx="9144000" cy="631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6" name="Content Placeholder 5"/>
          <p:cNvSpPr>
            <a:spLocks noGrp="1"/>
          </p:cNvSpPr>
          <p:nvPr>
            <p:ph idx="1"/>
          </p:nvPr>
        </p:nvSpPr>
        <p:spPr>
          <a:xfrm>
            <a:off x="457200" y="1718293"/>
            <a:ext cx="4793761" cy="5200801"/>
          </a:xfrm>
        </p:spPr>
        <p:txBody>
          <a:bodyPr/>
          <a:lstStyle/>
          <a:p>
            <a:pPr marL="231775" indent="-231775">
              <a:spcBef>
                <a:spcPts val="0"/>
              </a:spcBef>
              <a:buFont typeface="+mj-lt"/>
              <a:buAutoNum type="arabicPeriod"/>
            </a:pPr>
            <a:r>
              <a:rPr lang="fr-FR" sz="1200" b="1" dirty="0">
                <a:solidFill>
                  <a:schemeClr val="accent1">
                    <a:lumMod val="75000"/>
                  </a:schemeClr>
                </a:solidFill>
              </a:rPr>
              <a:t>Titre du </a:t>
            </a:r>
            <a:r>
              <a:rPr lang="fr-FR" sz="1200" b="1" dirty="0" err="1">
                <a:solidFill>
                  <a:schemeClr val="accent1">
                    <a:lumMod val="75000"/>
                  </a:schemeClr>
                </a:solidFill>
              </a:rPr>
              <a:t>portlet</a:t>
            </a:r>
            <a:r>
              <a:rPr lang="fr-FR" sz="1200" b="1" dirty="0">
                <a:solidFill>
                  <a:schemeClr val="accent1">
                    <a:lumMod val="75000"/>
                  </a:schemeClr>
                </a:solidFill>
              </a:rPr>
              <a:t> : </a:t>
            </a:r>
            <a:r>
              <a:rPr lang="fr-FR" sz="1200" dirty="0"/>
              <a:t>Indique le type de renseignements accessibles dans le </a:t>
            </a:r>
            <a:r>
              <a:rPr lang="fr-FR" sz="1200" dirty="0" err="1"/>
              <a:t>portlet</a:t>
            </a:r>
            <a:r>
              <a:rPr lang="fr-FR" sz="1200" dirty="0"/>
              <a:t>.</a:t>
            </a:r>
          </a:p>
          <a:p>
            <a:pPr marL="231775" indent="-231775">
              <a:spcBef>
                <a:spcPts val="0"/>
              </a:spcBef>
              <a:buFont typeface="+mj-lt"/>
              <a:buAutoNum type="arabicPeriod"/>
            </a:pPr>
            <a:r>
              <a:rPr lang="fr-FR" sz="1200" b="1" dirty="0">
                <a:solidFill>
                  <a:schemeClr val="accent1">
                    <a:lumMod val="75000"/>
                  </a:schemeClr>
                </a:solidFill>
              </a:rPr>
              <a:t>Filtre : </a:t>
            </a:r>
            <a:r>
              <a:rPr lang="fr-FR" sz="1200" dirty="0"/>
              <a:t>Cette fonction vous permet d’afficher un sous-ensemble de documents. Vous pouvez entrer dans le champ un ou plusieurs mots, en les séparant par une espace. Pour supprimer le filtre, effacez ce qui est inscrit dans le champ.</a:t>
            </a:r>
          </a:p>
          <a:p>
            <a:pPr marL="231775" indent="-231775">
              <a:spcBef>
                <a:spcPts val="0"/>
              </a:spcBef>
              <a:buFont typeface="+mj-lt"/>
              <a:buAutoNum type="arabicPeriod"/>
            </a:pPr>
            <a:r>
              <a:rPr lang="fr-FR" sz="1200" b="1" dirty="0">
                <a:solidFill>
                  <a:schemeClr val="accent1">
                    <a:lumMod val="75000"/>
                  </a:schemeClr>
                </a:solidFill>
              </a:rPr>
              <a:t>Impression : </a:t>
            </a:r>
            <a:r>
              <a:rPr lang="fr-FR" sz="1200" dirty="0"/>
              <a:t>Cette icône vous permet d’imprimer toutes les entrées visibles du </a:t>
            </a:r>
            <a:r>
              <a:rPr lang="fr-FR" sz="1200" dirty="0" err="1"/>
              <a:t>portlet</a:t>
            </a:r>
            <a:r>
              <a:rPr lang="fr-FR" sz="1200" dirty="0"/>
              <a:t> pour l’intervalle de temps choisi.</a:t>
            </a:r>
          </a:p>
          <a:p>
            <a:pPr marL="231775" indent="-231775">
              <a:spcBef>
                <a:spcPts val="0"/>
              </a:spcBef>
              <a:buFont typeface="+mj-lt"/>
              <a:buAutoNum type="arabicPeriod"/>
            </a:pPr>
            <a:r>
              <a:rPr lang="fr-FR" sz="1200" b="1" dirty="0">
                <a:solidFill>
                  <a:schemeClr val="accent1">
                    <a:lumMod val="75000"/>
                  </a:schemeClr>
                </a:solidFill>
              </a:rPr>
              <a:t>Préférences de l’utilisateur </a:t>
            </a:r>
            <a:r>
              <a:rPr lang="fr-FR" sz="1200" b="1" dirty="0"/>
              <a:t>: </a:t>
            </a:r>
            <a:r>
              <a:rPr lang="fr-FR" sz="1200" dirty="0"/>
              <a:t>Cette fonction vous permet de personnaliser l’affichage.</a:t>
            </a:r>
          </a:p>
          <a:p>
            <a:pPr marL="228600" indent="-228600">
              <a:spcBef>
                <a:spcPts val="0"/>
              </a:spcBef>
              <a:spcAft>
                <a:spcPts val="200"/>
              </a:spcAft>
              <a:buFont typeface="+mj-lt"/>
              <a:buAutoNum type="arabicPeriod"/>
            </a:pPr>
            <a:r>
              <a:rPr lang="fr-FR" sz="1200" b="1" dirty="0">
                <a:solidFill>
                  <a:srgbClr val="008AB0"/>
                </a:solidFill>
              </a:rPr>
              <a:t>Agrandir : </a:t>
            </a:r>
            <a:r>
              <a:rPr lang="fr-FR" sz="1200" dirty="0"/>
              <a:t>Dans les affichages </a:t>
            </a:r>
            <a:r>
              <a:rPr lang="fr-FR" sz="1200" dirty="0" err="1"/>
              <a:t>Summary</a:t>
            </a:r>
            <a:r>
              <a:rPr lang="fr-FR" sz="1200" dirty="0"/>
              <a:t> </a:t>
            </a:r>
            <a:r>
              <a:rPr lang="fr-FR" sz="1200" dirty="0" err="1"/>
              <a:t>View</a:t>
            </a:r>
            <a:r>
              <a:rPr lang="fr-FR" sz="1200" dirty="0"/>
              <a:t> et </a:t>
            </a:r>
            <a:r>
              <a:rPr lang="fr-FR" sz="1200" dirty="0" err="1"/>
              <a:t>Summary</a:t>
            </a:r>
            <a:r>
              <a:rPr lang="fr-FR" sz="1200" dirty="0"/>
              <a:t> List </a:t>
            </a:r>
            <a:r>
              <a:rPr lang="fr-FR" sz="1200" dirty="0" err="1"/>
              <a:t>View</a:t>
            </a:r>
            <a:r>
              <a:rPr lang="fr-FR" sz="1200" dirty="0"/>
              <a:t>, ce bouton vous permet d’agrandir le </a:t>
            </a:r>
            <a:r>
              <a:rPr lang="fr-FR" sz="1200" dirty="0" err="1"/>
              <a:t>portlet</a:t>
            </a:r>
            <a:r>
              <a:rPr lang="fr-FR" sz="1200" dirty="0"/>
              <a:t> pour qu’il occupe jusqu’à 95 % de l’écran. Les fonctionnalités restent toutefois inchangées. Les préférences modifiées dans l’affichage agrandi ou dans la dérogation à une directive sur le consentement du patient s’appliqueront dans les affichages </a:t>
            </a:r>
            <a:r>
              <a:rPr lang="fr-FR" sz="1200" dirty="0" err="1"/>
              <a:t>Summary</a:t>
            </a:r>
            <a:r>
              <a:rPr lang="fr-FR" sz="1200" dirty="0"/>
              <a:t> </a:t>
            </a:r>
            <a:r>
              <a:rPr lang="fr-FR" sz="1200" dirty="0" err="1"/>
              <a:t>View</a:t>
            </a:r>
            <a:r>
              <a:rPr lang="fr-FR" sz="1200" dirty="0"/>
              <a:t> et </a:t>
            </a:r>
            <a:r>
              <a:rPr lang="fr-FR" sz="1200" dirty="0" err="1"/>
              <a:t>Summary</a:t>
            </a:r>
            <a:r>
              <a:rPr lang="fr-FR" sz="1200" dirty="0"/>
              <a:t> List </a:t>
            </a:r>
            <a:r>
              <a:rPr lang="fr-FR" sz="1200" dirty="0" err="1"/>
              <a:t>View</a:t>
            </a:r>
            <a:r>
              <a:rPr lang="fr-FR" sz="1200" dirty="0"/>
              <a:t> lorsque le </a:t>
            </a:r>
            <a:r>
              <a:rPr lang="fr-FR" sz="1200" dirty="0" err="1"/>
              <a:t>portlet</a:t>
            </a:r>
            <a:r>
              <a:rPr lang="fr-FR" sz="1200" dirty="0"/>
              <a:t> agrandi sera fermé</a:t>
            </a:r>
            <a:r>
              <a:rPr lang="fr-FR" sz="1200" dirty="0" smtClean="0"/>
              <a:t>.</a:t>
            </a:r>
            <a:endParaRPr lang="en-US" sz="1200" dirty="0"/>
          </a:p>
          <a:p>
            <a:pPr marL="228600" indent="-228600">
              <a:spcBef>
                <a:spcPts val="0"/>
              </a:spcBef>
              <a:spcAft>
                <a:spcPts val="200"/>
              </a:spcAft>
              <a:buFont typeface="+mj-lt"/>
              <a:buAutoNum type="arabicPeriod"/>
            </a:pPr>
            <a:r>
              <a:rPr lang="fr-FR" sz="1200" b="1" dirty="0">
                <a:solidFill>
                  <a:srgbClr val="008AB0"/>
                </a:solidFill>
              </a:rPr>
              <a:t>Icône de visualisation et de document :</a:t>
            </a:r>
            <a:r>
              <a:rPr lang="fr-FR" sz="1200" dirty="0"/>
              <a:t> Ce bouton vous permet de visualiser le rapport complet associé à une ligne. Les documents visualisés peuvent être imprimés.</a:t>
            </a:r>
          </a:p>
          <a:p>
            <a:pPr marL="231775" indent="0">
              <a:spcBef>
                <a:spcPts val="0"/>
              </a:spcBef>
              <a:spcAft>
                <a:spcPts val="200"/>
              </a:spcAft>
              <a:buNone/>
            </a:pPr>
            <a:r>
              <a:rPr lang="fr-FR" sz="1200" dirty="0"/>
              <a:t>Respectez la politique de votre organisation en matière d’impression des renseignements personnels sur la santé si l’impression est autorisée.</a:t>
            </a:r>
          </a:p>
          <a:p>
            <a:pPr marL="228600" indent="-228600">
              <a:spcBef>
                <a:spcPts val="0"/>
              </a:spcBef>
              <a:spcAft>
                <a:spcPts val="200"/>
              </a:spcAft>
              <a:buFont typeface="+mj-lt"/>
              <a:buAutoNum type="arabicPeriod" startAt="7"/>
            </a:pPr>
            <a:r>
              <a:rPr lang="fr-FR" sz="1200" b="1" dirty="0">
                <a:solidFill>
                  <a:srgbClr val="008AB0"/>
                </a:solidFill>
              </a:rPr>
              <a:t>Actualiser : </a:t>
            </a:r>
            <a:r>
              <a:rPr lang="fr-FR" sz="1200" dirty="0"/>
              <a:t>Actualise l’information du </a:t>
            </a:r>
            <a:r>
              <a:rPr lang="fr-FR" sz="1200" dirty="0" err="1"/>
              <a:t>portlet</a:t>
            </a:r>
            <a:r>
              <a:rPr lang="fr-FR" sz="1200" dirty="0"/>
              <a:t>.</a:t>
            </a:r>
          </a:p>
          <a:p>
            <a:pPr marL="228600" indent="-228600">
              <a:spcBef>
                <a:spcPts val="0"/>
              </a:spcBef>
              <a:spcAft>
                <a:spcPts val="200"/>
              </a:spcAft>
              <a:buFont typeface="+mj-lt"/>
              <a:buAutoNum type="arabicPeriod" startAt="7"/>
            </a:pPr>
            <a:r>
              <a:rPr lang="fr-FR" sz="1200" b="1" dirty="0">
                <a:solidFill>
                  <a:schemeClr val="accent1">
                    <a:lumMod val="75000"/>
                  </a:schemeClr>
                </a:solidFill>
              </a:rPr>
              <a:t>Nombre de résultats : </a:t>
            </a:r>
            <a:r>
              <a:rPr lang="fr-FR" sz="1200" dirty="0"/>
              <a:t>Ce bouton indique le nombre total de documents affichés pour l’intervalle de temps choisi.</a:t>
            </a:r>
            <a:endParaRPr lang="en-CA" sz="1100" dirty="0"/>
          </a:p>
        </p:txBody>
      </p:sp>
      <p:pic>
        <p:nvPicPr>
          <p:cNvPr id="8" name="Picture 7" descr="C:\Users\LAURIE~1.FRA\AppData\Local\Temp\SNAGHTML96b0bb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09486"/>
            <a:ext cx="4149481" cy="267482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p:cNvSpPr txBox="1">
            <a:spLocks/>
          </p:cNvSpPr>
          <p:nvPr/>
        </p:nvSpPr>
        <p:spPr>
          <a:xfrm>
            <a:off x="5292480" y="4076135"/>
            <a:ext cx="3810001" cy="28508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200"/>
              </a:spcAft>
              <a:buNone/>
            </a:pPr>
            <a:r>
              <a:rPr lang="fr-FR" sz="1100" u="none" dirty="0">
                <a:latin typeface="Calibri" panose="020F0502020204030204" pitchFamily="34" charset="0"/>
                <a:cs typeface="Calibri" panose="020F0502020204030204" pitchFamily="34" charset="0"/>
              </a:rPr>
              <a:t>Pour visualiser un document :</a:t>
            </a:r>
          </a:p>
          <a:p>
            <a:pPr marL="228600" indent="-228600">
              <a:spcBef>
                <a:spcPts val="0"/>
              </a:spcBef>
              <a:spcAft>
                <a:spcPts val="200"/>
              </a:spcAft>
              <a:buFont typeface="+mj-lt"/>
              <a:buAutoNum type="arabicPeriod" startAt="6"/>
            </a:pPr>
            <a:r>
              <a:rPr lang="fr-FR" sz="1100" u="none" dirty="0">
                <a:latin typeface="Calibri" panose="020F0502020204030204" pitchFamily="34" charset="0"/>
                <a:cs typeface="Calibri" panose="020F0502020204030204" pitchFamily="34" charset="0"/>
              </a:rPr>
              <a:t>Cliquez sur l’icône de document.</a:t>
            </a:r>
          </a:p>
          <a:p>
            <a:pPr marL="0" indent="0">
              <a:spcBef>
                <a:spcPts val="0"/>
              </a:spcBef>
              <a:spcAft>
                <a:spcPts val="200"/>
              </a:spcAft>
              <a:buNone/>
            </a:pPr>
            <a:r>
              <a:rPr lang="fr-FR" sz="1100" u="none" dirty="0">
                <a:latin typeface="Calibri" panose="020F0502020204030204" pitchFamily="34" charset="0"/>
                <a:cs typeface="Calibri" panose="020F0502020204030204" pitchFamily="34" charset="0"/>
              </a:rPr>
              <a:t>OU</a:t>
            </a:r>
          </a:p>
          <a:p>
            <a:pPr marL="228600" indent="-228600">
              <a:spcBef>
                <a:spcPts val="0"/>
              </a:spcBef>
              <a:spcAft>
                <a:spcPts val="400"/>
              </a:spcAft>
              <a:buFont typeface="+mj-lt"/>
              <a:buAutoNum type="arabicPeriod" startAt="6"/>
            </a:pPr>
            <a:r>
              <a:rPr lang="fr-FR" sz="1100" u="none" dirty="0">
                <a:latin typeface="Calibri" panose="020F0502020204030204" pitchFamily="34" charset="0"/>
                <a:cs typeface="Calibri" panose="020F0502020204030204" pitchFamily="34" charset="0"/>
              </a:rPr>
              <a:t>Sélectionnez la ligne, puis cliquez sur </a:t>
            </a:r>
            <a:r>
              <a:rPr lang="fr-FR" sz="1100" u="none" dirty="0" err="1">
                <a:latin typeface="Calibri" panose="020F0502020204030204" pitchFamily="34" charset="0"/>
                <a:cs typeface="Calibri" panose="020F0502020204030204" pitchFamily="34" charset="0"/>
              </a:rPr>
              <a:t>View</a:t>
            </a:r>
            <a:r>
              <a:rPr lang="fr-FR" sz="1100" u="none" dirty="0">
                <a:latin typeface="Calibri" panose="020F0502020204030204" pitchFamily="34" charset="0"/>
                <a:cs typeface="Calibri" panose="020F0502020204030204" pitchFamily="34" charset="0"/>
              </a:rPr>
              <a:t>.</a:t>
            </a:r>
          </a:p>
          <a:p>
            <a:pPr marL="0" indent="0">
              <a:spcBef>
                <a:spcPts val="0"/>
              </a:spcBef>
              <a:spcAft>
                <a:spcPts val="200"/>
              </a:spcAft>
              <a:buNone/>
            </a:pPr>
            <a:r>
              <a:rPr lang="fr-FR" sz="1100" u="none" dirty="0">
                <a:latin typeface="Calibri" panose="020F0502020204030204" pitchFamily="34" charset="0"/>
                <a:cs typeface="Calibri" panose="020F0502020204030204" pitchFamily="34" charset="0"/>
              </a:rPr>
              <a:t>Fermez le document lorsque vous avez terminé.</a:t>
            </a:r>
          </a:p>
          <a:p>
            <a:pPr marL="0" indent="0">
              <a:spcBef>
                <a:spcPts val="0"/>
              </a:spcBef>
              <a:spcAft>
                <a:spcPts val="200"/>
              </a:spcAft>
              <a:buNone/>
            </a:pPr>
            <a:r>
              <a:rPr lang="fr-FR" sz="1100" b="1" u="none" dirty="0">
                <a:latin typeface="Calibri" panose="020F0502020204030204" pitchFamily="34" charset="0"/>
                <a:cs typeface="Calibri" panose="020F0502020204030204" pitchFamily="34" charset="0"/>
              </a:rPr>
              <a:t>N. B. </a:t>
            </a:r>
          </a:p>
          <a:p>
            <a:pPr marL="228600" indent="-228600">
              <a:spcBef>
                <a:spcPts val="0"/>
              </a:spcBef>
              <a:spcAft>
                <a:spcPts val="200"/>
              </a:spcAft>
              <a:buFont typeface="+mj-lt"/>
              <a:buAutoNum type="arabicPeriod"/>
            </a:pPr>
            <a:r>
              <a:rPr lang="fr-FR" sz="1100" u="none" dirty="0">
                <a:latin typeface="Calibri" panose="020F0502020204030204" pitchFamily="34" charset="0"/>
                <a:cs typeface="Calibri" panose="020F0502020204030204" pitchFamily="34" charset="0"/>
              </a:rPr>
              <a:t>Il peut être nécessaire de télécharger certains types de documents sur votre ordinateur pour les consulter. Pour ce faire, suivez les directives dans le </a:t>
            </a:r>
            <a:r>
              <a:rPr lang="fr-FR" sz="1100" u="none" dirty="0" err="1">
                <a:latin typeface="Calibri" panose="020F0502020204030204" pitchFamily="34" charset="0"/>
                <a:cs typeface="Calibri" panose="020F0502020204030204" pitchFamily="34" charset="0"/>
              </a:rPr>
              <a:t>visualiseur</a:t>
            </a:r>
            <a:r>
              <a:rPr lang="fr-FR" sz="1100" u="none" dirty="0">
                <a:latin typeface="Calibri" panose="020F0502020204030204" pitchFamily="34" charset="0"/>
                <a:cs typeface="Calibri" panose="020F0502020204030204" pitchFamily="34" charset="0"/>
              </a:rPr>
              <a:t> de documents. Il faut ensuite supprimer le fichier de façon sécuritaire.</a:t>
            </a:r>
          </a:p>
          <a:p>
            <a:pPr marL="228600" indent="-228600">
              <a:spcBef>
                <a:spcPts val="0"/>
              </a:spcBef>
              <a:spcAft>
                <a:spcPts val="200"/>
              </a:spcAft>
              <a:buFont typeface="+mj-lt"/>
              <a:buAutoNum type="arabicPeriod"/>
            </a:pPr>
            <a:r>
              <a:rPr lang="fr-FR" sz="1100" u="none" dirty="0">
                <a:latin typeface="Calibri" panose="020F0502020204030204" pitchFamily="34" charset="0"/>
                <a:cs typeface="Calibri" panose="020F0502020204030204" pitchFamily="34" charset="0"/>
              </a:rPr>
              <a:t>Il est possible d’ouvrir et de comparer plusieurs documents pour un même patient en cliquant sur l’icône de chaque document. Selon la configuration de votre navigateur, vous devrez peut-être cliquer sur l’icône de navigateur dans la barre des tâches pour afficher plusieurs documents.</a:t>
            </a:r>
          </a:p>
        </p:txBody>
      </p:sp>
    </p:spTree>
    <p:extLst>
      <p:ext uri="{BB962C8B-B14F-4D97-AF65-F5344CB8AC3E}">
        <p14:creationId xmlns:p14="http://schemas.microsoft.com/office/powerpoint/2010/main" val="4079734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7"/>
            <a:ext cx="8187397" cy="1031514"/>
          </a:xfrm>
        </p:spPr>
        <p:txBody>
          <a:bodyPr/>
          <a:lstStyle/>
          <a:p>
            <a:r>
              <a:rPr lang="en-CA" sz="3200" dirty="0"/>
              <a:t>Portlets</a:t>
            </a:r>
            <a:br>
              <a:rPr lang="en-CA" sz="3200" dirty="0"/>
            </a:br>
            <a:r>
              <a:rPr lang="fr-FR" sz="1600" b="0" dirty="0">
                <a:solidFill>
                  <a:srgbClr val="008AB0"/>
                </a:solidFill>
              </a:rPr>
              <a:t>Les </a:t>
            </a:r>
            <a:r>
              <a:rPr lang="fr-FR" sz="1600" b="0" dirty="0" err="1">
                <a:solidFill>
                  <a:srgbClr val="008AB0"/>
                </a:solidFill>
              </a:rPr>
              <a:t>portlets</a:t>
            </a:r>
            <a:r>
              <a:rPr lang="fr-FR" sz="1600" b="0" dirty="0">
                <a:solidFill>
                  <a:srgbClr val="008AB0"/>
                </a:solidFill>
              </a:rPr>
              <a:t>, ou fenêtres, présentent des groupes d’informations précis sur le patient sélectionné pour l’intervalle de temps choisi. Il y a sept </a:t>
            </a:r>
            <a:r>
              <a:rPr lang="fr-FR" sz="1600" b="0" dirty="0" err="1">
                <a:solidFill>
                  <a:srgbClr val="008AB0"/>
                </a:solidFill>
              </a:rPr>
              <a:t>portlets</a:t>
            </a:r>
            <a:r>
              <a:rPr lang="fr-FR" sz="1600" b="0" dirty="0">
                <a:solidFill>
                  <a:srgbClr val="008AB0"/>
                </a:solidFill>
              </a:rPr>
              <a:t> dans ClinicalViewer </a:t>
            </a:r>
            <a:r>
              <a:rPr lang="en-US" sz="1600" b="0" dirty="0">
                <a:solidFill>
                  <a:srgbClr val="008AB0"/>
                </a:solidFill>
              </a:rPr>
              <a:t>:</a:t>
            </a:r>
          </a:p>
        </p:txBody>
      </p:sp>
      <p:graphicFrame>
        <p:nvGraphicFramePr>
          <p:cNvPr id="7" name="Content Placeholder 2"/>
          <p:cNvGraphicFramePr>
            <a:graphicFrameLocks/>
          </p:cNvGraphicFramePr>
          <p:nvPr>
            <p:extLst>
              <p:ext uri="{D42A27DB-BD31-4B8C-83A1-F6EECF244321}">
                <p14:modId xmlns:p14="http://schemas.microsoft.com/office/powerpoint/2010/main" val="3689202942"/>
              </p:ext>
            </p:extLst>
          </p:nvPr>
        </p:nvGraphicFramePr>
        <p:xfrm>
          <a:off x="457200" y="1494970"/>
          <a:ext cx="8686800" cy="4613276"/>
        </p:xfrm>
        <a:graphic>
          <a:graphicData uri="http://schemas.openxmlformats.org/drawingml/2006/table">
            <a:tbl>
              <a:tblPr firstRow="1" bandRow="1">
                <a:tableStyleId>{3B4B98B0-60AC-42C2-AFA5-B58CD77FA1E5}</a:tableStyleId>
              </a:tblPr>
              <a:tblGrid>
                <a:gridCol w="1932651">
                  <a:extLst>
                    <a:ext uri="{9D8B030D-6E8A-4147-A177-3AD203B41FA5}">
                      <a16:colId xmlns:a16="http://schemas.microsoft.com/office/drawing/2014/main" val="2262661076"/>
                    </a:ext>
                  </a:extLst>
                </a:gridCol>
                <a:gridCol w="6754149">
                  <a:extLst>
                    <a:ext uri="{9D8B030D-6E8A-4147-A177-3AD203B41FA5}">
                      <a16:colId xmlns:a16="http://schemas.microsoft.com/office/drawing/2014/main" val="1872615616"/>
                    </a:ext>
                  </a:extLst>
                </a:gridCol>
              </a:tblGrid>
              <a:tr h="362268">
                <a:tc>
                  <a:txBody>
                    <a:bodyPr/>
                    <a:lstStyle/>
                    <a:p>
                      <a:r>
                        <a:rPr lang="en-US" sz="1400" dirty="0">
                          <a:latin typeface="Calibri" panose="020F0502020204030204" pitchFamily="34" charset="0"/>
                          <a:cs typeface="Calibri" panose="020F0502020204030204" pitchFamily="34" charset="0"/>
                        </a:rPr>
                        <a:t>Nom du portlet</a:t>
                      </a:r>
                    </a:p>
                  </a:txBody>
                  <a:tcPr>
                    <a:lnT w="12700" cap="flat" cmpd="sng" algn="ctr">
                      <a:solidFill>
                        <a:srgbClr val="007392"/>
                      </a:solidFill>
                      <a:prstDash val="solid"/>
                      <a:round/>
                      <a:headEnd type="none" w="med" len="med"/>
                      <a:tailEnd type="none" w="med" len="med"/>
                    </a:lnT>
                    <a:lnB w="12700" cap="flat" cmpd="sng" algn="ctr">
                      <a:solidFill>
                        <a:srgbClr val="007392"/>
                      </a:solidFill>
                      <a:prstDash val="solid"/>
                      <a:round/>
                      <a:headEnd type="none" w="med" len="med"/>
                      <a:tailEnd type="none" w="med" len="med"/>
                    </a:lnB>
                  </a:tcPr>
                </a:tc>
                <a:tc>
                  <a:txBody>
                    <a:bodyPr/>
                    <a:lstStyle/>
                    <a:p>
                      <a:r>
                        <a:rPr lang="en-US" sz="1400" dirty="0">
                          <a:latin typeface="Calibri" panose="020F0502020204030204" pitchFamily="34" charset="0"/>
                          <a:cs typeface="Calibri" panose="020F0502020204030204" pitchFamily="34" charset="0"/>
                        </a:rPr>
                        <a:t>Description</a:t>
                      </a:r>
                    </a:p>
                  </a:txBody>
                  <a:tcPr>
                    <a:lnT w="12700" cap="flat" cmpd="sng" algn="ctr">
                      <a:solidFill>
                        <a:srgbClr val="007392"/>
                      </a:solidFill>
                      <a:prstDash val="solid"/>
                      <a:round/>
                      <a:headEnd type="none" w="med" len="med"/>
                      <a:tailEnd type="none" w="med" len="med"/>
                    </a:lnT>
                    <a:lnB w="12700" cap="flat" cmpd="sng" algn="ctr">
                      <a:solidFill>
                        <a:srgbClr val="007392"/>
                      </a:solidFill>
                      <a:prstDash val="solid"/>
                      <a:round/>
                      <a:headEnd type="none" w="med" len="med"/>
                      <a:tailEnd type="none" w="med" len="med"/>
                    </a:lnB>
                  </a:tcPr>
                </a:tc>
                <a:extLst>
                  <a:ext uri="{0D108BD9-81ED-4DB2-BD59-A6C34878D82A}">
                    <a16:rowId xmlns:a16="http://schemas.microsoft.com/office/drawing/2014/main" val="136464277"/>
                  </a:ext>
                </a:extLst>
              </a:tr>
              <a:tr h="515587">
                <a:tc>
                  <a:txBody>
                    <a:bodyPr/>
                    <a:lstStyle/>
                    <a:p>
                      <a:pPr marL="228600" indent="-228600">
                        <a:buFont typeface="+mj-lt"/>
                        <a:buAutoNum type="arabicPeriod"/>
                        <a:tabLst/>
                      </a:pPr>
                      <a:r>
                        <a:rPr lang="en-US" sz="1400" spc="-50" dirty="0">
                          <a:latin typeface="Calibri" panose="020F0502020204030204" pitchFamily="34" charset="0"/>
                          <a:cs typeface="Calibri" panose="020F0502020204030204" pitchFamily="34" charset="0"/>
                        </a:rPr>
                        <a:t>Visits/Encounters</a:t>
                      </a:r>
                      <a:r>
                        <a:rPr lang="en-US" sz="1400" spc="-50" baseline="0" dirty="0">
                          <a:latin typeface="Calibri" panose="020F0502020204030204" pitchFamily="34" charset="0"/>
                          <a:cs typeface="Calibri" panose="020F0502020204030204" pitchFamily="34" charset="0"/>
                        </a:rPr>
                        <a:t> and Summary Reports</a:t>
                      </a:r>
                      <a:endParaRPr lang="en-CA" sz="1400" spc="-50" dirty="0">
                        <a:solidFill>
                          <a:schemeClr val="tx1">
                            <a:lumMod val="85000"/>
                            <a:lumOff val="15000"/>
                          </a:schemeClr>
                        </a:solidFill>
                        <a:latin typeface="Calibri" panose="020F0502020204030204" pitchFamily="34" charset="0"/>
                        <a:cs typeface="Calibri" panose="020F0502020204030204" pitchFamily="34" charset="0"/>
                      </a:endParaRPr>
                    </a:p>
                  </a:txBody>
                  <a:tcPr marR="18288">
                    <a:lnT w="12700" cap="flat" cmpd="sng" algn="ctr">
                      <a:solidFill>
                        <a:srgbClr val="007392"/>
                      </a:solidFill>
                      <a:prstDash val="solid"/>
                      <a:round/>
                      <a:headEnd type="none" w="med" len="med"/>
                      <a:tailEnd type="none" w="med" len="med"/>
                    </a:lnT>
                    <a:solidFill>
                      <a:srgbClr val="007392">
                        <a:alpha val="20000"/>
                      </a:srgbClr>
                    </a:solidFill>
                  </a:tcPr>
                </a:tc>
                <a:tc>
                  <a:txBody>
                    <a:bodyPr/>
                    <a:lstStyle/>
                    <a:p>
                      <a:pPr marL="233363" indent="-233363">
                        <a:buClr>
                          <a:srgbClr val="002060"/>
                        </a:buClr>
                        <a:buFont typeface="Arial" panose="020B0604020202020204" pitchFamily="34" charset="0"/>
                        <a:buChar char="•"/>
                      </a:pPr>
                      <a:r>
                        <a:rPr lang="fr-FR" sz="1400" dirty="0">
                          <a:latin typeface="Calibri" panose="020F0502020204030204" pitchFamily="34" charset="0"/>
                          <a:cs typeface="Calibri" panose="020F0502020204030204" pitchFamily="34" charset="0"/>
                        </a:rPr>
                        <a:t>Affiche une liste de toutes les rencontres avec les professionnels des soins actifs et des rapports sommaires connexes.</a:t>
                      </a:r>
                    </a:p>
                  </a:txBody>
                  <a:tcPr>
                    <a:lnT w="12700" cap="flat" cmpd="sng" algn="ctr">
                      <a:solidFill>
                        <a:srgbClr val="007392"/>
                      </a:solidFill>
                      <a:prstDash val="solid"/>
                      <a:round/>
                      <a:headEnd type="none" w="med" len="med"/>
                      <a:tailEnd type="none" w="med" len="med"/>
                    </a:lnT>
                    <a:solidFill>
                      <a:srgbClr val="007392">
                        <a:alpha val="20000"/>
                      </a:srgbClr>
                    </a:solidFill>
                  </a:tcPr>
                </a:tc>
                <a:extLst>
                  <a:ext uri="{0D108BD9-81ED-4DB2-BD59-A6C34878D82A}">
                    <a16:rowId xmlns:a16="http://schemas.microsoft.com/office/drawing/2014/main" val="1577740085"/>
                  </a:ext>
                </a:extLst>
              </a:tr>
              <a:tr h="940187">
                <a:tc>
                  <a:txBody>
                    <a:bodyPr/>
                    <a:lstStyle/>
                    <a:p>
                      <a:pPr marL="228600" indent="-228600">
                        <a:buFont typeface="+mj-lt"/>
                        <a:buAutoNum type="arabicPeriod" startAt="2"/>
                      </a:pPr>
                      <a:r>
                        <a:rPr lang="en-US" sz="1400" dirty="0">
                          <a:latin typeface="Calibri" panose="020F0502020204030204" pitchFamily="34" charset="0"/>
                          <a:cs typeface="Calibri" panose="020F0502020204030204" pitchFamily="34" charset="0"/>
                        </a:rPr>
                        <a:t>Documents</a:t>
                      </a:r>
                      <a:r>
                        <a:rPr lang="en-US" sz="1400" baseline="0" dirty="0">
                          <a:latin typeface="Calibri" panose="020F0502020204030204" pitchFamily="34" charset="0"/>
                          <a:cs typeface="Calibri" panose="020F0502020204030204" pitchFamily="34" charset="0"/>
                        </a:rPr>
                        <a:t>/Notes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txBody>
                  <a:tcPr/>
                </a:tc>
                <a:tc>
                  <a:txBody>
                    <a:bodyPr/>
                    <a:lstStyle/>
                    <a:p>
                      <a:pPr marL="233363" indent="-233363">
                        <a:buClr>
                          <a:srgbClr val="002060"/>
                        </a:buClr>
                        <a:buFont typeface="Arial" panose="020B0604020202020204" pitchFamily="34" charset="0"/>
                        <a:buChar char="•"/>
                      </a:pPr>
                      <a:r>
                        <a:rPr lang="fr-FR" sz="1400" dirty="0">
                          <a:latin typeface="Calibri" panose="020F0502020204030204" pitchFamily="34" charset="0"/>
                          <a:cs typeface="Calibri" panose="020F0502020204030204" pitchFamily="34" charset="0"/>
                        </a:rPr>
                        <a:t>Affiche une liste de documents distincts contenant des notes et des rapports non diagnostiques.</a:t>
                      </a:r>
                    </a:p>
                    <a:p>
                      <a:pPr marL="233363" indent="-233363">
                        <a:buClr>
                          <a:srgbClr val="002060"/>
                        </a:buClr>
                        <a:buFont typeface="Arial" panose="020B0604020202020204" pitchFamily="34" charset="0"/>
                        <a:buChar char="•"/>
                      </a:pPr>
                      <a:r>
                        <a:rPr lang="fr-FR" sz="1400" dirty="0">
                          <a:latin typeface="Calibri" panose="020F0502020204030204" pitchFamily="34" charset="0"/>
                          <a:cs typeface="Calibri" panose="020F0502020204030204" pitchFamily="34" charset="0"/>
                        </a:rPr>
                        <a:t>Exemples : notes de consultation, sommaires de congé, antécédents et examens physiques et documents communautaires non associés à un aiguillage communautaire (évaluations RAI et plans de soins coordonnés).</a:t>
                      </a:r>
                    </a:p>
                  </a:txBody>
                  <a:tcPr/>
                </a:tc>
                <a:extLst>
                  <a:ext uri="{0D108BD9-81ED-4DB2-BD59-A6C34878D82A}">
                    <a16:rowId xmlns:a16="http://schemas.microsoft.com/office/drawing/2014/main" val="927836437"/>
                  </a:ext>
                </a:extLst>
              </a:tr>
              <a:tr h="1135210">
                <a:tc>
                  <a:txBody>
                    <a:bodyPr/>
                    <a:lstStyle/>
                    <a:p>
                      <a:pPr marL="0" indent="0">
                        <a:buFont typeface="+mj-lt"/>
                        <a:buNone/>
                        <a:tabLst>
                          <a:tab pos="228600" algn="l"/>
                        </a:tabLst>
                      </a:pPr>
                      <a:r>
                        <a:rPr lang="en-CA" sz="1400" dirty="0">
                          <a:latin typeface="Calibri" panose="020F0502020204030204" pitchFamily="34" charset="0"/>
                          <a:cs typeface="Calibri" panose="020F0502020204030204" pitchFamily="34" charset="0"/>
                        </a:rPr>
                        <a:t>3.	Medications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txBody>
                  <a:tcPr>
                    <a:solidFill>
                      <a:srgbClr val="007392">
                        <a:alpha val="20000"/>
                      </a:srgbClr>
                    </a:solidFill>
                  </a:tcPr>
                </a:tc>
                <a:tc>
                  <a:txBody>
                    <a:bodyPr/>
                    <a:lstStyle/>
                    <a:p>
                      <a:pPr marL="228600" lvl="0" indent="-228600">
                        <a:lnSpc>
                          <a:spcPct val="107000"/>
                        </a:lnSpc>
                        <a:spcAft>
                          <a:spcPts val="0"/>
                        </a:spcAft>
                        <a:buFont typeface="Arial" panose="020B0604020202020204" pitchFamily="34" charset="0"/>
                        <a:buChar char="•"/>
                        <a:tabLst/>
                      </a:pPr>
                      <a:r>
                        <a:rPr lang="fr-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Affiche une liste des médicaments et des services en pharmacie financés par l’État (y compris les médicaments contrôlés et les renseignements sur la COVID-19) du Répertoire numérique des médicaments (RNM</a:t>
                      </a:r>
                      <a:r>
                        <a:rPr lang="fr-CA"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fr-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33363" indent="-233363">
                        <a:buClr>
                          <a:srgbClr val="002060"/>
                        </a:buClr>
                        <a:buFont typeface="Arial" panose="020B0604020202020204" pitchFamily="34" charset="0"/>
                        <a:buChar char="•"/>
                      </a:pPr>
                      <a:r>
                        <a:rPr lang="fr-FR" sz="1400" dirty="0">
                          <a:latin typeface="Calibri" panose="020F0502020204030204" pitchFamily="34" charset="0"/>
                          <a:cs typeface="Calibri" panose="020F0502020204030204" pitchFamily="34" charset="0"/>
                        </a:rPr>
                        <a:t>Affiche une liste de tous les médicaments, classés par date de délivrance, pour les patients qui ont un numéro de carte Santé valide. </a:t>
                      </a:r>
                    </a:p>
                    <a:p>
                      <a:pPr marL="233363" indent="-233363">
                        <a:buClr>
                          <a:srgbClr val="002060"/>
                        </a:buClr>
                        <a:buFont typeface="Arial" panose="020B0604020202020204" pitchFamily="34" charset="0"/>
                        <a:buChar char="•"/>
                      </a:pPr>
                      <a:r>
                        <a:rPr lang="fr-FR" sz="1400" dirty="0">
                          <a:latin typeface="Calibri" panose="020F0502020204030204" pitchFamily="34" charset="0"/>
                          <a:cs typeface="Calibri" panose="020F0502020204030204" pitchFamily="34" charset="0"/>
                        </a:rPr>
                        <a:t>La fenêtre </a:t>
                      </a:r>
                      <a:r>
                        <a:rPr lang="fr-FR" sz="1400" dirty="0" err="1">
                          <a:latin typeface="Calibri" panose="020F0502020204030204" pitchFamily="34" charset="0"/>
                          <a:cs typeface="Calibri" panose="020F0502020204030204" pitchFamily="34" charset="0"/>
                        </a:rPr>
                        <a:t>Details</a:t>
                      </a:r>
                      <a:r>
                        <a:rPr lang="fr-FR" sz="1400" dirty="0">
                          <a:latin typeface="Calibri" panose="020F0502020204030204" pitchFamily="34" charset="0"/>
                          <a:cs typeface="Calibri" panose="020F0502020204030204" pitchFamily="34" charset="0"/>
                        </a:rPr>
                        <a:t> affiche tous les détails concernant le médicament ou le service en pharmacie sélectionné. </a:t>
                      </a:r>
                    </a:p>
                  </a:txBody>
                  <a:tcPr>
                    <a:solidFill>
                      <a:srgbClr val="007392">
                        <a:alpha val="20000"/>
                      </a:srgbClr>
                    </a:solidFill>
                  </a:tcPr>
                </a:tc>
                <a:extLst>
                  <a:ext uri="{0D108BD9-81ED-4DB2-BD59-A6C34878D82A}">
                    <a16:rowId xmlns:a16="http://schemas.microsoft.com/office/drawing/2014/main" val="1152988135"/>
                  </a:ext>
                </a:extLst>
              </a:tr>
              <a:tr h="940187">
                <a:tc>
                  <a:txBody>
                    <a:bodyPr/>
                    <a:lstStyle/>
                    <a:p>
                      <a:pPr marL="228600" indent="-228600">
                        <a:buFont typeface="+mj-lt"/>
                        <a:buNone/>
                        <a:tabLst>
                          <a:tab pos="228600" algn="l"/>
                        </a:tabLst>
                      </a:pPr>
                      <a:r>
                        <a:rPr lang="en-CA" sz="1400" spc="-20" baseline="0" dirty="0">
                          <a:latin typeface="Calibri" panose="020F0502020204030204" pitchFamily="34" charset="0"/>
                          <a:cs typeface="Calibri" panose="020F0502020204030204" pitchFamily="34" charset="0"/>
                        </a:rPr>
                        <a:t>4.	Diagnostic Imaging</a:t>
                      </a:r>
                      <a:endParaRPr lang="en-CA" sz="1400" spc="-20" baseline="0" dirty="0">
                        <a:solidFill>
                          <a:schemeClr val="tx1">
                            <a:lumMod val="85000"/>
                            <a:lumOff val="15000"/>
                          </a:schemeClr>
                        </a:solidFill>
                        <a:latin typeface="Calibri" panose="020F0502020204030204" pitchFamily="34" charset="0"/>
                        <a:cs typeface="Calibri" panose="020F0502020204030204" pitchFamily="34" charset="0"/>
                      </a:endParaRPr>
                    </a:p>
                  </a:txBody>
                  <a:tcPr>
                    <a:lnB w="12700" cap="flat" cmpd="sng" algn="ctr">
                      <a:solidFill>
                        <a:srgbClr val="007392"/>
                      </a:solidFill>
                      <a:prstDash val="solid"/>
                      <a:round/>
                      <a:headEnd type="none" w="med" len="med"/>
                      <a:tailEnd type="none" w="med" len="med"/>
                    </a:lnB>
                  </a:tcPr>
                </a:tc>
                <a:tc>
                  <a:txBody>
                    <a:bodyPr/>
                    <a:lstStyle/>
                    <a:p>
                      <a:pPr marL="233363" indent="-233363">
                        <a:buClr>
                          <a:srgbClr val="002060"/>
                        </a:buClr>
                        <a:buFont typeface="Arial" panose="020B0604020202020204" pitchFamily="34" charset="0"/>
                        <a:buChar char="•"/>
                      </a:pPr>
                      <a:r>
                        <a:rPr lang="fr-FR" sz="1400" dirty="0">
                          <a:latin typeface="Calibri" panose="020F0502020204030204" pitchFamily="34" charset="0"/>
                          <a:cs typeface="Calibri" panose="020F0502020204030204" pitchFamily="34" charset="0"/>
                        </a:rPr>
                        <a:t>Affiche les rapports et les images du répertoire provincial du service commun d’imagerie diagnostique (SC ID) pour chaque consultation.</a:t>
                      </a:r>
                    </a:p>
                    <a:p>
                      <a:pPr marL="233363" indent="-233363">
                        <a:buClr>
                          <a:srgbClr val="002060"/>
                        </a:buClr>
                        <a:buFont typeface="Arial" panose="020B0604020202020204" pitchFamily="34" charset="0"/>
                        <a:buChar char="•"/>
                      </a:pPr>
                      <a:r>
                        <a:rPr lang="fr-FR" sz="1400" dirty="0">
                          <a:latin typeface="Calibri" panose="020F0502020204030204" pitchFamily="34" charset="0"/>
                          <a:cs typeface="Calibri" panose="020F0502020204030204" pitchFamily="34" charset="0"/>
                        </a:rPr>
                        <a:t>Inclut toutes les modalités diagnostiques soumises au SC ID.</a:t>
                      </a:r>
                    </a:p>
                    <a:p>
                      <a:pPr marL="233363" indent="-233363">
                        <a:buClr>
                          <a:srgbClr val="002060"/>
                        </a:buClr>
                        <a:buFont typeface="Arial" panose="020B0604020202020204" pitchFamily="34" charset="0"/>
                        <a:buChar char="•"/>
                      </a:pPr>
                      <a:r>
                        <a:rPr lang="fr-FR" sz="1400" dirty="0">
                          <a:latin typeface="Calibri" panose="020F0502020204030204" pitchFamily="34" charset="0"/>
                          <a:cs typeface="Calibri" panose="020F0502020204030204" pitchFamily="34" charset="0"/>
                        </a:rPr>
                        <a:t>Les rapports modifiés sont indiqués par du texte </a:t>
                      </a:r>
                      <a:r>
                        <a:rPr lang="fr-FR" sz="1400" dirty="0">
                          <a:solidFill>
                            <a:srgbClr val="C00000"/>
                          </a:solidFill>
                          <a:latin typeface="Calibri" panose="020F0502020204030204" pitchFamily="34" charset="0"/>
                          <a:cs typeface="Calibri" panose="020F0502020204030204" pitchFamily="34" charset="0"/>
                        </a:rPr>
                        <a:t>rouge</a:t>
                      </a:r>
                      <a:r>
                        <a:rPr lang="fr-FR" sz="1400" dirty="0">
                          <a:latin typeface="Calibri" panose="020F0502020204030204" pitchFamily="34" charset="0"/>
                          <a:cs typeface="Calibri" panose="020F0502020204030204" pitchFamily="34" charset="0"/>
                        </a:rPr>
                        <a:t>.</a:t>
                      </a:r>
                    </a:p>
                  </a:txBody>
                  <a:tcPr>
                    <a:lnB w="12700" cap="flat" cmpd="sng" algn="ctr">
                      <a:solidFill>
                        <a:srgbClr val="007392"/>
                      </a:solidFill>
                      <a:prstDash val="solid"/>
                      <a:round/>
                      <a:headEnd type="none" w="med" len="med"/>
                      <a:tailEnd type="none" w="med" len="med"/>
                    </a:lnB>
                  </a:tcPr>
                </a:tc>
                <a:extLst>
                  <a:ext uri="{0D108BD9-81ED-4DB2-BD59-A6C34878D82A}">
                    <a16:rowId xmlns:a16="http://schemas.microsoft.com/office/drawing/2014/main" val="3818809099"/>
                  </a:ext>
                </a:extLst>
              </a:tr>
            </a:tbl>
          </a:graphicData>
        </a:graphic>
      </p:graphicFrame>
      <p:sp>
        <p:nvSpPr>
          <p:cNvPr id="6"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8095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a:solidFill>
                  <a:schemeClr val="tx1">
                    <a:lumMod val="85000"/>
                    <a:lumOff val="15000"/>
                  </a:schemeClr>
                </a:solidFill>
                <a:latin typeface="Calibri" panose="020F0502020204030204" pitchFamily="34" charset="0"/>
                <a:cs typeface="Calibri" panose="020F0502020204030204" pitchFamily="34" charset="0"/>
              </a:rPr>
              <a:t>ConnectingOntario ClinicalViewer Guide du Formateur v09</a:t>
            </a:r>
          </a:p>
          <a:p>
            <a:pPr algn="r"/>
            <a:r>
              <a:rPr lang="fr-FR" u="none" dirty="0">
                <a:solidFill>
                  <a:schemeClr val="tx1">
                    <a:lumMod val="85000"/>
                    <a:lumOff val="15000"/>
                  </a:schemeClr>
                </a:solidFill>
                <a:latin typeface="Calibri" panose="020F0502020204030204" pitchFamily="34" charset="0"/>
                <a:cs typeface="Calibri" panose="020F0502020204030204" pitchFamily="34" charset="0"/>
              </a:rPr>
              <a:t>Juin 2020</a:t>
            </a:r>
          </a:p>
        </p:txBody>
      </p:sp>
      <p:sp>
        <p:nvSpPr>
          <p:cNvPr id="9" name="Rectangle 8"/>
          <p:cNvSpPr/>
          <p:nvPr/>
        </p:nvSpPr>
        <p:spPr bwMode="auto">
          <a:xfrm>
            <a:off x="0" y="6295513"/>
            <a:ext cx="9144000" cy="631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5" name="Title 4"/>
          <p:cNvSpPr>
            <a:spLocks noGrp="1"/>
          </p:cNvSpPr>
          <p:nvPr>
            <p:ph type="title"/>
          </p:nvPr>
        </p:nvSpPr>
        <p:spPr>
          <a:xfrm>
            <a:off x="457200" y="454387"/>
            <a:ext cx="8229600" cy="1031514"/>
          </a:xfrm>
        </p:spPr>
        <p:txBody>
          <a:bodyPr/>
          <a:lstStyle/>
          <a:p>
            <a:r>
              <a:rPr lang="en-CA" sz="3200" dirty="0">
                <a:solidFill>
                  <a:srgbClr val="000000"/>
                </a:solidFill>
              </a:rPr>
              <a:t>Portlets</a:t>
            </a:r>
            <a:br>
              <a:rPr lang="en-CA" sz="3200" dirty="0">
                <a:solidFill>
                  <a:srgbClr val="000000"/>
                </a:solidFill>
              </a:rPr>
            </a:br>
            <a:r>
              <a:rPr lang="fr-FR" sz="1600" b="0" dirty="0">
                <a:solidFill>
                  <a:srgbClr val="008AB0"/>
                </a:solidFill>
              </a:rPr>
              <a:t>Les </a:t>
            </a:r>
            <a:r>
              <a:rPr lang="fr-FR" sz="1600" b="0" dirty="0" err="1">
                <a:solidFill>
                  <a:srgbClr val="008AB0"/>
                </a:solidFill>
              </a:rPr>
              <a:t>portlets</a:t>
            </a:r>
            <a:r>
              <a:rPr lang="fr-FR" sz="1600" b="0" dirty="0">
                <a:solidFill>
                  <a:srgbClr val="008AB0"/>
                </a:solidFill>
              </a:rPr>
              <a:t>, ou fenêtres, présentent des groupes d’informations précis sur le patient sélectionné pour l’intervalle de temps choisi. Il y a sept </a:t>
            </a:r>
            <a:r>
              <a:rPr lang="fr-FR" sz="1600" b="0" dirty="0" err="1">
                <a:solidFill>
                  <a:srgbClr val="008AB0"/>
                </a:solidFill>
              </a:rPr>
              <a:t>portlets</a:t>
            </a:r>
            <a:r>
              <a:rPr lang="fr-FR" sz="1600" b="0" dirty="0">
                <a:solidFill>
                  <a:srgbClr val="008AB0"/>
                </a:solidFill>
              </a:rPr>
              <a:t> dans ClinicalViewer :</a:t>
            </a:r>
            <a:endParaRPr lang="en-CA" sz="2400" b="0" dirty="0">
              <a:solidFill>
                <a:srgbClr val="008AB0"/>
              </a:solidFill>
            </a:endParaRP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44849449"/>
              </p:ext>
            </p:extLst>
          </p:nvPr>
        </p:nvGraphicFramePr>
        <p:xfrm>
          <a:off x="457200" y="1496541"/>
          <a:ext cx="8686800" cy="5029200"/>
        </p:xfrm>
        <a:graphic>
          <a:graphicData uri="http://schemas.openxmlformats.org/drawingml/2006/table">
            <a:tbl>
              <a:tblPr firstRow="1" bandRow="1">
                <a:tableStyleId>{3B4B98B0-60AC-42C2-AFA5-B58CD77FA1E5}</a:tableStyleId>
              </a:tblPr>
              <a:tblGrid>
                <a:gridCol w="1849968">
                  <a:extLst>
                    <a:ext uri="{9D8B030D-6E8A-4147-A177-3AD203B41FA5}">
                      <a16:colId xmlns:a16="http://schemas.microsoft.com/office/drawing/2014/main" val="2262661076"/>
                    </a:ext>
                  </a:extLst>
                </a:gridCol>
                <a:gridCol w="6836832">
                  <a:extLst>
                    <a:ext uri="{9D8B030D-6E8A-4147-A177-3AD203B41FA5}">
                      <a16:colId xmlns:a16="http://schemas.microsoft.com/office/drawing/2014/main" val="1872615616"/>
                    </a:ext>
                  </a:extLst>
                </a:gridCol>
              </a:tblGrid>
              <a:tr h="370840">
                <a:tc>
                  <a:txBody>
                    <a:bodyPr/>
                    <a:lstStyle/>
                    <a:p>
                      <a:r>
                        <a:rPr lang="en-US" sz="1400" dirty="0" smtClean="0">
                          <a:latin typeface="Calibri" panose="020F0502020204030204" pitchFamily="34" charset="0"/>
                          <a:cs typeface="Calibri" panose="020F0502020204030204" pitchFamily="34" charset="0"/>
                        </a:rPr>
                        <a:t>Nom du portlet</a:t>
                      </a:r>
                    </a:p>
                  </a:txBody>
                  <a:tcPr>
                    <a:lnT w="12700" cap="flat" cmpd="sng" algn="ctr">
                      <a:solidFill>
                        <a:srgbClr val="007392"/>
                      </a:solidFill>
                      <a:prstDash val="solid"/>
                      <a:round/>
                      <a:headEnd type="none" w="med" len="med"/>
                      <a:tailEnd type="none" w="med" len="med"/>
                    </a:lnT>
                    <a:lnB w="12700" cap="flat" cmpd="sng" algn="ctr">
                      <a:solidFill>
                        <a:srgbClr val="007392"/>
                      </a:solidFill>
                      <a:prstDash val="solid"/>
                      <a:round/>
                      <a:headEnd type="none" w="med" len="med"/>
                      <a:tailEnd type="none" w="med" len="med"/>
                    </a:lnB>
                  </a:tcPr>
                </a:tc>
                <a:tc>
                  <a:txBody>
                    <a:bodyPr/>
                    <a:lstStyle/>
                    <a:p>
                      <a:r>
                        <a:rPr lang="en-US" sz="1400" dirty="0" smtClean="0">
                          <a:latin typeface="Calibri" panose="020F0502020204030204" pitchFamily="34" charset="0"/>
                          <a:cs typeface="Calibri" panose="020F0502020204030204" pitchFamily="34" charset="0"/>
                        </a:rPr>
                        <a:t>Description</a:t>
                      </a:r>
                    </a:p>
                  </a:txBody>
                  <a:tcPr>
                    <a:lnT w="12700" cap="flat" cmpd="sng" algn="ctr">
                      <a:solidFill>
                        <a:srgbClr val="007392"/>
                      </a:solidFill>
                      <a:prstDash val="solid"/>
                      <a:round/>
                      <a:headEnd type="none" w="med" len="med"/>
                      <a:tailEnd type="none" w="med" len="med"/>
                    </a:lnT>
                    <a:lnB w="12700" cap="flat" cmpd="sng" algn="ctr">
                      <a:solidFill>
                        <a:srgbClr val="007392"/>
                      </a:solidFill>
                      <a:prstDash val="solid"/>
                      <a:round/>
                      <a:headEnd type="none" w="med" len="med"/>
                      <a:tailEnd type="none" w="med" len="med"/>
                    </a:lnB>
                  </a:tcPr>
                </a:tc>
                <a:extLst>
                  <a:ext uri="{0D108BD9-81ED-4DB2-BD59-A6C34878D82A}">
                    <a16:rowId xmlns:a16="http://schemas.microsoft.com/office/drawing/2014/main" val="136464277"/>
                  </a:ext>
                </a:extLst>
              </a:tr>
              <a:tr h="370840">
                <a:tc>
                  <a:txBody>
                    <a:bodyPr/>
                    <a:lstStyle/>
                    <a:p>
                      <a:pPr>
                        <a:tabLst>
                          <a:tab pos="228600" algn="l"/>
                        </a:tabLst>
                      </a:pPr>
                      <a:r>
                        <a:rPr lang="en-CA" sz="1400" dirty="0" smtClean="0">
                          <a:latin typeface="Calibri" panose="020F0502020204030204" pitchFamily="34" charset="0"/>
                          <a:cs typeface="Calibri" panose="020F0502020204030204" pitchFamily="34" charset="0"/>
                        </a:rPr>
                        <a:t>5.	Other Results</a:t>
                      </a:r>
                      <a:endParaRPr lang="en-CA" sz="1400" dirty="0" smtClean="0">
                        <a:solidFill>
                          <a:schemeClr val="tx1">
                            <a:lumMod val="85000"/>
                            <a:lumOff val="15000"/>
                          </a:schemeClr>
                        </a:solidFill>
                        <a:latin typeface="Calibri" panose="020F0502020204030204" pitchFamily="34" charset="0"/>
                        <a:cs typeface="Calibri" panose="020F0502020204030204" pitchFamily="34" charset="0"/>
                      </a:endParaRPr>
                    </a:p>
                  </a:txBody>
                  <a:tcPr>
                    <a:lnT w="12700" cap="flat" cmpd="sng" algn="ctr">
                      <a:solidFill>
                        <a:srgbClr val="007392"/>
                      </a:solidFill>
                      <a:prstDash val="solid"/>
                      <a:round/>
                      <a:headEnd type="none" w="med" len="med"/>
                      <a:tailEnd type="none" w="med" len="med"/>
                    </a:lnT>
                    <a:solidFill>
                      <a:srgbClr val="007392">
                        <a:alpha val="20000"/>
                      </a:srgbClr>
                    </a:solidFill>
                  </a:tcPr>
                </a:tc>
                <a:tc>
                  <a:txBody>
                    <a:bodyPr/>
                    <a:lstStyle/>
                    <a:p>
                      <a:pPr marL="174625" indent="-174625">
                        <a:buClr>
                          <a:srgbClr val="002060"/>
                        </a:buClr>
                        <a:buFont typeface="Arial" panose="020B0604020202020204" pitchFamily="34" charset="0"/>
                        <a:buChar char="•"/>
                      </a:pPr>
                      <a:r>
                        <a:rPr lang="fr-FR" sz="1400" dirty="0" smtClean="0">
                          <a:latin typeface="Calibri" panose="020F0502020204030204" pitchFamily="34" charset="0"/>
                          <a:cs typeface="Calibri" panose="020F0502020204030204" pitchFamily="34" charset="0"/>
                        </a:rPr>
                        <a:t>Affiche uniquement les rapports (pas les images) pour les tests de diagnostic qui n’apparaissent pas dans le </a:t>
                      </a:r>
                      <a:r>
                        <a:rPr lang="fr-FR" sz="1400" dirty="0" err="1" smtClean="0">
                          <a:latin typeface="Calibri" panose="020F0502020204030204" pitchFamily="34" charset="0"/>
                          <a:cs typeface="Calibri" panose="020F0502020204030204" pitchFamily="34" charset="0"/>
                        </a:rPr>
                        <a:t>portlet</a:t>
                      </a:r>
                      <a:r>
                        <a:rPr lang="fr-FR" sz="1400" dirty="0" smtClean="0">
                          <a:latin typeface="Calibri" panose="020F0502020204030204" pitchFamily="34" charset="0"/>
                          <a:cs typeface="Calibri" panose="020F0502020204030204" pitchFamily="34" charset="0"/>
                        </a:rPr>
                        <a:t> </a:t>
                      </a:r>
                      <a:r>
                        <a:rPr lang="fr-FR" sz="1400" dirty="0" err="1" smtClean="0">
                          <a:latin typeface="Calibri" panose="020F0502020204030204" pitchFamily="34" charset="0"/>
                          <a:cs typeface="Calibri" panose="020F0502020204030204" pitchFamily="34" charset="0"/>
                        </a:rPr>
                        <a:t>Lab</a:t>
                      </a:r>
                      <a:r>
                        <a:rPr lang="fr-FR" sz="1400" dirty="0" smtClean="0">
                          <a:latin typeface="Calibri" panose="020F0502020204030204" pitchFamily="34" charset="0"/>
                          <a:cs typeface="Calibri" panose="020F0502020204030204" pitchFamily="34" charset="0"/>
                        </a:rPr>
                        <a:t> and </a:t>
                      </a:r>
                      <a:r>
                        <a:rPr lang="fr-FR" sz="1400" dirty="0" err="1" smtClean="0">
                          <a:latin typeface="Calibri" panose="020F0502020204030204" pitchFamily="34" charset="0"/>
                          <a:cs typeface="Calibri" panose="020F0502020204030204" pitchFamily="34" charset="0"/>
                        </a:rPr>
                        <a:t>Pathology</a:t>
                      </a:r>
                      <a:r>
                        <a:rPr lang="fr-FR" sz="1400" dirty="0" smtClean="0">
                          <a:latin typeface="Calibri" panose="020F0502020204030204" pitchFamily="34" charset="0"/>
                          <a:cs typeface="Calibri" panose="020F0502020204030204" pitchFamily="34" charset="0"/>
                        </a:rPr>
                        <a:t> </a:t>
                      </a:r>
                      <a:r>
                        <a:rPr lang="fr-FR" sz="1400" dirty="0" err="1" smtClean="0">
                          <a:latin typeface="Calibri" panose="020F0502020204030204" pitchFamily="34" charset="0"/>
                          <a:cs typeface="Calibri" panose="020F0502020204030204" pitchFamily="34" charset="0"/>
                        </a:rPr>
                        <a:t>Results</a:t>
                      </a:r>
                      <a:r>
                        <a:rPr lang="fr-FR" sz="1400" dirty="0" smtClean="0">
                          <a:latin typeface="Calibri" panose="020F0502020204030204" pitchFamily="34" charset="0"/>
                          <a:cs typeface="Calibri" panose="020F0502020204030204" pitchFamily="34" charset="0"/>
                        </a:rPr>
                        <a:t> ou Diagnostic Imaging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(p. ex. les rapports d’un test de la fonction respiratoire ou neurophysiologique).</a:t>
                      </a:r>
                    </a:p>
                    <a:p>
                      <a:pPr marL="174625" indent="-174625">
                        <a:buClr>
                          <a:srgbClr val="002060"/>
                        </a:buClr>
                        <a:buFont typeface="Arial" panose="020B0604020202020204" pitchFamily="34" charset="0"/>
                        <a:buChar char="•"/>
                      </a:pPr>
                      <a:r>
                        <a:rPr lang="fr-FR" sz="1400" dirty="0" smtClean="0">
                          <a:latin typeface="Calibri" panose="020F0502020204030204" pitchFamily="34" charset="0"/>
                          <a:cs typeface="Calibri" panose="020F0502020204030204" pitchFamily="34" charset="0"/>
                        </a:rPr>
                        <a:t>Les résultats des tests de la fonction cardiologique sont regroupés et peuvent être visualisés dans un onglet distinct.</a:t>
                      </a:r>
                    </a:p>
                  </a:txBody>
                  <a:tcPr>
                    <a:lnT w="12700" cap="flat" cmpd="sng" algn="ctr">
                      <a:solidFill>
                        <a:srgbClr val="007392"/>
                      </a:solidFill>
                      <a:prstDash val="solid"/>
                      <a:round/>
                      <a:headEnd type="none" w="med" len="med"/>
                      <a:tailEnd type="none" w="med" len="med"/>
                    </a:lnT>
                    <a:solidFill>
                      <a:srgbClr val="007392">
                        <a:alpha val="20000"/>
                      </a:srgbClr>
                    </a:solidFill>
                  </a:tcPr>
                </a:tc>
                <a:extLst>
                  <a:ext uri="{0D108BD9-81ED-4DB2-BD59-A6C34878D82A}">
                    <a16:rowId xmlns:a16="http://schemas.microsoft.com/office/drawing/2014/main" val="1262935149"/>
                  </a:ext>
                </a:extLst>
              </a:tr>
              <a:tr h="370840">
                <a:tc>
                  <a:txBody>
                    <a:bodyPr/>
                    <a:lstStyle/>
                    <a:p>
                      <a:pPr marL="228600" indent="-228600">
                        <a:tabLst>
                          <a:tab pos="228600" algn="l"/>
                        </a:tabLst>
                      </a:pPr>
                      <a:r>
                        <a:rPr lang="en-CA" sz="1400" dirty="0" smtClean="0">
                          <a:latin typeface="Calibri" panose="020F0502020204030204" pitchFamily="34" charset="0"/>
                          <a:cs typeface="Calibri" panose="020F0502020204030204" pitchFamily="34" charset="0"/>
                        </a:rPr>
                        <a:t>6.	Lab and Pathology Results</a:t>
                      </a:r>
                    </a:p>
                  </a:txBody>
                  <a:tcPr/>
                </a:tc>
                <a:tc>
                  <a:txBody>
                    <a:bodyPr/>
                    <a:lstStyle/>
                    <a:p>
                      <a:pPr marL="174625" indent="-174625">
                        <a:buClr>
                          <a:srgbClr val="002060"/>
                        </a:buClr>
                        <a:buFont typeface="Arial" panose="020B0604020202020204" pitchFamily="34" charset="0"/>
                        <a:buChar char="•"/>
                      </a:pPr>
                      <a:r>
                        <a:rPr lang="fr-FR" sz="1400" dirty="0" smtClean="0">
                          <a:latin typeface="Calibri" panose="020F0502020204030204" pitchFamily="34" charset="0"/>
                          <a:cs typeface="Calibri" panose="020F0502020204030204" pitchFamily="34" charset="0"/>
                        </a:rPr>
                        <a:t>Renseignements du Système d’information de laboratoire de l’Ontario (SILO).</a:t>
                      </a:r>
                    </a:p>
                    <a:p>
                      <a:pPr marL="174625" indent="-174625">
                        <a:buClr>
                          <a:srgbClr val="002060"/>
                        </a:buClr>
                        <a:buFont typeface="Arial" panose="020B0604020202020204" pitchFamily="34" charset="0"/>
                        <a:buChar char="•"/>
                      </a:pPr>
                      <a:r>
                        <a:rPr lang="fr-FR" sz="1400" dirty="0" smtClean="0">
                          <a:latin typeface="Calibri" panose="020F0502020204030204" pitchFamily="34" charset="0"/>
                          <a:cs typeface="Calibri" panose="020F0502020204030204" pitchFamily="34" charset="0"/>
                        </a:rPr>
                        <a:t>Résultats regroupés par : chimie, hématologie, banque de sang, pathologie, microbiologie et autres (immunologie, sérologie, allergènes). </a:t>
                      </a:r>
                    </a:p>
                    <a:p>
                      <a:pPr marL="174625" indent="-174625">
                        <a:buClr>
                          <a:srgbClr val="002060"/>
                        </a:buClr>
                        <a:buFont typeface="Arial" panose="020B0604020202020204" pitchFamily="34" charset="0"/>
                        <a:buChar char="•"/>
                      </a:pPr>
                      <a:r>
                        <a:rPr lang="fr-FR" sz="1400" dirty="0" smtClean="0">
                          <a:latin typeface="Calibri" panose="020F0502020204030204" pitchFamily="34" charset="0"/>
                          <a:cs typeface="Calibri" panose="020F0502020204030204" pitchFamily="34" charset="0"/>
                        </a:rPr>
                        <a:t>Les résultats anormaux s’affichent en rouge et sont marqués :</a:t>
                      </a:r>
                    </a:p>
                    <a:p>
                      <a:pPr marL="174625" indent="0">
                        <a:tabLst>
                          <a:tab pos="398463" algn="l"/>
                          <a:tab pos="3432175" algn="l"/>
                          <a:tab pos="3716338" algn="l"/>
                        </a:tabLst>
                      </a:pPr>
                      <a:r>
                        <a:rPr lang="en-US" sz="1200" dirty="0" smtClean="0">
                          <a:solidFill>
                            <a:srgbClr val="FF0000"/>
                          </a:solidFill>
                          <a:latin typeface="Calibri" panose="020F0502020204030204" pitchFamily="34" charset="0"/>
                          <a:cs typeface="Calibri" panose="020F0502020204030204" pitchFamily="34" charset="0"/>
                        </a:rPr>
                        <a:t>L	</a:t>
                      </a:r>
                      <a:r>
                        <a:rPr lang="fr-FR" sz="1200" dirty="0" smtClean="0">
                          <a:solidFill>
                            <a:schemeClr val="tx1"/>
                          </a:solidFill>
                          <a:latin typeface="Calibri" panose="020F0502020204030204" pitchFamily="34" charset="0"/>
                          <a:cs typeface="Calibri" panose="020F0502020204030204" pitchFamily="34" charset="0"/>
                        </a:rPr>
                        <a:t>En dessous de la normale inférieure</a:t>
                      </a:r>
                      <a:r>
                        <a:rPr lang="en-US" sz="1200" dirty="0" smtClean="0">
                          <a:latin typeface="Calibri" panose="020F0502020204030204" pitchFamily="34" charset="0"/>
                          <a:cs typeface="Calibri" panose="020F0502020204030204" pitchFamily="34" charset="0"/>
                        </a:rPr>
                        <a:t>	</a:t>
                      </a:r>
                      <a:r>
                        <a:rPr lang="en-US" sz="1200" kern="1200" dirty="0" smtClean="0">
                          <a:solidFill>
                            <a:srgbClr val="FF0000"/>
                          </a:solidFill>
                          <a:latin typeface="Calibri" panose="020F0502020204030204" pitchFamily="34" charset="0"/>
                          <a:ea typeface="+mn-ea"/>
                          <a:cs typeface="Calibri" panose="020F0502020204030204" pitchFamily="34" charset="0"/>
                        </a:rPr>
                        <a:t>HH</a:t>
                      </a:r>
                      <a:r>
                        <a:rPr lang="en-US" sz="1200" dirty="0" smtClean="0">
                          <a:latin typeface="Calibri" panose="020F0502020204030204" pitchFamily="34" charset="0"/>
                          <a:cs typeface="Calibri" panose="020F0502020204030204" pitchFamily="34" charset="0"/>
                        </a:rPr>
                        <a:t>	</a:t>
                      </a:r>
                      <a:r>
                        <a:rPr lang="fr-FR" sz="1200" dirty="0" smtClean="0">
                          <a:solidFill>
                            <a:schemeClr val="tx1"/>
                          </a:solidFill>
                          <a:latin typeface="Calibri" panose="020F0502020204030204" pitchFamily="34" charset="0"/>
                          <a:cs typeface="Calibri" panose="020F0502020204030204" pitchFamily="34" charset="0"/>
                        </a:rPr>
                        <a:t>Au-dessus des limites inquiétantes supérieures</a:t>
                      </a:r>
                      <a:endParaRPr lang="en-US" sz="1200" dirty="0" smtClean="0">
                        <a:solidFill>
                          <a:schemeClr val="tx1"/>
                        </a:solidFill>
                        <a:latin typeface="Calibri" panose="020F0502020204030204" pitchFamily="34" charset="0"/>
                        <a:cs typeface="Calibri" panose="020F0502020204030204" pitchFamily="34" charset="0"/>
                      </a:endParaRPr>
                    </a:p>
                    <a:p>
                      <a:pPr marL="174625" indent="0">
                        <a:tabLst>
                          <a:tab pos="398463" algn="l"/>
                          <a:tab pos="3432175" algn="l"/>
                          <a:tab pos="3716338" algn="l"/>
                        </a:tabLst>
                      </a:pPr>
                      <a:r>
                        <a:rPr lang="en-US" sz="1200" dirty="0" smtClean="0">
                          <a:solidFill>
                            <a:srgbClr val="FF0000"/>
                          </a:solidFill>
                          <a:latin typeface="Calibri" panose="020F0502020204030204" pitchFamily="34" charset="0"/>
                          <a:cs typeface="Calibri" panose="020F0502020204030204" pitchFamily="34" charset="0"/>
                        </a:rPr>
                        <a:t>H</a:t>
                      </a:r>
                      <a:r>
                        <a:rPr lang="en-US" sz="1200" dirty="0" smtClean="0">
                          <a:latin typeface="Calibri" panose="020F0502020204030204" pitchFamily="34" charset="0"/>
                          <a:cs typeface="Calibri" panose="020F0502020204030204" pitchFamily="34" charset="0"/>
                        </a:rPr>
                        <a:t>  	</a:t>
                      </a:r>
                      <a:r>
                        <a:rPr lang="fr-FR" sz="1200" dirty="0" smtClean="0">
                          <a:solidFill>
                            <a:schemeClr val="tx1"/>
                          </a:solidFill>
                          <a:latin typeface="Calibri" panose="020F0502020204030204" pitchFamily="34" charset="0"/>
                          <a:cs typeface="Calibri" panose="020F0502020204030204" pitchFamily="34" charset="0"/>
                        </a:rPr>
                        <a:t>Au-dessus de la normale supérieure</a:t>
                      </a:r>
                      <a:r>
                        <a:rPr lang="en-US" sz="1200" dirty="0" smtClean="0">
                          <a:latin typeface="Calibri" panose="020F0502020204030204" pitchFamily="34" charset="0"/>
                          <a:cs typeface="Calibri" panose="020F0502020204030204" pitchFamily="34" charset="0"/>
                        </a:rPr>
                        <a:t>	</a:t>
                      </a:r>
                      <a:r>
                        <a:rPr lang="en-US" sz="1200" kern="1200" dirty="0" smtClean="0">
                          <a:solidFill>
                            <a:srgbClr val="FF0000"/>
                          </a:solidFill>
                          <a:latin typeface="Calibri" panose="020F0502020204030204" pitchFamily="34" charset="0"/>
                          <a:ea typeface="+mn-ea"/>
                          <a:cs typeface="Calibri" panose="020F0502020204030204" pitchFamily="34" charset="0"/>
                        </a:rPr>
                        <a:t>A</a:t>
                      </a:r>
                      <a:r>
                        <a:rPr lang="en-US" sz="1200" dirty="0" smtClean="0">
                          <a:latin typeface="Calibri" panose="020F0502020204030204" pitchFamily="34" charset="0"/>
                          <a:cs typeface="Calibri" panose="020F0502020204030204" pitchFamily="34" charset="0"/>
                        </a:rPr>
                        <a:t>	</a:t>
                      </a:r>
                      <a:r>
                        <a:rPr lang="fr-FR" sz="1200" dirty="0" smtClean="0">
                          <a:solidFill>
                            <a:schemeClr val="tx1"/>
                          </a:solidFill>
                          <a:latin typeface="Calibri" panose="020F0502020204030204" pitchFamily="34" charset="0"/>
                          <a:cs typeface="Calibri" panose="020F0502020204030204" pitchFamily="34" charset="0"/>
                        </a:rPr>
                        <a:t>Anormal (pour les résultats non numériques)</a:t>
                      </a:r>
                      <a:endParaRPr lang="en-US" sz="1200" dirty="0" smtClean="0">
                        <a:solidFill>
                          <a:schemeClr val="tx1"/>
                        </a:solidFill>
                        <a:latin typeface="Calibri" panose="020F0502020204030204" pitchFamily="34" charset="0"/>
                        <a:cs typeface="Calibri" panose="020F0502020204030204" pitchFamily="34" charset="0"/>
                      </a:endParaRPr>
                    </a:p>
                    <a:p>
                      <a:pPr marL="174625" indent="0">
                        <a:tabLst>
                          <a:tab pos="398463" algn="l"/>
                          <a:tab pos="3432175" algn="l"/>
                          <a:tab pos="3716338" algn="l"/>
                        </a:tabLst>
                      </a:pPr>
                      <a:r>
                        <a:rPr lang="en-US" sz="1200" kern="1200" dirty="0" smtClean="0">
                          <a:solidFill>
                            <a:srgbClr val="FF0000"/>
                          </a:solidFill>
                          <a:latin typeface="Calibri" panose="020F0502020204030204" pitchFamily="34" charset="0"/>
                          <a:ea typeface="+mn-ea"/>
                          <a:cs typeface="Calibri" panose="020F0502020204030204" pitchFamily="34" charset="0"/>
                        </a:rPr>
                        <a:t>LL</a:t>
                      </a:r>
                      <a:r>
                        <a:rPr lang="en-US" sz="1200" kern="1200" dirty="0" smtClean="0">
                          <a:solidFill>
                            <a:schemeClr val="tx1"/>
                          </a:solidFill>
                          <a:latin typeface="Calibri" panose="020F0502020204030204" pitchFamily="34" charset="0"/>
                          <a:ea typeface="+mn-ea"/>
                          <a:cs typeface="Calibri" panose="020F0502020204030204" pitchFamily="34" charset="0"/>
                        </a:rPr>
                        <a:t>	</a:t>
                      </a:r>
                      <a:r>
                        <a:rPr lang="fr-FR" sz="1200" dirty="0" smtClean="0">
                          <a:solidFill>
                            <a:schemeClr val="tx1"/>
                          </a:solidFill>
                          <a:latin typeface="Calibri" panose="020F0502020204030204" pitchFamily="34" charset="0"/>
                          <a:cs typeface="Calibri" panose="020F0502020204030204" pitchFamily="34" charset="0"/>
                        </a:rPr>
                        <a:t>En dessous des limites inquiétantes inférieures</a:t>
                      </a:r>
                      <a:r>
                        <a:rPr lang="en-US" sz="1200" dirty="0" smtClean="0">
                          <a:latin typeface="Calibri" panose="020F0502020204030204" pitchFamily="34" charset="0"/>
                          <a:cs typeface="Calibri" panose="020F0502020204030204" pitchFamily="34" charset="0"/>
                        </a:rPr>
                        <a:t>	</a:t>
                      </a:r>
                      <a:r>
                        <a:rPr lang="en-US" sz="1200" kern="1200" dirty="0" smtClean="0">
                          <a:solidFill>
                            <a:srgbClr val="FF0000"/>
                          </a:solidFill>
                          <a:latin typeface="Calibri" panose="020F0502020204030204" pitchFamily="34" charset="0"/>
                          <a:ea typeface="+mn-ea"/>
                          <a:cs typeface="Calibri" panose="020F0502020204030204" pitchFamily="34" charset="0"/>
                        </a:rPr>
                        <a:t>AA</a:t>
                      </a:r>
                      <a:r>
                        <a:rPr lang="en-US" sz="1200" dirty="0" smtClean="0">
                          <a:latin typeface="Calibri" panose="020F0502020204030204" pitchFamily="34" charset="0"/>
                          <a:cs typeface="Calibri" panose="020F0502020204030204" pitchFamily="34" charset="0"/>
                        </a:rPr>
                        <a:t>	</a:t>
                      </a:r>
                      <a:r>
                        <a:rPr lang="en-US" sz="1200" dirty="0" err="1" smtClean="0">
                          <a:solidFill>
                            <a:schemeClr val="tx1"/>
                          </a:solidFill>
                          <a:latin typeface="Calibri" panose="020F0502020204030204" pitchFamily="34" charset="0"/>
                          <a:cs typeface="Calibri" panose="020F0502020204030204" pitchFamily="34" charset="0"/>
                        </a:rPr>
                        <a:t>Très</a:t>
                      </a:r>
                      <a:r>
                        <a:rPr lang="en-US" sz="1200" dirty="0" smtClean="0">
                          <a:solidFill>
                            <a:schemeClr val="tx1"/>
                          </a:solidFill>
                          <a:latin typeface="Calibri" panose="020F0502020204030204" pitchFamily="34" charset="0"/>
                          <a:cs typeface="Calibri" panose="020F0502020204030204" pitchFamily="34" charset="0"/>
                        </a:rPr>
                        <a:t> </a:t>
                      </a:r>
                      <a:r>
                        <a:rPr lang="en-US" sz="1200" dirty="0" err="1" smtClean="0">
                          <a:solidFill>
                            <a:schemeClr val="tx1"/>
                          </a:solidFill>
                          <a:latin typeface="Calibri" panose="020F0502020204030204" pitchFamily="34" charset="0"/>
                          <a:cs typeface="Calibri" panose="020F0502020204030204" pitchFamily="34" charset="0"/>
                        </a:rPr>
                        <a:t>anormal</a:t>
                      </a:r>
                      <a:r>
                        <a:rPr lang="en-US" sz="1200" dirty="0" smtClean="0">
                          <a:solidFill>
                            <a:schemeClr val="tx1"/>
                          </a:solidFill>
                          <a:latin typeface="Calibri" panose="020F0502020204030204" pitchFamily="34" charset="0"/>
                          <a:cs typeface="Calibri" panose="020F0502020204030204" pitchFamily="34" charset="0"/>
                        </a:rPr>
                        <a:t> </a:t>
                      </a:r>
                      <a:r>
                        <a:rPr lang="en-US" sz="1200" dirty="0" smtClean="0">
                          <a:solidFill>
                            <a:schemeClr val="accent1">
                              <a:lumMod val="75000"/>
                            </a:schemeClr>
                          </a:solidFill>
                          <a:latin typeface="Calibri" panose="020F0502020204030204" pitchFamily="34" charset="0"/>
                          <a:cs typeface="Calibri" panose="020F0502020204030204" pitchFamily="34" charset="0"/>
                        </a:rPr>
                        <a:t>*</a:t>
                      </a:r>
                      <a:endParaRPr lang="en-US" sz="1400" dirty="0" smtClean="0">
                        <a:solidFill>
                          <a:schemeClr val="accent1">
                            <a:lumMod val="75000"/>
                          </a:schemeClr>
                        </a:solidFill>
                        <a:latin typeface="Calibri" panose="020F0502020204030204" pitchFamily="34" charset="0"/>
                        <a:cs typeface="Calibri" panose="020F0502020204030204" pitchFamily="34" charset="0"/>
                      </a:endParaRPr>
                    </a:p>
                    <a:p>
                      <a:pPr marL="174625" lvl="1" indent="0">
                        <a:tabLst>
                          <a:tab pos="2743200" algn="l"/>
                        </a:tabLst>
                      </a:pPr>
                      <a:r>
                        <a:rPr lang="en-US" sz="1200" dirty="0" smtClean="0">
                          <a:solidFill>
                            <a:schemeClr val="accent1">
                              <a:lumMod val="75000"/>
                            </a:schemeClr>
                          </a:solidFill>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 </a:t>
                      </a:r>
                      <a:r>
                        <a:rPr lang="en-US" sz="1000" dirty="0" smtClean="0">
                          <a:latin typeface="Calibri" panose="020F0502020204030204" pitchFamily="34" charset="0"/>
                          <a:cs typeface="Calibri" panose="020F0502020204030204" pitchFamily="34" charset="0"/>
                        </a:rPr>
                        <a:t>( </a:t>
                      </a:r>
                      <a:r>
                        <a:rPr lang="fr-FR" sz="1000" dirty="0" smtClean="0">
                          <a:latin typeface="Calibri" panose="020F0502020204030204" pitchFamily="34" charset="0"/>
                          <a:cs typeface="Calibri" panose="020F0502020204030204" pitchFamily="34" charset="0"/>
                        </a:rPr>
                        <a:t>pour les résultats non numériques, analogues aux limites inquiétantes des unités numériques </a:t>
                      </a:r>
                      <a:r>
                        <a:rPr lang="en-US" sz="1000" dirty="0" smtClean="0">
                          <a:latin typeface="Calibri" panose="020F0502020204030204" pitchFamily="34" charset="0"/>
                          <a:cs typeface="Calibri" panose="020F0502020204030204" pitchFamily="34" charset="0"/>
                        </a:rPr>
                        <a:t>)</a:t>
                      </a:r>
                    </a:p>
                    <a:p>
                      <a:pPr>
                        <a:spcBef>
                          <a:spcPts val="200"/>
                        </a:spcBef>
                      </a:pPr>
                      <a:r>
                        <a:rPr lang="fr-FR" sz="1400" b="1" dirty="0" smtClean="0">
                          <a:solidFill>
                            <a:srgbClr val="007392"/>
                          </a:solidFill>
                          <a:latin typeface="Calibri" panose="020F0502020204030204" pitchFamily="34" charset="0"/>
                          <a:cs typeface="Calibri" panose="020F0502020204030204" pitchFamily="34" charset="0"/>
                        </a:rPr>
                        <a:t>L’onglet </a:t>
                      </a:r>
                      <a:r>
                        <a:rPr lang="fr-FR" sz="1400" b="1" dirty="0" err="1" smtClean="0">
                          <a:solidFill>
                            <a:srgbClr val="007392"/>
                          </a:solidFill>
                          <a:latin typeface="Calibri" panose="020F0502020204030204" pitchFamily="34" charset="0"/>
                          <a:cs typeface="Calibri" panose="020F0502020204030204" pitchFamily="34" charset="0"/>
                        </a:rPr>
                        <a:t>Flowsheet</a:t>
                      </a:r>
                      <a:r>
                        <a:rPr lang="fr-FR" sz="1400" b="1" dirty="0" smtClean="0">
                          <a:solidFill>
                            <a:srgbClr val="007392"/>
                          </a:solidFill>
                          <a:latin typeface="Calibri" panose="020F0502020204030204" pitchFamily="34" charset="0"/>
                          <a:cs typeface="Calibri" panose="020F0502020204030204" pitchFamily="34" charset="0"/>
                        </a:rPr>
                        <a:t> </a:t>
                      </a:r>
                      <a:r>
                        <a:rPr lang="fr-FR" sz="1400" b="0" dirty="0" smtClean="0">
                          <a:solidFill>
                            <a:schemeClr val="tx1"/>
                          </a:solidFill>
                          <a:latin typeface="Calibri" panose="020F0502020204030204" pitchFamily="34" charset="0"/>
                          <a:cs typeface="Calibri" panose="020F0502020204030204" pitchFamily="34" charset="0"/>
                        </a:rPr>
                        <a:t>est accessible pour un ensemble de résultats d’analyses courantes en laboratoire qui sont présentés dans un format tabulaire.</a:t>
                      </a:r>
                    </a:p>
                    <a:p>
                      <a:r>
                        <a:rPr lang="fr-FR" sz="1400" b="0" dirty="0" smtClean="0">
                          <a:solidFill>
                            <a:schemeClr val="tx1"/>
                          </a:solidFill>
                          <a:latin typeface="Calibri" panose="020F0502020204030204" pitchFamily="34" charset="0"/>
                          <a:cs typeface="Calibri" panose="020F0502020204030204" pitchFamily="34" charset="0"/>
                        </a:rPr>
                        <a:t>Les analyses qui sont accessibles dans l’onglet </a:t>
                      </a:r>
                      <a:r>
                        <a:rPr lang="fr-FR" sz="1400" b="0" dirty="0" err="1" smtClean="0">
                          <a:solidFill>
                            <a:schemeClr val="tx1"/>
                          </a:solidFill>
                          <a:latin typeface="Calibri" panose="020F0502020204030204" pitchFamily="34" charset="0"/>
                          <a:cs typeface="Calibri" panose="020F0502020204030204" pitchFamily="34" charset="0"/>
                        </a:rPr>
                        <a:t>Flowsheet</a:t>
                      </a:r>
                      <a:r>
                        <a:rPr lang="fr-FR" sz="1400" b="0" dirty="0" smtClean="0">
                          <a:solidFill>
                            <a:schemeClr val="tx1"/>
                          </a:solidFill>
                          <a:latin typeface="Calibri" panose="020F0502020204030204" pitchFamily="34" charset="0"/>
                          <a:cs typeface="Calibri" panose="020F0502020204030204" pitchFamily="34" charset="0"/>
                        </a:rPr>
                        <a:t> peuvent être visualisées sous la forme d’un graphique de tendances.</a:t>
                      </a:r>
                    </a:p>
                  </a:txBody>
                  <a:tcPr/>
                </a:tc>
                <a:extLst>
                  <a:ext uri="{0D108BD9-81ED-4DB2-BD59-A6C34878D82A}">
                    <a16:rowId xmlns:a16="http://schemas.microsoft.com/office/drawing/2014/main" val="1808353193"/>
                  </a:ext>
                </a:extLst>
              </a:tr>
              <a:tr h="370840">
                <a:tc>
                  <a:txBody>
                    <a:bodyPr/>
                    <a:lstStyle/>
                    <a:p>
                      <a:pPr>
                        <a:tabLst>
                          <a:tab pos="228600" algn="l"/>
                        </a:tabLst>
                      </a:pPr>
                      <a:r>
                        <a:rPr lang="en-US" sz="1400" dirty="0" smtClean="0">
                          <a:latin typeface="Calibri" panose="020F0502020204030204" pitchFamily="34" charset="0"/>
                          <a:cs typeface="Calibri" panose="020F0502020204030204" pitchFamily="34" charset="0"/>
                        </a:rPr>
                        <a:t>7.	Community</a:t>
                      </a:r>
                      <a:endParaRPr lang="en-CA" sz="1400" dirty="0">
                        <a:latin typeface="Calibri" panose="020F0502020204030204" pitchFamily="34" charset="0"/>
                        <a:cs typeface="Calibri" panose="020F0502020204030204" pitchFamily="34" charset="0"/>
                      </a:endParaRPr>
                    </a:p>
                  </a:txBody>
                  <a:tcPr>
                    <a:lnB w="12700" cap="flat" cmpd="sng" algn="ctr">
                      <a:solidFill>
                        <a:srgbClr val="007392"/>
                      </a:solidFill>
                      <a:prstDash val="solid"/>
                      <a:round/>
                      <a:headEnd type="none" w="med" len="med"/>
                      <a:tailEnd type="none" w="med" len="med"/>
                    </a:lnB>
                    <a:solidFill>
                      <a:srgbClr val="007392">
                        <a:alpha val="20000"/>
                      </a:srgbClr>
                    </a:solidFill>
                  </a:tcPr>
                </a:tc>
                <a:tc>
                  <a:txBody>
                    <a:bodyPr/>
                    <a:lstStyle/>
                    <a:p>
                      <a:pPr marL="174625" indent="-174625">
                        <a:buClr>
                          <a:srgbClr val="002060"/>
                        </a:buClr>
                        <a:buFont typeface="Arial" panose="020B0604020202020204" pitchFamily="34" charset="0"/>
                        <a:buChar char="•"/>
                      </a:pPr>
                      <a:r>
                        <a:rPr lang="fr-FR" sz="1400" dirty="0" smtClean="0">
                          <a:latin typeface="Calibri" panose="020F0502020204030204" pitchFamily="34" charset="0"/>
                          <a:cs typeface="Calibri" panose="020F0502020204030204" pitchFamily="34" charset="0"/>
                        </a:rPr>
                        <a:t>Affiche les renseignements sur les services de soins à domicile et en milieu communautaire des RLISS qui sont associés à des renvois en milieu communautaire. </a:t>
                      </a:r>
                    </a:p>
                    <a:p>
                      <a:pPr marL="174625" indent="-174625">
                        <a:buClr>
                          <a:srgbClr val="002060"/>
                        </a:buClr>
                        <a:buFont typeface="Arial" panose="020B0604020202020204" pitchFamily="34" charset="0"/>
                        <a:buChar char="•"/>
                      </a:pPr>
                      <a:r>
                        <a:rPr lang="fr-FR" sz="1400" dirty="0" smtClean="0">
                          <a:latin typeface="Calibri" panose="020F0502020204030204" pitchFamily="34" charset="0"/>
                          <a:cs typeface="Calibri" panose="020F0502020204030204" pitchFamily="34" charset="0"/>
                        </a:rPr>
                        <a:t>Contient des documents tels que les renvois vers les soins à long terme, les renseignements sur les services et l’équipement/les fournitures.</a:t>
                      </a:r>
                    </a:p>
                  </a:txBody>
                  <a:tcPr>
                    <a:lnB w="12700" cap="flat" cmpd="sng" algn="ctr">
                      <a:solidFill>
                        <a:srgbClr val="007392"/>
                      </a:solidFill>
                      <a:prstDash val="solid"/>
                      <a:round/>
                      <a:headEnd type="none" w="med" len="med"/>
                      <a:tailEnd type="none" w="med" len="med"/>
                    </a:lnB>
                    <a:solidFill>
                      <a:srgbClr val="007392">
                        <a:alpha val="20000"/>
                      </a:srgbClr>
                    </a:solidFill>
                  </a:tcPr>
                </a:tc>
                <a:extLst>
                  <a:ext uri="{0D108BD9-81ED-4DB2-BD59-A6C34878D82A}">
                    <a16:rowId xmlns:a16="http://schemas.microsoft.com/office/drawing/2014/main" val="1136804416"/>
                  </a:ext>
                </a:extLst>
              </a:tr>
            </a:tbl>
          </a:graphicData>
        </a:graphic>
      </p:graphicFrame>
    </p:spTree>
    <p:extLst>
      <p:ext uri="{BB962C8B-B14F-4D97-AF65-F5344CB8AC3E}">
        <p14:creationId xmlns:p14="http://schemas.microsoft.com/office/powerpoint/2010/main" val="2689794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a:t>Portlet Medications</a:t>
            </a:r>
            <a:br>
              <a:rPr lang="en-CA" sz="3200" dirty="0"/>
            </a:br>
            <a:r>
              <a:rPr lang="fr-FR" sz="1600" b="0" dirty="0">
                <a:solidFill>
                  <a:srgbClr val="008AB0"/>
                </a:solidFill>
              </a:rPr>
              <a:t>Survol du Répertoire numérique des médicaments (RNM)</a:t>
            </a:r>
            <a:endParaRPr lang="en-US" sz="1600" b="0" dirty="0">
              <a:solidFill>
                <a:srgbClr val="008AB0"/>
              </a:solidFill>
            </a:endParaRPr>
          </a:p>
        </p:txBody>
      </p:sp>
      <p:sp>
        <p:nvSpPr>
          <p:cNvPr id="6" name="Content Placeholder 5"/>
          <p:cNvSpPr>
            <a:spLocks noGrp="1"/>
          </p:cNvSpPr>
          <p:nvPr>
            <p:ph idx="1"/>
          </p:nvPr>
        </p:nvSpPr>
        <p:spPr>
          <a:xfrm>
            <a:off x="457200" y="1500353"/>
            <a:ext cx="8586216" cy="4495713"/>
          </a:xfrm>
        </p:spPr>
        <p:txBody>
          <a:bodyPr/>
          <a:lstStyle/>
          <a:p>
            <a:pPr marL="0" indent="0">
              <a:spcBef>
                <a:spcPts val="0"/>
              </a:spcBef>
              <a:spcAft>
                <a:spcPts val="600"/>
              </a:spcAft>
              <a:buNone/>
            </a:pPr>
            <a:r>
              <a:rPr lang="fr-FR" sz="1400" dirty="0"/>
              <a:t>L’onglet </a:t>
            </a:r>
            <a:r>
              <a:rPr lang="fr-FR" sz="1400" dirty="0" err="1"/>
              <a:t>Dispensed</a:t>
            </a:r>
            <a:r>
              <a:rPr lang="fr-FR" sz="1400" dirty="0"/>
              <a:t> </a:t>
            </a:r>
            <a:r>
              <a:rPr lang="fr-FR" sz="1400" dirty="0" err="1"/>
              <a:t>Medications</a:t>
            </a:r>
            <a:r>
              <a:rPr lang="fr-FR" sz="1400" dirty="0"/>
              <a:t> contient des renseignements issus du RNM pour les Ontariens qui possèdent un numéro de carte Santé. Ces renseignements portent notamment sur :</a:t>
            </a:r>
          </a:p>
          <a:p>
            <a:pPr marL="228600" lvl="0" indent="-228600">
              <a:spcBef>
                <a:spcPts val="0"/>
              </a:spcBef>
              <a:spcAft>
                <a:spcPts val="200"/>
              </a:spcAft>
              <a:buFont typeface="Arial" panose="020B0604020202020204" pitchFamily="34" charset="0"/>
              <a:buChar char="•"/>
              <a:tabLst>
                <a:tab pos="228600" algn="l"/>
              </a:tabLst>
            </a:pPr>
            <a:r>
              <a:rPr lang="fr-CA" sz="1400" b="1" spc="-10" dirty="0">
                <a:solidFill>
                  <a:srgbClr val="1C97B9"/>
                </a:solidFill>
                <a:effectLst/>
                <a:latin typeface="Calibri" panose="020F0502020204030204" pitchFamily="34" charset="0"/>
                <a:ea typeface="Calibri" panose="020F0502020204030204" pitchFamily="34" charset="0"/>
                <a:cs typeface="Times New Roman" panose="02020603050405020304" pitchFamily="18" charset="0"/>
              </a:rPr>
              <a:t>les médicaments financés par l’État </a:t>
            </a:r>
            <a:r>
              <a:rPr lang="fr-CA" sz="1400" spc="-10" dirty="0">
                <a:effectLst/>
                <a:latin typeface="Calibri" panose="020F0502020204030204" pitchFamily="34" charset="0"/>
                <a:ea typeface="Calibri" panose="020F0502020204030204" pitchFamily="34" charset="0"/>
                <a:cs typeface="Times New Roman" panose="02020603050405020304" pitchFamily="18" charset="0"/>
              </a:rPr>
              <a:t>(y compris les médicaments qui figurent sur la liste du Formulaire ou qui sont approuvés par le Programme d’accès exceptionnel) qui sont délivrés en Ontario et couverts par le </a:t>
            </a:r>
            <a:r>
              <a:rPr lang="fr-CA" sz="1400" b="1" spc="-10" dirty="0">
                <a:solidFill>
                  <a:srgbClr val="1C97B9"/>
                </a:solidFill>
                <a:effectLst/>
                <a:latin typeface="Calibri" panose="020F0502020204030204" pitchFamily="34" charset="0"/>
                <a:ea typeface="Calibri" panose="020F0502020204030204" pitchFamily="34" charset="0"/>
                <a:cs typeface="Times New Roman" panose="02020603050405020304" pitchFamily="18" charset="0"/>
              </a:rPr>
              <a:t>Programme de médicaments de l’Ontario </a:t>
            </a:r>
            <a:r>
              <a:rPr lang="fr-CA" sz="1400" spc="-10" dirty="0">
                <a:effectLst/>
                <a:latin typeface="Calibri" panose="020F0502020204030204" pitchFamily="34" charset="0"/>
                <a:ea typeface="Calibri" panose="020F0502020204030204" pitchFamily="34" charset="0"/>
                <a:cs typeface="Times New Roman" panose="02020603050405020304" pitchFamily="18" charset="0"/>
              </a:rPr>
              <a:t>(enregistrés par les distributeurs au moyen d’un numéro de carte Santé);</a:t>
            </a:r>
            <a:r>
              <a:rPr lang="fr-CA" sz="1400" dirty="0">
                <a:effectLst/>
                <a:latin typeface="Calibri" panose="020F0502020204030204" pitchFamily="34" charset="0"/>
                <a:ea typeface="Calibri" panose="020F0502020204030204" pitchFamily="34" charset="0"/>
                <a:cs typeface="Times New Roman" panose="02020603050405020304" pitchFamily="18" charset="0"/>
              </a:rPr>
              <a:t> </a:t>
            </a:r>
          </a:p>
          <a:p>
            <a:pPr marL="228600" lvl="0" indent="-228600">
              <a:spcBef>
                <a:spcPts val="0"/>
              </a:spcBef>
              <a:spcAft>
                <a:spcPts val="200"/>
              </a:spcAft>
              <a:buFont typeface="Arial" panose="020B0604020202020204" pitchFamily="34" charset="0"/>
              <a:buChar char="•"/>
              <a:tabLst>
                <a:tab pos="228600" algn="l"/>
              </a:tabLst>
            </a:pPr>
            <a:r>
              <a:rPr lang="fr-CA" sz="1400" dirty="0">
                <a:effectLst/>
                <a:latin typeface="Calibri" panose="020F0502020204030204" pitchFamily="34" charset="0"/>
                <a:ea typeface="Calibri" panose="020F0502020204030204" pitchFamily="34" charset="0"/>
                <a:cs typeface="Times New Roman" panose="02020603050405020304" pitchFamily="18" charset="0"/>
              </a:rPr>
              <a:t>la plupart des médicaments financés par l’État qui sont délivrés en Ontario et admissibles au </a:t>
            </a:r>
            <a:r>
              <a:rPr lang="fr-CA" sz="1400" b="1" dirty="0">
                <a:solidFill>
                  <a:srgbClr val="1C97B9"/>
                </a:solidFill>
                <a:effectLst/>
                <a:latin typeface="Calibri" panose="020F0502020204030204" pitchFamily="34" charset="0"/>
                <a:ea typeface="Calibri" panose="020F0502020204030204" pitchFamily="34" charset="0"/>
                <a:cs typeface="Times New Roman" panose="02020603050405020304" pitchFamily="18" charset="0"/>
              </a:rPr>
              <a:t>Programme de médicaments spéciaux;</a:t>
            </a:r>
          </a:p>
          <a:p>
            <a:pPr marL="228600" lvl="0" indent="-228600">
              <a:spcBef>
                <a:spcPts val="0"/>
              </a:spcBef>
              <a:spcAft>
                <a:spcPts val="200"/>
              </a:spcAft>
              <a:buFont typeface="Arial" panose="020B0604020202020204" pitchFamily="34" charset="0"/>
              <a:buChar char="•"/>
              <a:tabLst>
                <a:tab pos="228600" algn="l"/>
              </a:tabLst>
            </a:pPr>
            <a:r>
              <a:rPr lang="fr-CA" sz="1400" dirty="0">
                <a:effectLst/>
                <a:latin typeface="Calibri" panose="020F0502020204030204" pitchFamily="34" charset="0"/>
                <a:ea typeface="Calibri" panose="020F0502020204030204" pitchFamily="34" charset="0"/>
                <a:cs typeface="Times New Roman" panose="02020603050405020304" pitchFamily="18" charset="0"/>
              </a:rPr>
              <a:t>les médicaments délivrés en Ontario aux ménages en attente d’admissibilité au </a:t>
            </a:r>
            <a:r>
              <a:rPr lang="fr-CA" sz="1400" b="1" dirty="0">
                <a:solidFill>
                  <a:srgbClr val="1C97B9"/>
                </a:solidFill>
                <a:effectLst/>
                <a:latin typeface="Calibri" panose="020F0502020204030204" pitchFamily="34" charset="0"/>
                <a:ea typeface="Calibri" panose="020F0502020204030204" pitchFamily="34" charset="0"/>
                <a:cs typeface="Times New Roman" panose="02020603050405020304" pitchFamily="18" charset="0"/>
              </a:rPr>
              <a:t>Programme de médicaments Trillium;</a:t>
            </a:r>
          </a:p>
          <a:p>
            <a:pPr marL="228600" lvl="0" indent="-228600">
              <a:spcBef>
                <a:spcPts val="0"/>
              </a:spcBef>
              <a:spcAft>
                <a:spcPts val="200"/>
              </a:spcAft>
              <a:buFont typeface="Arial" panose="020B0604020202020204" pitchFamily="34" charset="0"/>
              <a:buChar char="•"/>
              <a:tabLst>
                <a:tab pos="228600" algn="l"/>
              </a:tabLst>
            </a:pPr>
            <a:r>
              <a:rPr lang="fr-CA" sz="1400" b="1" dirty="0">
                <a:solidFill>
                  <a:srgbClr val="1C97B9"/>
                </a:solidFill>
                <a:effectLst/>
                <a:latin typeface="Calibri" panose="020F0502020204030204" pitchFamily="34" charset="0"/>
                <a:ea typeface="Calibri" panose="020F0502020204030204" pitchFamily="34" charset="0"/>
                <a:cs typeface="Times New Roman" panose="02020603050405020304" pitchFamily="18" charset="0"/>
              </a:rPr>
              <a:t>les services des professionnels en pharmacie </a:t>
            </a:r>
            <a:r>
              <a:rPr lang="fr-CA" sz="1400" dirty="0">
                <a:effectLst/>
                <a:latin typeface="Calibri" panose="020F0502020204030204" pitchFamily="34" charset="0"/>
                <a:ea typeface="Calibri" panose="020F0502020204030204" pitchFamily="34" charset="0"/>
                <a:cs typeface="Times New Roman" panose="02020603050405020304" pitchFamily="18" charset="0"/>
              </a:rPr>
              <a:t>fournis par un pharmacien en Ontario et couverts par le ministère;</a:t>
            </a:r>
          </a:p>
          <a:p>
            <a:pPr marL="228600" lvl="0" indent="-228600">
              <a:spcBef>
                <a:spcPts val="0"/>
              </a:spcBef>
              <a:spcAft>
                <a:spcPts val="200"/>
              </a:spcAft>
              <a:buFont typeface="Arial" panose="020B0604020202020204" pitchFamily="34" charset="0"/>
              <a:buChar char="•"/>
              <a:tabLst>
                <a:tab pos="228600" algn="l"/>
              </a:tabLst>
            </a:pPr>
            <a:r>
              <a:rPr lang="fr-CA" sz="1400" b="1" dirty="0">
                <a:solidFill>
                  <a:srgbClr val="1C97B9"/>
                </a:solidFill>
                <a:effectLst/>
                <a:latin typeface="Calibri" panose="020F0502020204030204" pitchFamily="34" charset="0"/>
                <a:ea typeface="Calibri" panose="020F0502020204030204" pitchFamily="34" charset="0"/>
                <a:cs typeface="Times New Roman" panose="02020603050405020304" pitchFamily="18" charset="0"/>
              </a:rPr>
              <a:t>les médicaments contrôlés </a:t>
            </a:r>
            <a:r>
              <a:rPr lang="fr-CA" sz="1400" dirty="0">
                <a:effectLst/>
                <a:latin typeface="Calibri" panose="020F0502020204030204" pitchFamily="34" charset="0"/>
                <a:ea typeface="Calibri" panose="020F0502020204030204" pitchFamily="34" charset="0"/>
                <a:cs typeface="Times New Roman" panose="02020603050405020304" pitchFamily="18" charset="0"/>
              </a:rPr>
              <a:t>(narcotiques et substances contrôlées), peu importe le payeur, tant qu’un numéro de carte Santé valide a été utilisé aux fins d’identification, y compris les médicaments contrôlés remboursés par des assurances privées ou payés en argent;</a:t>
            </a:r>
          </a:p>
          <a:p>
            <a:pPr marL="228600" lvl="0" indent="-228600">
              <a:spcBef>
                <a:spcPts val="0"/>
              </a:spcBef>
              <a:spcAft>
                <a:spcPts val="0"/>
              </a:spcAft>
              <a:buFont typeface="Arial" panose="020B0604020202020204" pitchFamily="34" charset="0"/>
              <a:buChar char="•"/>
              <a:tabLst>
                <a:tab pos="228600" algn="l"/>
              </a:tabLst>
            </a:pPr>
            <a:r>
              <a:rPr lang="fr-CA" sz="1400" b="1" dirty="0">
                <a:solidFill>
                  <a:srgbClr val="1C97B9"/>
                </a:solidFill>
                <a:effectLst/>
                <a:latin typeface="Calibri" panose="020F0502020204030204" pitchFamily="34" charset="0"/>
                <a:ea typeface="Calibri" panose="020F0502020204030204" pitchFamily="34" charset="0"/>
                <a:cs typeface="Times New Roman" panose="02020603050405020304" pitchFamily="18" charset="0"/>
              </a:rPr>
              <a:t>les renseignements sur la vaccination contre la COVID-19 et le dépistage de la COVID-19 </a:t>
            </a:r>
            <a:r>
              <a:rPr lang="fr-CA" sz="1400" dirty="0">
                <a:effectLst/>
                <a:latin typeface="Calibri" panose="020F0502020204030204" pitchFamily="34" charset="0"/>
                <a:ea typeface="Calibri" panose="020F0502020204030204" pitchFamily="34" charset="0"/>
                <a:cs typeface="Times New Roman" panose="02020603050405020304" pitchFamily="18" charset="0"/>
              </a:rPr>
              <a:t>consignés dans le </a:t>
            </a:r>
            <a:r>
              <a:rPr lang="fr-CA" sz="1400" dirty="0" smtClean="0">
                <a:effectLst/>
                <a:latin typeface="Calibri" panose="020F0502020204030204" pitchFamily="34" charset="0"/>
                <a:ea typeface="Calibri" panose="020F0502020204030204" pitchFamily="34" charset="0"/>
                <a:cs typeface="Times New Roman" panose="02020603050405020304" pitchFamily="18" charset="0"/>
              </a:rPr>
              <a:t>système COVax</a:t>
            </a:r>
            <a:r>
              <a:rPr lang="fr-CA" sz="1400" baseline="-25000" dirty="0" smtClean="0">
                <a:effectLst/>
                <a:latin typeface="Calibri" panose="020F0502020204030204" pitchFamily="34" charset="0"/>
                <a:ea typeface="Calibri" panose="020F0502020204030204" pitchFamily="34" charset="0"/>
                <a:cs typeface="Times New Roman" panose="02020603050405020304" pitchFamily="18" charset="0"/>
              </a:rPr>
              <a:t>ON</a:t>
            </a:r>
            <a:r>
              <a:rPr lang="fr-CA" sz="1400" dirty="0" smtClean="0">
                <a:ea typeface="Calibri" panose="020F0502020204030204" pitchFamily="34" charset="0"/>
                <a:cs typeface="Times New Roman" panose="02020603050405020304" pitchFamily="18" charset="0"/>
              </a:rPr>
              <a:t>,</a:t>
            </a:r>
            <a:r>
              <a:rPr lang="fr-CA" sz="1400" dirty="0" smtClean="0">
                <a:effectLst/>
                <a:latin typeface="Calibri" panose="020F0502020204030204" pitchFamily="34" charset="0"/>
                <a:ea typeface="Calibri" panose="020F0502020204030204" pitchFamily="34" charset="0"/>
                <a:cs typeface="Times New Roman" panose="02020603050405020304" pitchFamily="18" charset="0"/>
              </a:rPr>
              <a:t> y compris </a:t>
            </a:r>
            <a:r>
              <a:rPr lang="fr-CA" sz="1400" dirty="0">
                <a:effectLst/>
                <a:latin typeface="Calibri" panose="020F0502020204030204" pitchFamily="34" charset="0"/>
                <a:ea typeface="Calibri" panose="020F0502020204030204" pitchFamily="34" charset="0"/>
                <a:cs typeface="Times New Roman" panose="02020603050405020304" pitchFamily="18" charset="0"/>
              </a:rPr>
              <a:t>des renseignements sur tous les vaccins contre la COVID-19 administrés dans la province ainsi que sur le dépistage de la COVID-19, lorsqu’il est effectué à une pharmacie communautaire (les résultats des tests de dépistage de la COVID-19 s’affichent dans le </a:t>
            </a:r>
            <a:r>
              <a:rPr lang="fr-CA" sz="1400" dirty="0" err="1">
                <a:effectLst/>
                <a:latin typeface="Calibri" panose="020F0502020204030204" pitchFamily="34" charset="0"/>
                <a:ea typeface="Calibri" panose="020F0502020204030204" pitchFamily="34" charset="0"/>
                <a:cs typeface="Times New Roman" panose="02020603050405020304" pitchFamily="18" charset="0"/>
              </a:rPr>
              <a:t>portlet</a:t>
            </a:r>
            <a:r>
              <a:rPr lang="fr-CA" sz="1400" dirty="0">
                <a:effectLst/>
                <a:latin typeface="Calibri" panose="020F0502020204030204" pitchFamily="34" charset="0"/>
                <a:ea typeface="Calibri" panose="020F0502020204030204" pitchFamily="34" charset="0"/>
                <a:cs typeface="Times New Roman" panose="02020603050405020304" pitchFamily="18" charset="0"/>
              </a:rPr>
              <a:t> </a:t>
            </a:r>
            <a:r>
              <a:rPr lang="fr-CA" sz="1400" dirty="0" err="1">
                <a:effectLst/>
                <a:latin typeface="Calibri" panose="020F0502020204030204" pitchFamily="34" charset="0"/>
                <a:ea typeface="Calibri" panose="020F0502020204030204" pitchFamily="34" charset="0"/>
                <a:cs typeface="Times New Roman" panose="02020603050405020304" pitchFamily="18" charset="0"/>
              </a:rPr>
              <a:t>Lab</a:t>
            </a:r>
            <a:r>
              <a:rPr lang="fr-CA" sz="1400" dirty="0">
                <a:effectLst/>
                <a:latin typeface="Calibri" panose="020F0502020204030204" pitchFamily="34" charset="0"/>
                <a:ea typeface="Calibri" panose="020F0502020204030204" pitchFamily="34" charset="0"/>
                <a:cs typeface="Times New Roman" panose="02020603050405020304" pitchFamily="18" charset="0"/>
              </a:rPr>
              <a:t> and </a:t>
            </a:r>
            <a:r>
              <a:rPr lang="fr-CA" sz="1400" dirty="0" err="1">
                <a:effectLst/>
                <a:latin typeface="Calibri" panose="020F0502020204030204" pitchFamily="34" charset="0"/>
                <a:ea typeface="Calibri" panose="020F0502020204030204" pitchFamily="34" charset="0"/>
                <a:cs typeface="Times New Roman" panose="02020603050405020304" pitchFamily="18" charset="0"/>
              </a:rPr>
              <a:t>Pathology</a:t>
            </a:r>
            <a:r>
              <a:rPr lang="fr-CA" sz="1400" dirty="0">
                <a:effectLst/>
                <a:latin typeface="Calibri" panose="020F0502020204030204" pitchFamily="34" charset="0"/>
                <a:ea typeface="Calibri" panose="020F0502020204030204" pitchFamily="34" charset="0"/>
                <a:cs typeface="Times New Roman" panose="02020603050405020304" pitchFamily="18" charset="0"/>
              </a:rPr>
              <a:t> </a:t>
            </a:r>
            <a:r>
              <a:rPr lang="fr-CA" sz="1400" dirty="0" err="1">
                <a:effectLst/>
                <a:latin typeface="Calibri" panose="020F0502020204030204" pitchFamily="34" charset="0"/>
                <a:ea typeface="Calibri" panose="020F0502020204030204" pitchFamily="34" charset="0"/>
                <a:cs typeface="Times New Roman" panose="02020603050405020304" pitchFamily="18" charset="0"/>
              </a:rPr>
              <a:t>Results</a:t>
            </a:r>
            <a:r>
              <a:rPr lang="fr-CA" sz="1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600"/>
              </a:spcBef>
              <a:spcAft>
                <a:spcPts val="0"/>
              </a:spcAft>
              <a:buNone/>
              <a:tabLst>
                <a:tab pos="457200" algn="l"/>
              </a:tabLst>
            </a:pPr>
            <a:r>
              <a:rPr lang="fr-CA" sz="1400" dirty="0">
                <a:effectLst/>
                <a:latin typeface="Calibri" panose="020F0502020204030204" pitchFamily="34" charset="0"/>
                <a:ea typeface="Calibri" panose="020F0502020204030204" pitchFamily="34" charset="0"/>
                <a:cs typeface="Times New Roman" panose="02020603050405020304" pitchFamily="18" charset="0"/>
              </a:rPr>
              <a:t>Le RNM </a:t>
            </a:r>
            <a:r>
              <a:rPr lang="fr-CA" sz="1400" b="1" dirty="0">
                <a:solidFill>
                  <a:srgbClr val="1C97B9"/>
                </a:solidFill>
                <a:effectLst/>
                <a:latin typeface="Calibri" panose="020F0502020204030204" pitchFamily="34" charset="0"/>
                <a:ea typeface="Calibri" panose="020F0502020204030204" pitchFamily="34" charset="0"/>
                <a:cs typeface="Times New Roman" panose="02020603050405020304" pitchFamily="18" charset="0"/>
              </a:rPr>
              <a:t>sert de base à l’élaboration du meilleur schéma thérapeutique possible </a:t>
            </a:r>
            <a:r>
              <a:rPr lang="fr-CA" sz="1400" dirty="0">
                <a:effectLst/>
                <a:latin typeface="Calibri" panose="020F0502020204030204" pitchFamily="34" charset="0"/>
                <a:ea typeface="Calibri" panose="020F0502020204030204" pitchFamily="34" charset="0"/>
                <a:cs typeface="Times New Roman" panose="02020603050405020304" pitchFamily="18" charset="0"/>
              </a:rPr>
              <a:t>avec le patient ou son mandataire spécial.</a:t>
            </a:r>
          </a:p>
          <a:p>
            <a:pPr marL="0" lvl="0" indent="0">
              <a:spcBef>
                <a:spcPts val="0"/>
              </a:spcBef>
              <a:spcAft>
                <a:spcPts val="0"/>
              </a:spcAft>
              <a:buFont typeface="Arial" panose="020B0604020202020204" pitchFamily="34" charset="0"/>
              <a:buChar char="•"/>
              <a:tabLst>
                <a:tab pos="457200" algn="l"/>
              </a:tabLst>
            </a:pP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091178" y="0"/>
            <a:ext cx="3052822" cy="523220"/>
          </a:xfrm>
          <a:prstGeom prst="rect">
            <a:avLst/>
          </a:prstGeom>
          <a:noFill/>
          <a:effectLst/>
        </p:spPr>
        <p:txBody>
          <a:bodyPr wrap="none" lIns="91440" tIns="45720" rIns="91440" bIns="45720">
            <a:spAutoFit/>
          </a:bodyPr>
          <a:lstStyle/>
          <a:p>
            <a:pPr algn="r"/>
            <a:r>
              <a:rPr lang="en-US" sz="2800" u="none" dirty="0" err="1">
                <a:ln w="0"/>
                <a:solidFill>
                  <a:schemeClr val="bg1">
                    <a:lumMod val="65000"/>
                  </a:schemeClr>
                </a:solidFill>
                <a:latin typeface="Calibri" panose="020F0502020204030204" pitchFamily="34" charset="0"/>
                <a:cs typeface="Calibri" panose="020F0502020204030204" pitchFamily="34" charset="0"/>
              </a:rPr>
              <a:t>Contenu</a:t>
            </a:r>
            <a:r>
              <a:rPr lang="en-US" sz="2800" u="none" dirty="0">
                <a:ln w="0"/>
                <a:solidFill>
                  <a:schemeClr val="bg1">
                    <a:lumMod val="65000"/>
                  </a:schemeClr>
                </a:solidFill>
                <a:latin typeface="Calibri" panose="020F0502020204030204" pitchFamily="34" charset="0"/>
                <a:cs typeface="Calibri" panose="020F0502020204030204" pitchFamily="34" charset="0"/>
              </a:rPr>
              <a:t> </a:t>
            </a:r>
            <a:r>
              <a:rPr lang="en-US" sz="2800" u="none" dirty="0" err="1">
                <a:ln w="0"/>
                <a:solidFill>
                  <a:schemeClr val="bg1">
                    <a:lumMod val="65000"/>
                  </a:schemeClr>
                </a:solidFill>
                <a:latin typeface="Calibri" panose="020F0502020204030204" pitchFamily="34" charset="0"/>
                <a:cs typeface="Calibri" panose="020F0502020204030204" pitchFamily="34" charset="0"/>
              </a:rPr>
              <a:t>obligatoire</a:t>
            </a:r>
            <a:endParaRPr lang="en-US" sz="2800" u="none" dirty="0">
              <a:ln w="0"/>
              <a:solidFill>
                <a:schemeClr val="bg1">
                  <a:lumMod val="65000"/>
                </a:schemeClr>
              </a:solidFill>
              <a:latin typeface="Calibri" panose="020F0502020204030204" pitchFamily="34" charset="0"/>
              <a:cs typeface="Calibri" panose="020F0502020204030204" pitchFamily="34" charset="0"/>
            </a:endParaRPr>
          </a:p>
        </p:txBody>
      </p:sp>
      <p:sp>
        <p:nvSpPr>
          <p:cNvPr id="9" name="Date Placeholder 3"/>
          <p:cNvSpPr txBox="1">
            <a:spLocks/>
          </p:cNvSpPr>
          <p:nvPr/>
        </p:nvSpPr>
        <p:spPr>
          <a:xfrm>
            <a:off x="5176007" y="6295513"/>
            <a:ext cx="3598723"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45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951301"/>
          </a:xfrm>
        </p:spPr>
        <p:txBody>
          <a:bodyPr/>
          <a:lstStyle/>
          <a:p>
            <a:r>
              <a:rPr lang="en-CA" sz="3200" dirty="0" smtClean="0"/>
              <a:t>Portlet Medications</a:t>
            </a:r>
            <a:r>
              <a:rPr lang="en-CA" sz="3200" dirty="0"/>
              <a:t/>
            </a:r>
            <a:br>
              <a:rPr lang="en-CA" sz="3200" dirty="0"/>
            </a:br>
            <a:r>
              <a:rPr lang="en-CA" sz="1600" b="0" dirty="0" err="1">
                <a:solidFill>
                  <a:srgbClr val="008AB0"/>
                </a:solidFill>
              </a:rPr>
              <a:t>Vue</a:t>
            </a:r>
            <a:r>
              <a:rPr lang="en-CA" sz="1600" b="0" dirty="0">
                <a:solidFill>
                  <a:srgbClr val="008AB0"/>
                </a:solidFill>
              </a:rPr>
              <a:t> </a:t>
            </a:r>
            <a:r>
              <a:rPr lang="en-CA" sz="1600" b="0" dirty="0" err="1">
                <a:solidFill>
                  <a:srgbClr val="008AB0"/>
                </a:solidFill>
              </a:rPr>
              <a:t>d'ensemble</a:t>
            </a:r>
            <a:r>
              <a:rPr lang="en-CA" sz="1600" b="0" dirty="0">
                <a:solidFill>
                  <a:srgbClr val="008AB0"/>
                </a:solidFill>
              </a:rPr>
              <a:t> du portlet</a:t>
            </a:r>
          </a:p>
        </p:txBody>
      </p:sp>
      <p:sp>
        <p:nvSpPr>
          <p:cNvPr id="6" name="Content Placeholder 5"/>
          <p:cNvSpPr>
            <a:spLocks noGrp="1"/>
          </p:cNvSpPr>
          <p:nvPr>
            <p:ph idx="1"/>
          </p:nvPr>
        </p:nvSpPr>
        <p:spPr>
          <a:xfrm>
            <a:off x="5824310" y="1398759"/>
            <a:ext cx="3319690" cy="3690401"/>
          </a:xfrm>
        </p:spPr>
        <p:txBody>
          <a:bodyPr/>
          <a:lstStyle/>
          <a:p>
            <a:pPr marL="228600" indent="-228600">
              <a:spcBef>
                <a:spcPts val="0"/>
              </a:spcBef>
              <a:spcAft>
                <a:spcPts val="600"/>
              </a:spcAft>
              <a:buFont typeface="+mj-lt"/>
              <a:buAutoNum type="arabicPeriod"/>
            </a:pPr>
            <a:r>
              <a:rPr lang="fr-FR" sz="1400" dirty="0"/>
              <a:t>Lien vers le document </a:t>
            </a:r>
            <a:r>
              <a:rPr lang="fr-FR" sz="1400" dirty="0">
                <a:solidFill>
                  <a:srgbClr val="007392"/>
                </a:solidFill>
              </a:rPr>
              <a:t>Renseignements accessibles aux professionnels de la santé par le Répertoire numérique des médicaments</a:t>
            </a:r>
            <a:r>
              <a:rPr lang="fr-FR" sz="1400" dirty="0" smtClean="0"/>
              <a:t>.</a:t>
            </a:r>
            <a:endParaRPr lang="en-US" sz="1400" dirty="0">
              <a:solidFill>
                <a:srgbClr val="007392"/>
              </a:solidFill>
            </a:endParaRPr>
          </a:p>
          <a:p>
            <a:pPr marL="228600" indent="-228600">
              <a:spcBef>
                <a:spcPts val="0"/>
              </a:spcBef>
              <a:spcAft>
                <a:spcPts val="600"/>
              </a:spcAft>
              <a:buFont typeface="+mj-lt"/>
              <a:buAutoNum type="arabicPeriod"/>
            </a:pPr>
            <a:r>
              <a:rPr lang="fr-FR" sz="1400" dirty="0"/>
              <a:t>Pour obtenir des détails à propos d’un résultat :</a:t>
            </a:r>
            <a:endParaRPr lang="en-US" sz="1400" dirty="0"/>
          </a:p>
          <a:p>
            <a:pPr marL="576263" indent="-288925">
              <a:spcBef>
                <a:spcPts val="0"/>
              </a:spcBef>
              <a:spcAft>
                <a:spcPts val="600"/>
              </a:spcAft>
              <a:buFont typeface="+mj-lt"/>
              <a:buAutoNum type="alphaLcParenR"/>
            </a:pPr>
            <a:r>
              <a:rPr lang="fr-FR" sz="1400" dirty="0"/>
              <a:t>Cliquez sur le résultat pour le sélectionner.</a:t>
            </a:r>
            <a:r>
              <a:rPr lang="en-US" sz="1400" dirty="0" smtClean="0"/>
              <a:t> </a:t>
            </a:r>
            <a:endParaRPr lang="en-US" sz="1400" dirty="0"/>
          </a:p>
          <a:p>
            <a:pPr marL="576263" indent="-288925">
              <a:spcBef>
                <a:spcPts val="0"/>
              </a:spcBef>
              <a:spcAft>
                <a:spcPts val="600"/>
              </a:spcAft>
              <a:buFont typeface="+mj-lt"/>
              <a:buAutoNum type="alphaLcParenR"/>
            </a:pPr>
            <a:r>
              <a:rPr lang="fr-FR" sz="1400" dirty="0"/>
              <a:t>Faites défiler vers le bas jusqu’à la fenêtre </a:t>
            </a:r>
            <a:r>
              <a:rPr lang="fr-FR" sz="1400" dirty="0" err="1"/>
              <a:t>Details</a:t>
            </a:r>
            <a:r>
              <a:rPr lang="fr-FR" sz="1400" dirty="0"/>
              <a:t>.</a:t>
            </a:r>
            <a:endParaRPr lang="en-US" sz="1400" dirty="0"/>
          </a:p>
          <a:p>
            <a:pPr marL="228600" indent="-228600">
              <a:spcBef>
                <a:spcPts val="0"/>
              </a:spcBef>
              <a:spcAft>
                <a:spcPts val="600"/>
              </a:spcAft>
              <a:buFont typeface="+mj-lt"/>
              <a:buAutoNum type="arabicPeriod" startAt="3"/>
            </a:pPr>
            <a:r>
              <a:rPr lang="fr-FR" sz="1400" dirty="0"/>
              <a:t>L’icône d’imprimante ne permet d’imprimer que la liste des médicaments délivrés. Il n’est pas possible d’imprimer la fenêtre </a:t>
            </a:r>
            <a:r>
              <a:rPr lang="fr-FR" sz="1400" dirty="0" err="1"/>
              <a:t>Details</a:t>
            </a:r>
            <a:r>
              <a:rPr lang="fr-FR" sz="1400" dirty="0"/>
              <a:t> pour le moment.</a:t>
            </a:r>
            <a:endParaRPr lang="en-US" sz="1400" dirty="0"/>
          </a:p>
        </p:txBody>
      </p:sp>
      <p:sp>
        <p:nvSpPr>
          <p:cNvPr id="15" name="Rectangle 14"/>
          <p:cNvSpPr/>
          <p:nvPr/>
        </p:nvSpPr>
        <p:spPr>
          <a:xfrm>
            <a:off x="6091178" y="0"/>
            <a:ext cx="3052822" cy="523220"/>
          </a:xfrm>
          <a:prstGeom prst="rect">
            <a:avLst/>
          </a:prstGeom>
          <a:noFill/>
          <a:effectLst/>
        </p:spPr>
        <p:txBody>
          <a:bodyPr wrap="none" lIns="91440" tIns="45720" rIns="91440" bIns="45720">
            <a:spAutoFit/>
          </a:bodyPr>
          <a:lstStyle/>
          <a:p>
            <a:pPr algn="r"/>
            <a:r>
              <a:rPr lang="en-US" sz="2800" u="none" dirty="0" err="1">
                <a:ln w="0"/>
                <a:solidFill>
                  <a:schemeClr val="bg1">
                    <a:lumMod val="65000"/>
                  </a:schemeClr>
                </a:solidFill>
                <a:latin typeface="Calibri" panose="020F0502020204030204" pitchFamily="34" charset="0"/>
                <a:cs typeface="Calibri" panose="020F0502020204030204" pitchFamily="34" charset="0"/>
              </a:rPr>
              <a:t>Contenu</a:t>
            </a:r>
            <a:r>
              <a:rPr lang="en-US" sz="2800" u="none" dirty="0">
                <a:ln w="0"/>
                <a:solidFill>
                  <a:schemeClr val="bg1">
                    <a:lumMod val="65000"/>
                  </a:schemeClr>
                </a:solidFill>
                <a:latin typeface="Calibri" panose="020F0502020204030204" pitchFamily="34" charset="0"/>
                <a:cs typeface="Calibri" panose="020F0502020204030204" pitchFamily="34" charset="0"/>
              </a:rPr>
              <a:t> </a:t>
            </a:r>
            <a:r>
              <a:rPr lang="en-US" sz="2800" u="none" dirty="0" err="1">
                <a:ln w="0"/>
                <a:solidFill>
                  <a:schemeClr val="bg1">
                    <a:lumMod val="65000"/>
                  </a:schemeClr>
                </a:solidFill>
                <a:latin typeface="Calibri" panose="020F0502020204030204" pitchFamily="34" charset="0"/>
                <a:cs typeface="Calibri" panose="020F0502020204030204" pitchFamily="34" charset="0"/>
              </a:rPr>
              <a:t>obligatoire</a:t>
            </a:r>
            <a:endParaRPr lang="en-US" sz="2800" u="none" dirty="0">
              <a:ln w="0"/>
              <a:solidFill>
                <a:schemeClr val="bg1">
                  <a:lumMod val="65000"/>
                </a:schemeClr>
              </a:solidFill>
              <a:latin typeface="Calibri" panose="020F0502020204030204" pitchFamily="34" charset="0"/>
              <a:cs typeface="Calibri" panose="020F0502020204030204" pitchFamily="34" charset="0"/>
            </a:endParaRPr>
          </a:p>
        </p:txBody>
      </p:sp>
      <p:grpSp>
        <p:nvGrpSpPr>
          <p:cNvPr id="17" name="Group 16"/>
          <p:cNvGrpSpPr/>
          <p:nvPr/>
        </p:nvGrpSpPr>
        <p:grpSpPr>
          <a:xfrm>
            <a:off x="450849" y="1372215"/>
            <a:ext cx="5370285" cy="4328466"/>
            <a:chOff x="450849" y="1372215"/>
            <a:chExt cx="5370285" cy="4328466"/>
          </a:xfrm>
        </p:grpSpPr>
        <p:pic>
          <p:nvPicPr>
            <p:cNvPr id="18" name="Picture 17"/>
            <p:cNvPicPr>
              <a:picLocks noChangeAspect="1"/>
            </p:cNvPicPr>
            <p:nvPr/>
          </p:nvPicPr>
          <p:blipFill>
            <a:blip r:embed="rId3"/>
            <a:stretch>
              <a:fillRect/>
            </a:stretch>
          </p:blipFill>
          <p:spPr>
            <a:xfrm>
              <a:off x="450849" y="1492080"/>
              <a:ext cx="5370285" cy="1776575"/>
            </a:xfrm>
            <a:prstGeom prst="rect">
              <a:avLst/>
            </a:prstGeom>
            <a:ln>
              <a:solidFill>
                <a:schemeClr val="tx1">
                  <a:lumMod val="85000"/>
                  <a:lumOff val="15000"/>
                </a:schemeClr>
              </a:solidFill>
            </a:ln>
          </p:spPr>
        </p:pic>
        <p:pic>
          <p:nvPicPr>
            <p:cNvPr id="19" name="Picture 18"/>
            <p:cNvPicPr>
              <a:picLocks noChangeAspect="1"/>
            </p:cNvPicPr>
            <p:nvPr/>
          </p:nvPicPr>
          <p:blipFill>
            <a:blip r:embed="rId4"/>
            <a:stretch>
              <a:fillRect/>
            </a:stretch>
          </p:blipFill>
          <p:spPr>
            <a:xfrm>
              <a:off x="450849" y="3476623"/>
              <a:ext cx="5370285" cy="2224058"/>
            </a:xfrm>
            <a:prstGeom prst="rect">
              <a:avLst/>
            </a:prstGeom>
            <a:ln>
              <a:solidFill>
                <a:schemeClr val="tx1"/>
              </a:solidFill>
            </a:ln>
          </p:spPr>
        </p:pic>
        <p:pic>
          <p:nvPicPr>
            <p:cNvPr id="20" name="Picture 6" descr="C:\Users\LAURIE~1.FRA\AppData\Local\Temp\SNAGHTML245767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5894" y="1719841"/>
              <a:ext cx="481734" cy="3169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LAURIE~1.FRA\AppData\Local\Temp\SNAGHTML2457f18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9326" y="2296469"/>
              <a:ext cx="481734" cy="3169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LAURIE~1.FRA\AppData\Local\Temp\SNAGHTML245931f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288" y="1372215"/>
              <a:ext cx="481734" cy="316930"/>
            </a:xfrm>
            <a:prstGeom prst="rect">
              <a:avLst/>
            </a:prstGeom>
            <a:noFill/>
            <a:extLst>
              <a:ext uri="{909E8E84-426E-40DD-AFC4-6F175D3DCCD1}">
                <a14:hiddenFill xmlns:a14="http://schemas.microsoft.com/office/drawing/2010/main">
                  <a:solidFill>
                    <a:srgbClr val="FFFFFF"/>
                  </a:solidFill>
                </a14:hiddenFill>
              </a:ext>
            </a:extLst>
          </p:spPr>
        </p:pic>
        <p:sp>
          <p:nvSpPr>
            <p:cNvPr id="23" name="Down Arrow 22"/>
            <p:cNvSpPr/>
            <p:nvPr/>
          </p:nvSpPr>
          <p:spPr>
            <a:xfrm>
              <a:off x="1926501" y="2636931"/>
              <a:ext cx="297874" cy="1103219"/>
            </a:xfrm>
            <a:prstGeom prst="downArrow">
              <a:avLst>
                <a:gd name="adj1" fmla="val 39985"/>
                <a:gd name="adj2" fmla="val 55399"/>
              </a:avLst>
            </a:prstGeom>
            <a:solidFill>
              <a:srgbClr val="E94B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0913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030748-E7E4-7343-BF62-9FA7EBFAD6DE}"/>
              </a:ext>
            </a:extLst>
          </p:cNvPr>
          <p:cNvSpPr>
            <a:spLocks noGrp="1"/>
          </p:cNvSpPr>
          <p:nvPr>
            <p:ph type="title"/>
          </p:nvPr>
        </p:nvSpPr>
        <p:spPr>
          <a:xfrm>
            <a:off x="457199" y="452919"/>
            <a:ext cx="8315569" cy="656858"/>
          </a:xfrm>
        </p:spPr>
        <p:txBody>
          <a:bodyPr anchor="t"/>
          <a:lstStyle/>
          <a:p>
            <a:r>
              <a:rPr lang="en-US" sz="3200" dirty="0"/>
              <a:t>Table des </a:t>
            </a:r>
            <a:r>
              <a:rPr lang="en-US" sz="3200" dirty="0" err="1"/>
              <a:t>matières</a:t>
            </a:r>
            <a:endParaRPr lang="en-US" sz="3200" dirty="0">
              <a:solidFill>
                <a:schemeClr val="tx1"/>
              </a:solidFill>
              <a:latin typeface="Calibri" panose="020F0502020204030204" pitchFamily="34" charset="0"/>
              <a:cs typeface="Calibri" panose="020F0502020204030204" pitchFamily="34" charset="0"/>
            </a:endParaRPr>
          </a:p>
        </p:txBody>
      </p:sp>
      <p:sp>
        <p:nvSpPr>
          <p:cNvPr id="5" name="Content Placeholder 1"/>
          <p:cNvSpPr txBox="1">
            <a:spLocks/>
          </p:cNvSpPr>
          <p:nvPr>
            <p:custDataLst>
              <p:tags r:id="rId1"/>
            </p:custDataLst>
          </p:nvPr>
        </p:nvSpPr>
        <p:spPr>
          <a:xfrm>
            <a:off x="459457" y="1385232"/>
            <a:ext cx="8212643" cy="4648200"/>
          </a:xfrm>
          <a:prstGeom prst="rect">
            <a:avLst/>
          </a:prstGeom>
        </p:spPr>
        <p:txBody>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Courier New" panose="02070309020205020404" pitchFamily="49" charset="0"/>
              <a:buNone/>
              <a:tabLst>
                <a:tab pos="7772400" algn="r"/>
              </a:tabLst>
              <a:defRPr/>
            </a:pP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	</a:t>
            </a:r>
            <a:r>
              <a:rPr lang="fr-CA" sz="1600" u="none" dirty="0">
                <a:solidFill>
                  <a:schemeClr val="accent1">
                    <a:lumMod val="75000"/>
                  </a:schemeClr>
                </a:solidFill>
                <a:latin typeface="Calibri" panose="020F0502020204030204" pitchFamily="34" charset="0"/>
                <a:cs typeface="Calibri" panose="020F0502020204030204" pitchFamily="34" charset="0"/>
              </a:rPr>
              <a:t>Diapositive</a:t>
            </a:r>
          </a:p>
          <a:p>
            <a:pPr marL="233363" indent="-233363">
              <a:buFont typeface="Arial" panose="020B0604020202020204" pitchFamily="34" charset="0"/>
              <a:buChar char="•"/>
              <a:tabLst>
                <a:tab pos="7427913" algn="r"/>
              </a:tabLst>
              <a:defRPr/>
            </a:pP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Connexion et déconnexion	2</a:t>
            </a:r>
          </a:p>
          <a:p>
            <a:pPr marL="233363" indent="-233363">
              <a:buFont typeface="Arial" panose="020B0604020202020204" pitchFamily="34" charset="0"/>
              <a:buChar char="•"/>
              <a:tabLst>
                <a:tab pos="7427913" algn="r"/>
              </a:tabLst>
              <a:defRPr/>
            </a:pPr>
            <a:r>
              <a:rPr lang="fr-CA" sz="1600" u="none" dirty="0">
                <a:solidFill>
                  <a:schemeClr val="tx1">
                    <a:lumMod val="75000"/>
                    <a:lumOff val="25000"/>
                  </a:schemeClr>
                </a:solidFill>
                <a:latin typeface="Calibri" panose="020F0502020204030204" pitchFamily="34" charset="0"/>
                <a:cs typeface="Calibri" panose="020F0502020204030204" pitchFamily="34" charset="0"/>
              </a:rPr>
              <a:t>Onglet </a:t>
            </a:r>
            <a:r>
              <a:rPr lang="fr-CA" sz="1600" b="1" u="none" dirty="0" err="1">
                <a:solidFill>
                  <a:schemeClr val="tx1">
                    <a:lumMod val="75000"/>
                    <a:lumOff val="25000"/>
                  </a:schemeClr>
                </a:solidFill>
                <a:latin typeface="Calibri" panose="020F0502020204030204" pitchFamily="34" charset="0"/>
                <a:cs typeface="Calibri" panose="020F0502020204030204" pitchFamily="34" charset="0"/>
              </a:rPr>
              <a:t>My</a:t>
            </a:r>
            <a:r>
              <a:rPr lang="fr-CA" sz="1600" b="1" u="none" dirty="0">
                <a:solidFill>
                  <a:schemeClr val="tx1">
                    <a:lumMod val="75000"/>
                    <a:lumOff val="25000"/>
                  </a:schemeClr>
                </a:solidFill>
                <a:latin typeface="Calibri" panose="020F0502020204030204" pitchFamily="34" charset="0"/>
                <a:cs typeface="Calibri" panose="020F0502020204030204" pitchFamily="34" charset="0"/>
              </a:rPr>
              <a:t> </a:t>
            </a:r>
            <a:r>
              <a:rPr lang="fr-CA" sz="1600" b="1" u="none" dirty="0" err="1">
                <a:solidFill>
                  <a:schemeClr val="tx1">
                    <a:lumMod val="75000"/>
                    <a:lumOff val="25000"/>
                  </a:schemeClr>
                </a:solidFill>
                <a:latin typeface="Calibri" panose="020F0502020204030204" pitchFamily="34" charset="0"/>
                <a:cs typeface="Calibri" panose="020F0502020204030204" pitchFamily="34" charset="0"/>
              </a:rPr>
              <a:t>Workspace</a:t>
            </a:r>
            <a:r>
              <a:rPr lang="fr-CA" sz="1600" b="1" u="none" dirty="0">
                <a:solidFill>
                  <a:schemeClr val="tx1">
                    <a:lumMod val="75000"/>
                    <a:lumOff val="25000"/>
                  </a:schemeClr>
                </a:solidFill>
                <a:latin typeface="Calibri" panose="020F0502020204030204" pitchFamily="34" charset="0"/>
                <a:cs typeface="Calibri" panose="020F0502020204030204" pitchFamily="34" charset="0"/>
              </a:rPr>
              <a:t> </a:t>
            </a:r>
            <a:r>
              <a:rPr lang="fr-CA" sz="1600" b="1" u="none" dirty="0" smtClean="0">
                <a:solidFill>
                  <a:schemeClr val="tx1">
                    <a:lumMod val="75000"/>
                    <a:lumOff val="25000"/>
                  </a:schemeClr>
                </a:solidFill>
                <a:latin typeface="Calibri" panose="020F0502020204030204" pitchFamily="34" charset="0"/>
                <a:cs typeface="Calibri" panose="020F0502020204030204" pitchFamily="34" charset="0"/>
              </a:rPr>
              <a:t> </a:t>
            </a: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	7</a:t>
            </a:r>
          </a:p>
          <a:p>
            <a:pPr marL="233363" indent="-233363">
              <a:buFont typeface="Arial" panose="020B0604020202020204" pitchFamily="34" charset="0"/>
              <a:buChar char="•"/>
              <a:tabLst>
                <a:tab pos="7427913" algn="r"/>
              </a:tabLst>
              <a:defRPr/>
            </a:pPr>
            <a:r>
              <a:rPr lang="fr-CA" sz="1600" u="none" dirty="0">
                <a:solidFill>
                  <a:schemeClr val="tx1">
                    <a:lumMod val="75000"/>
                    <a:lumOff val="25000"/>
                  </a:schemeClr>
                </a:solidFill>
                <a:latin typeface="Calibri" panose="020F0502020204030204" pitchFamily="34" charset="0"/>
                <a:cs typeface="Calibri" panose="020F0502020204030204" pitchFamily="34" charset="0"/>
              </a:rPr>
              <a:t>Recherche de patient </a:t>
            </a: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	8</a:t>
            </a:r>
          </a:p>
          <a:p>
            <a:pPr marL="233363" indent="-233363">
              <a:buFont typeface="Arial" panose="020B0604020202020204" pitchFamily="34" charset="0"/>
              <a:buChar char="•"/>
              <a:tabLst>
                <a:tab pos="7427913" algn="r"/>
              </a:tabLst>
              <a:defRPr/>
            </a:pPr>
            <a:r>
              <a:rPr lang="fr-CA" sz="1600" u="none" dirty="0">
                <a:solidFill>
                  <a:schemeClr val="tx1">
                    <a:lumMod val="75000"/>
                    <a:lumOff val="25000"/>
                  </a:schemeClr>
                </a:solidFill>
                <a:latin typeface="Calibri" panose="020F0502020204030204" pitchFamily="34" charset="0"/>
                <a:cs typeface="Calibri" panose="020F0502020204030204" pitchFamily="34" charset="0"/>
              </a:rPr>
              <a:t>Éléments de la fenêtre </a:t>
            </a: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	9 </a:t>
            </a:r>
          </a:p>
          <a:p>
            <a:pPr marL="233363" indent="-233363">
              <a:buFont typeface="Arial" panose="020B0604020202020204" pitchFamily="34" charset="0"/>
              <a:buChar char="•"/>
              <a:tabLst>
                <a:tab pos="7427913" algn="r"/>
              </a:tabLst>
              <a:defRPr/>
            </a:pPr>
            <a:r>
              <a:rPr lang="en-US" sz="1600" u="none" dirty="0" err="1" smtClean="0">
                <a:solidFill>
                  <a:schemeClr val="tx1">
                    <a:lumMod val="75000"/>
                    <a:lumOff val="25000"/>
                  </a:schemeClr>
                </a:solidFill>
                <a:latin typeface="Calibri" panose="020F0502020204030204" pitchFamily="34" charset="0"/>
                <a:cs typeface="Calibri" panose="020F0502020204030204" pitchFamily="34" charset="0"/>
              </a:rPr>
              <a:t>Onglet</a:t>
            </a:r>
            <a:r>
              <a:rPr lang="en-US" sz="1600" u="none" dirty="0" smtClean="0">
                <a:solidFill>
                  <a:schemeClr val="tx1">
                    <a:lumMod val="75000"/>
                    <a:lumOff val="25000"/>
                  </a:schemeClr>
                </a:solidFill>
                <a:latin typeface="Calibri" panose="020F0502020204030204" pitchFamily="34" charset="0"/>
                <a:cs typeface="Calibri" panose="020F0502020204030204" pitchFamily="34" charset="0"/>
              </a:rPr>
              <a:t> </a:t>
            </a:r>
            <a:r>
              <a:rPr lang="en-US" sz="1600" b="1" u="none" dirty="0" smtClean="0">
                <a:solidFill>
                  <a:schemeClr val="tx1">
                    <a:lumMod val="75000"/>
                    <a:lumOff val="25000"/>
                  </a:schemeClr>
                </a:solidFill>
                <a:latin typeface="Calibri" panose="020F0502020204030204" pitchFamily="34" charset="0"/>
                <a:cs typeface="Calibri" panose="020F0502020204030204" pitchFamily="34" charset="0"/>
              </a:rPr>
              <a:t>Patient Care</a:t>
            </a: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	10</a:t>
            </a:r>
          </a:p>
          <a:p>
            <a:pPr marL="233363" indent="-233363">
              <a:buFont typeface="Arial" panose="020B0604020202020204" pitchFamily="34" charset="0"/>
              <a:buChar char="•"/>
              <a:tabLst>
                <a:tab pos="7427913" algn="r"/>
              </a:tabLst>
              <a:defRPr/>
            </a:pP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Ligne de temps	11</a:t>
            </a:r>
          </a:p>
          <a:p>
            <a:pPr marL="233363" indent="-233363">
              <a:buFont typeface="Arial" panose="020B0604020202020204" pitchFamily="34" charset="0"/>
              <a:buChar char="•"/>
              <a:tabLst>
                <a:tab pos="7427913" algn="r"/>
              </a:tabLst>
              <a:defRPr/>
            </a:pP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Barre de navigation 	13</a:t>
            </a:r>
          </a:p>
          <a:p>
            <a:pPr marL="233363" indent="-233363">
              <a:buFont typeface="Arial" panose="020B0604020202020204" pitchFamily="34" charset="0"/>
              <a:buChar char="•"/>
              <a:tabLst>
                <a:tab pos="7427913" algn="r"/>
              </a:tabLst>
              <a:defRPr/>
            </a:pP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Survol des </a:t>
            </a:r>
            <a:r>
              <a:rPr lang="fr-CA" sz="1600" u="none" dirty="0" err="1" smtClean="0">
                <a:solidFill>
                  <a:schemeClr val="tx1">
                    <a:lumMod val="75000"/>
                    <a:lumOff val="25000"/>
                  </a:schemeClr>
                </a:solidFill>
                <a:latin typeface="Calibri" panose="020F0502020204030204" pitchFamily="34" charset="0"/>
                <a:cs typeface="Calibri" panose="020F0502020204030204" pitchFamily="34" charset="0"/>
              </a:rPr>
              <a:t>portlets</a:t>
            </a: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 	14</a:t>
            </a:r>
          </a:p>
          <a:p>
            <a:pPr marL="233363" indent="-233363">
              <a:buFont typeface="Arial" panose="020B0604020202020204" pitchFamily="34" charset="0"/>
              <a:buChar char="•"/>
              <a:tabLst>
                <a:tab pos="7427913" algn="r"/>
              </a:tabLst>
              <a:defRPr/>
            </a:pPr>
            <a:r>
              <a:rPr lang="en-US" sz="1600" u="none" dirty="0" smtClean="0">
                <a:solidFill>
                  <a:schemeClr val="tx1">
                    <a:lumMod val="75000"/>
                    <a:lumOff val="25000"/>
                  </a:schemeClr>
                </a:solidFill>
                <a:latin typeface="Calibri" panose="020F0502020204030204" pitchFamily="34" charset="0"/>
                <a:cs typeface="Calibri" panose="020F0502020204030204" pitchFamily="34" charset="0"/>
              </a:rPr>
              <a:t>Portlet </a:t>
            </a:r>
            <a:r>
              <a:rPr lang="en-US" sz="1600" b="1" u="none" dirty="0">
                <a:solidFill>
                  <a:schemeClr val="tx1">
                    <a:lumMod val="75000"/>
                    <a:lumOff val="25000"/>
                  </a:schemeClr>
                </a:solidFill>
                <a:latin typeface="Calibri" panose="020F0502020204030204" pitchFamily="34" charset="0"/>
                <a:cs typeface="Calibri" panose="020F0502020204030204" pitchFamily="34" charset="0"/>
              </a:rPr>
              <a:t>Medications </a:t>
            </a:r>
            <a:r>
              <a:rPr lang="en-US" sz="1600" b="1" u="none" dirty="0" smtClean="0">
                <a:solidFill>
                  <a:schemeClr val="accent1">
                    <a:lumMod val="75000"/>
                  </a:schemeClr>
                </a:solidFill>
                <a:latin typeface="Calibri" panose="020F0502020204030204" pitchFamily="34" charset="0"/>
                <a:cs typeface="Calibri" panose="020F0502020204030204" pitchFamily="34" charset="0"/>
              </a:rPr>
              <a:t>*</a:t>
            </a:r>
            <a:r>
              <a:rPr lang="en-US" sz="1600" u="none" dirty="0" err="1" smtClean="0">
                <a:solidFill>
                  <a:schemeClr val="accent1">
                    <a:lumMod val="75000"/>
                  </a:schemeClr>
                </a:solidFill>
                <a:latin typeface="Calibri" panose="020F0502020204030204" pitchFamily="34" charset="0"/>
                <a:cs typeface="Calibri" panose="020F0502020204030204" pitchFamily="34" charset="0"/>
              </a:rPr>
              <a:t>contenu</a:t>
            </a:r>
            <a:r>
              <a:rPr lang="en-US" sz="1600" u="none" dirty="0" smtClean="0">
                <a:solidFill>
                  <a:schemeClr val="accent1">
                    <a:lumMod val="75000"/>
                  </a:schemeClr>
                </a:solidFill>
                <a:latin typeface="Calibri" panose="020F0502020204030204" pitchFamily="34" charset="0"/>
                <a:cs typeface="Calibri" panose="020F0502020204030204" pitchFamily="34" charset="0"/>
              </a:rPr>
              <a:t> </a:t>
            </a:r>
            <a:r>
              <a:rPr lang="en-US" sz="1600" u="none" dirty="0" err="1">
                <a:solidFill>
                  <a:schemeClr val="accent1">
                    <a:lumMod val="75000"/>
                  </a:schemeClr>
                </a:solidFill>
                <a:latin typeface="Calibri" panose="020F0502020204030204" pitchFamily="34" charset="0"/>
                <a:cs typeface="Calibri" panose="020F0502020204030204" pitchFamily="34" charset="0"/>
              </a:rPr>
              <a:t>obligatoire</a:t>
            </a: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	17</a:t>
            </a:r>
          </a:p>
          <a:p>
            <a:pPr marL="233363" indent="-233363">
              <a:buFont typeface="Arial" panose="020B0604020202020204" pitchFamily="34" charset="0"/>
              <a:buChar char="•"/>
              <a:tabLst>
                <a:tab pos="7427913" algn="r"/>
              </a:tabLst>
              <a:defRPr/>
            </a:pPr>
            <a:r>
              <a:rPr lang="en-US" sz="1600" u="none" dirty="0" smtClean="0">
                <a:solidFill>
                  <a:schemeClr val="tx1">
                    <a:lumMod val="75000"/>
                    <a:lumOff val="25000"/>
                  </a:schemeClr>
                </a:solidFill>
                <a:latin typeface="Calibri" panose="020F0502020204030204" pitchFamily="34" charset="0"/>
                <a:cs typeface="Calibri" panose="020F0502020204030204" pitchFamily="34" charset="0"/>
              </a:rPr>
              <a:t>Portlet </a:t>
            </a:r>
            <a:r>
              <a:rPr lang="en-US" sz="1600" b="1" u="none" dirty="0" smtClean="0">
                <a:solidFill>
                  <a:schemeClr val="tx1">
                    <a:lumMod val="75000"/>
                    <a:lumOff val="25000"/>
                  </a:schemeClr>
                </a:solidFill>
                <a:latin typeface="Calibri" panose="020F0502020204030204" pitchFamily="34" charset="0"/>
                <a:cs typeface="Calibri" panose="020F0502020204030204" pitchFamily="34" charset="0"/>
              </a:rPr>
              <a:t>Diagnostic Imaging</a:t>
            </a: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	28</a:t>
            </a:r>
          </a:p>
          <a:p>
            <a:pPr marL="233363" indent="-233363">
              <a:buFont typeface="Arial" panose="020B0604020202020204" pitchFamily="34" charset="0"/>
              <a:buChar char="•"/>
              <a:tabLst>
                <a:tab pos="7427913" algn="r"/>
              </a:tabLst>
              <a:defRPr/>
            </a:pPr>
            <a:r>
              <a:rPr lang="en-US" sz="1600" u="none" dirty="0" smtClean="0">
                <a:solidFill>
                  <a:schemeClr val="tx1">
                    <a:lumMod val="75000"/>
                    <a:lumOff val="25000"/>
                  </a:schemeClr>
                </a:solidFill>
                <a:latin typeface="Calibri" panose="020F0502020204030204" pitchFamily="34" charset="0"/>
                <a:cs typeface="Calibri" panose="020F0502020204030204" pitchFamily="34" charset="0"/>
              </a:rPr>
              <a:t>Portlet </a:t>
            </a:r>
            <a:r>
              <a:rPr lang="en-US" sz="1600" b="1" u="none" dirty="0" smtClean="0">
                <a:solidFill>
                  <a:schemeClr val="tx1">
                    <a:lumMod val="75000"/>
                    <a:lumOff val="25000"/>
                  </a:schemeClr>
                </a:solidFill>
                <a:latin typeface="Calibri" panose="020F0502020204030204" pitchFamily="34" charset="0"/>
                <a:cs typeface="Calibri" panose="020F0502020204030204" pitchFamily="34" charset="0"/>
              </a:rPr>
              <a:t>Lab and Pathology Results </a:t>
            </a: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	37</a:t>
            </a:r>
          </a:p>
          <a:p>
            <a:pPr marL="233363" indent="-233363">
              <a:buFont typeface="Arial" panose="020B0604020202020204" pitchFamily="34" charset="0"/>
              <a:buChar char="•"/>
              <a:tabLst>
                <a:tab pos="7427913" algn="r"/>
              </a:tabLst>
              <a:defRPr/>
            </a:pP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Gestion du consentement 	40</a:t>
            </a:r>
          </a:p>
          <a:p>
            <a:pPr marL="233363" indent="-233363">
              <a:buFont typeface="Arial" panose="020B0604020202020204" pitchFamily="34" charset="0"/>
              <a:buChar char="•"/>
              <a:tabLst>
                <a:tab pos="7427913" algn="r"/>
              </a:tabLst>
              <a:defRPr/>
            </a:pP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Ressources de formation	46</a:t>
            </a:r>
          </a:p>
          <a:p>
            <a:pPr marL="0" indent="0">
              <a:buFont typeface="Wingdings" panose="05000000000000000000" pitchFamily="2" charset="2"/>
              <a:buNone/>
              <a:tabLst>
                <a:tab pos="7772400" algn="r"/>
              </a:tabLst>
              <a:defRPr/>
            </a:pPr>
            <a:r>
              <a:rPr lang="fr-CA" sz="1600" u="none" dirty="0" smtClean="0">
                <a:solidFill>
                  <a:schemeClr val="tx1">
                    <a:lumMod val="75000"/>
                    <a:lumOff val="25000"/>
                  </a:schemeClr>
                </a:solidFill>
                <a:latin typeface="Calibri" panose="020F0502020204030204" pitchFamily="34" charset="0"/>
                <a:cs typeface="Calibri" panose="020F0502020204030204" pitchFamily="34" charset="0"/>
              </a:rPr>
              <a:t>	</a:t>
            </a:r>
            <a:endParaRPr lang="fr-CA" sz="1600" u="none"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4388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7909" y="218455"/>
            <a:ext cx="8506421" cy="1572245"/>
          </a:xfrm>
        </p:spPr>
        <p:txBody>
          <a:bodyPr/>
          <a:lstStyle/>
          <a:p>
            <a:r>
              <a:rPr lang="fr-CA" sz="3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Portlet</a:t>
            </a:r>
            <a:r>
              <a:rPr lang="fr-CA"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fr-CA" sz="3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Medications</a:t>
            </a:r>
            <a:r>
              <a:rPr lang="fr-CA"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3200" dirty="0"/>
              <a:t/>
            </a:r>
            <a:br>
              <a:rPr lang="en-CA" sz="3200" dirty="0"/>
            </a:br>
            <a:r>
              <a:rPr lang="fr-CA" sz="1600" b="0" dirty="0">
                <a:solidFill>
                  <a:srgbClr val="008AB0"/>
                </a:solidFill>
                <a:effectLst/>
                <a:latin typeface="Calibri" panose="020F0502020204030204" pitchFamily="34" charset="0"/>
                <a:ea typeface="Calibri" panose="020F0502020204030204" pitchFamily="34" charset="0"/>
                <a:cs typeface="Times New Roman" panose="02020603050405020304" pitchFamily="18" charset="0"/>
              </a:rPr>
              <a:t>Vous pouvez regrouper les médicaments délivrés au patient et les services offerts en pharmacie qui ont des noms génériques, des concentrations et des formes identiques. Le regroupement résume les médicaments et les services en pharmacie d’une manière qui permet de faire le bilan comparatif des médicaments et d’obtenir les meilleurs antécédents possible en matière de médicaments.</a:t>
            </a:r>
            <a:r>
              <a:rPr lang="fr-CA" sz="1600" b="0" dirty="0">
                <a:effectLst/>
                <a:latin typeface="Calibri" panose="020F0502020204030204" pitchFamily="34" charset="0"/>
                <a:ea typeface="Calibri" panose="020F0502020204030204" pitchFamily="34" charset="0"/>
                <a:cs typeface="Times New Roman" panose="02020603050405020304" pitchFamily="18" charset="0"/>
              </a:rPr>
              <a:t/>
            </a:r>
            <a:br>
              <a:rPr lang="fr-CA" sz="1600" b="0" dirty="0">
                <a:effectLst/>
                <a:latin typeface="Calibri" panose="020F0502020204030204" pitchFamily="34" charset="0"/>
                <a:ea typeface="Calibri" panose="020F0502020204030204" pitchFamily="34" charset="0"/>
                <a:cs typeface="Times New Roman" panose="02020603050405020304" pitchFamily="18" charset="0"/>
              </a:rPr>
            </a:br>
            <a:endParaRPr lang="en-CA" sz="1600" b="0" dirty="0">
              <a:solidFill>
                <a:srgbClr val="008AB0"/>
              </a:solidFill>
            </a:endParaRPr>
          </a:p>
        </p:txBody>
      </p:sp>
      <p:pic>
        <p:nvPicPr>
          <p:cNvPr id="7" name="Picture 6"/>
          <p:cNvPicPr>
            <a:picLocks noChangeAspect="1"/>
          </p:cNvPicPr>
          <p:nvPr/>
        </p:nvPicPr>
        <p:blipFill rotWithShape="1">
          <a:blip r:embed="rId3"/>
          <a:srcRect r="1135" b="37707"/>
          <a:stretch/>
        </p:blipFill>
        <p:spPr>
          <a:xfrm>
            <a:off x="466767" y="1996494"/>
            <a:ext cx="8190671" cy="1889064"/>
          </a:xfrm>
          <a:prstGeom prst="rect">
            <a:avLst/>
          </a:prstGeom>
          <a:ln>
            <a:solidFill>
              <a:schemeClr val="tx1"/>
            </a:solidFill>
          </a:ln>
        </p:spPr>
      </p:pic>
      <p:pic>
        <p:nvPicPr>
          <p:cNvPr id="9" name="Picture 8"/>
          <p:cNvPicPr>
            <a:picLocks noChangeAspect="1"/>
          </p:cNvPicPr>
          <p:nvPr/>
        </p:nvPicPr>
        <p:blipFill rotWithShape="1">
          <a:blip r:embed="rId4"/>
          <a:srcRect b="20127"/>
          <a:stretch/>
        </p:blipFill>
        <p:spPr>
          <a:xfrm>
            <a:off x="466768" y="4041490"/>
            <a:ext cx="8213566" cy="1940209"/>
          </a:xfrm>
          <a:prstGeom prst="rect">
            <a:avLst/>
          </a:prstGeom>
          <a:ln>
            <a:solidFill>
              <a:schemeClr val="tx1"/>
            </a:solidFill>
          </a:ln>
        </p:spPr>
      </p:pic>
      <p:sp>
        <p:nvSpPr>
          <p:cNvPr id="17" name="Rounded Rectangular Callout 16"/>
          <p:cNvSpPr/>
          <p:nvPr/>
        </p:nvSpPr>
        <p:spPr>
          <a:xfrm>
            <a:off x="2534524" y="1801234"/>
            <a:ext cx="2289681" cy="637203"/>
          </a:xfrm>
          <a:prstGeom prst="wedgeRoundRectCallout">
            <a:avLst>
              <a:gd name="adj1" fmla="val -72059"/>
              <a:gd name="adj2" fmla="val 47143"/>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a:lnSpc>
                <a:spcPct val="107000"/>
              </a:lnSpc>
              <a:spcAft>
                <a:spcPts val="800"/>
              </a:spcAft>
            </a:pPr>
            <a:r>
              <a:rPr lang="fr-CA" sz="1200" u="none" dirty="0">
                <a:solidFill>
                  <a:schemeClr val="tx1"/>
                </a:solidFill>
                <a:latin typeface="Calibri" panose="020F0502020204030204" pitchFamily="34" charset="0"/>
                <a:cs typeface="Calibri" panose="020F0502020204030204" pitchFamily="34" charset="0"/>
              </a:rPr>
              <a:t>Option Group By réglée à « None » (valeur par défaut)</a:t>
            </a:r>
          </a:p>
        </p:txBody>
      </p:sp>
      <p:sp>
        <p:nvSpPr>
          <p:cNvPr id="19" name="Rounded Rectangular Callout 18"/>
          <p:cNvSpPr/>
          <p:nvPr/>
        </p:nvSpPr>
        <p:spPr>
          <a:xfrm>
            <a:off x="2057932" y="3278220"/>
            <a:ext cx="2514068" cy="484889"/>
          </a:xfrm>
          <a:prstGeom prst="wedgeRoundRectCallout">
            <a:avLst>
              <a:gd name="adj1" fmla="val -55213"/>
              <a:gd name="adj2" fmla="val 172478"/>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algn="ctr">
              <a:defRPr/>
            </a:pPr>
            <a:r>
              <a:rPr lang="en-CA" sz="1200" u="none" dirty="0">
                <a:solidFill>
                  <a:schemeClr val="tx1"/>
                </a:solidFill>
                <a:latin typeface="Calibri" panose="020F0502020204030204" pitchFamily="34" charset="0"/>
                <a:cs typeface="Calibri" panose="020F0502020204030204" pitchFamily="34" charset="0"/>
              </a:rPr>
              <a:t>Option Group By </a:t>
            </a:r>
            <a:r>
              <a:rPr lang="en-CA" sz="1200" u="none" dirty="0" err="1">
                <a:solidFill>
                  <a:schemeClr val="tx1"/>
                </a:solidFill>
                <a:latin typeface="Calibri" panose="020F0502020204030204" pitchFamily="34" charset="0"/>
                <a:cs typeface="Calibri" panose="020F0502020204030204" pitchFamily="34" charset="0"/>
              </a:rPr>
              <a:t>réglée</a:t>
            </a:r>
            <a:r>
              <a:rPr lang="en-CA" sz="1200" u="none" dirty="0">
                <a:solidFill>
                  <a:schemeClr val="tx1"/>
                </a:solidFill>
                <a:latin typeface="Calibri" panose="020F0502020204030204" pitchFamily="34" charset="0"/>
                <a:cs typeface="Calibri" panose="020F0502020204030204" pitchFamily="34" charset="0"/>
              </a:rPr>
              <a:t> à « Generic Name, Strength, Form </a:t>
            </a:r>
            <a:r>
              <a:rPr lang="en-CA" sz="1200" u="none" dirty="0" smtClean="0">
                <a:solidFill>
                  <a:schemeClr val="tx1"/>
                </a:solidFill>
                <a:latin typeface="Calibri" panose="020F0502020204030204" pitchFamily="34" charset="0"/>
                <a:cs typeface="Calibri" panose="020F0502020204030204" pitchFamily="34" charset="0"/>
              </a:rPr>
              <a:t>»</a:t>
            </a:r>
            <a:endParaRPr lang="en-CA" sz="1200" u="none" dirty="0">
              <a:solidFill>
                <a:schemeClr val="tx1"/>
              </a:solidFill>
              <a:latin typeface="Calibri" panose="020F0502020204030204" pitchFamily="34" charset="0"/>
              <a:cs typeface="Calibri" panose="020F0502020204030204" pitchFamily="34" charset="0"/>
            </a:endParaRPr>
          </a:p>
        </p:txBody>
      </p:sp>
      <p:sp>
        <p:nvSpPr>
          <p:cNvPr id="10" name="Rounded Rectangular Callout 9"/>
          <p:cNvSpPr/>
          <p:nvPr/>
        </p:nvSpPr>
        <p:spPr>
          <a:xfrm>
            <a:off x="2534524" y="4033649"/>
            <a:ext cx="3298069" cy="842924"/>
          </a:xfrm>
          <a:prstGeom prst="wedgeRoundRectCallout">
            <a:avLst>
              <a:gd name="adj1" fmla="val -57111"/>
              <a:gd name="adj2" fmla="val 109461"/>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lvl="0" algn="ctr" eaLnBrk="1" hangingPunct="1">
              <a:defRPr/>
            </a:pPr>
            <a:r>
              <a:rPr lang="fr-FR" sz="1200" u="none" dirty="0">
                <a:solidFill>
                  <a:schemeClr val="tx1"/>
                </a:solidFill>
                <a:latin typeface="Calibri" panose="020F0502020204030204" pitchFamily="34" charset="0"/>
                <a:cs typeface="Calibri" panose="020F0502020204030204" pitchFamily="34" charset="0"/>
              </a:rPr>
              <a:t>Le titre du groupe (à gauche) affiche le nom générique, la concentration, la forme et le nombre de réclamations (lignes) dans le groupe</a:t>
            </a:r>
            <a:endParaRPr lang="en-CA" sz="1200" u="none" dirty="0">
              <a:solidFill>
                <a:schemeClr val="tx1"/>
              </a:solidFill>
              <a:latin typeface="Calibri" panose="020F0502020204030204" pitchFamily="34" charset="0"/>
              <a:cs typeface="Calibri" panose="020F0502020204030204" pitchFamily="34" charset="0"/>
            </a:endParaRPr>
          </a:p>
        </p:txBody>
      </p:sp>
      <p:sp>
        <p:nvSpPr>
          <p:cNvPr id="11" name="Rounded Rectangular Callout 10"/>
          <p:cNvSpPr/>
          <p:nvPr/>
        </p:nvSpPr>
        <p:spPr>
          <a:xfrm>
            <a:off x="5938778" y="2928026"/>
            <a:ext cx="3030124" cy="1183949"/>
          </a:xfrm>
          <a:prstGeom prst="wedgeRoundRectCallout">
            <a:avLst>
              <a:gd name="adj1" fmla="val -29381"/>
              <a:gd name="adj2" fmla="val 123983"/>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lvl="0" algn="ctr" eaLnBrk="1" hangingPunct="1">
              <a:defRPr/>
            </a:pPr>
            <a:r>
              <a:rPr lang="fr-FR" sz="1200" u="none" dirty="0">
                <a:solidFill>
                  <a:schemeClr val="tx1"/>
                </a:solidFill>
                <a:latin typeface="Calibri" panose="020F0502020204030204" pitchFamily="34" charset="0"/>
                <a:cs typeface="Calibri" panose="020F0502020204030204" pitchFamily="34" charset="0"/>
              </a:rPr>
              <a:t>Le titre du groupe (à droite) affiche, </a:t>
            </a:r>
            <a:r>
              <a:rPr lang="fr-FR" sz="1200" dirty="0">
                <a:solidFill>
                  <a:schemeClr val="tx1"/>
                </a:solidFill>
                <a:latin typeface="Calibri" panose="020F0502020204030204" pitchFamily="34" charset="0"/>
                <a:cs typeface="Calibri" panose="020F0502020204030204" pitchFamily="34" charset="0"/>
              </a:rPr>
              <a:t>pour le plus récent produit délivré dans le groupe</a:t>
            </a:r>
            <a:r>
              <a:rPr lang="fr-FR" sz="1200" u="none" dirty="0">
                <a:solidFill>
                  <a:schemeClr val="tx1"/>
                </a:solidFill>
                <a:latin typeface="Calibri" panose="020F0502020204030204" pitchFamily="34" charset="0"/>
                <a:cs typeface="Calibri" panose="020F0502020204030204" pitchFamily="34" charset="0"/>
              </a:rPr>
              <a:t>, le nom de la marque, la quantité, l’approvisionnement estimé en jours, les renseignements sur la pharmacie ayant délivré le produit et la date</a:t>
            </a:r>
            <a:endParaRPr lang="en-CA" sz="1200" u="none" dirty="0">
              <a:solidFill>
                <a:schemeClr val="tx1"/>
              </a:solidFill>
              <a:latin typeface="Calibri" panose="020F0502020204030204" pitchFamily="34" charset="0"/>
              <a:cs typeface="Calibri" panose="020F0502020204030204" pitchFamily="34" charset="0"/>
            </a:endParaRPr>
          </a:p>
        </p:txBody>
      </p:sp>
      <p:sp>
        <p:nvSpPr>
          <p:cNvPr id="12"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7308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317530" cy="1315691"/>
          </a:xfrm>
        </p:spPr>
        <p:txBody>
          <a:bodyPr/>
          <a:lstStyle/>
          <a:p>
            <a:r>
              <a:rPr lang="en-CA" sz="3200" dirty="0"/>
              <a:t>Portlet « Medications »</a:t>
            </a:r>
            <a:br>
              <a:rPr lang="en-CA" sz="3200" dirty="0"/>
            </a:br>
            <a:r>
              <a:rPr lang="en-CA" sz="1600" b="0" dirty="0" err="1">
                <a:solidFill>
                  <a:srgbClr val="008AB0"/>
                </a:solidFill>
              </a:rPr>
              <a:t>Regrouper</a:t>
            </a:r>
            <a:r>
              <a:rPr lang="en-CA" sz="1600" b="0" dirty="0">
                <a:solidFill>
                  <a:srgbClr val="008AB0"/>
                </a:solidFill>
              </a:rPr>
              <a:t> (suite)</a:t>
            </a:r>
            <a:endParaRPr lang="en-CA" sz="2400" b="0" dirty="0">
              <a:solidFill>
                <a:srgbClr val="008AB0"/>
              </a:solidFill>
            </a:endParaRPr>
          </a:p>
        </p:txBody>
      </p:sp>
      <p:pic>
        <p:nvPicPr>
          <p:cNvPr id="4" name="Picture 3"/>
          <p:cNvPicPr>
            <a:picLocks noChangeAspect="1"/>
          </p:cNvPicPr>
          <p:nvPr/>
        </p:nvPicPr>
        <p:blipFill rotWithShape="1">
          <a:blip r:embed="rId3"/>
          <a:srcRect b="28665"/>
          <a:stretch/>
        </p:blipFill>
        <p:spPr>
          <a:xfrm>
            <a:off x="457200" y="1997117"/>
            <a:ext cx="8218503" cy="3164589"/>
          </a:xfrm>
          <a:prstGeom prst="rect">
            <a:avLst/>
          </a:prstGeom>
          <a:ln>
            <a:solidFill>
              <a:schemeClr val="tx1"/>
            </a:solidFill>
          </a:ln>
        </p:spPr>
      </p:pic>
      <p:sp>
        <p:nvSpPr>
          <p:cNvPr id="16" name="Rounded Rectangular Callout 15"/>
          <p:cNvSpPr/>
          <p:nvPr/>
        </p:nvSpPr>
        <p:spPr>
          <a:xfrm>
            <a:off x="5742209" y="1227221"/>
            <a:ext cx="2636042" cy="866104"/>
          </a:xfrm>
          <a:prstGeom prst="wedgeRoundRectCallout">
            <a:avLst>
              <a:gd name="adj1" fmla="val -87647"/>
              <a:gd name="adj2" fmla="val 110174"/>
              <a:gd name="adj3" fmla="val 16667"/>
            </a:avLst>
          </a:prstGeom>
          <a:ln/>
        </p:spPr>
        <p:style>
          <a:lnRef idx="1">
            <a:schemeClr val="accent2"/>
          </a:lnRef>
          <a:fillRef idx="2">
            <a:schemeClr val="accent2"/>
          </a:fillRef>
          <a:effectRef idx="1">
            <a:schemeClr val="accent2"/>
          </a:effectRef>
          <a:fontRef idx="minor">
            <a:schemeClr val="dk1"/>
          </a:fontRef>
        </p:style>
        <p:txBody>
          <a:bodyPr lIns="68709" tIns="34353" rIns="68709" bIns="34353" rtlCol="0" anchor="ctr"/>
          <a:lstStyle/>
          <a:p>
            <a:pPr lvl="0" algn="ctr" eaLnBrk="1" hangingPunct="1">
              <a:defRPr/>
            </a:pPr>
            <a:r>
              <a:rPr lang="fr-FR" sz="1200" u="none" dirty="0">
                <a:solidFill>
                  <a:schemeClr val="tx1"/>
                </a:solidFill>
                <a:latin typeface="Calibri" panose="020F0502020204030204" pitchFamily="34" charset="0"/>
                <a:cs typeface="Calibri" panose="020F0502020204030204" pitchFamily="34" charset="0"/>
              </a:rPr>
              <a:t>Lorsque l’affichage regroupé est imprimé, les détails du regroupement s’affichent dans le titre.</a:t>
            </a:r>
            <a:endParaRPr lang="en-CA" sz="1200" u="none" dirty="0">
              <a:solidFill>
                <a:schemeClr val="tx1"/>
              </a:solidFill>
              <a:latin typeface="Calibri" panose="020F0502020204030204" pitchFamily="34" charset="0"/>
              <a:cs typeface="Calibri" panose="020F0502020204030204" pitchFamily="34" charset="0"/>
            </a:endParaRPr>
          </a:p>
        </p:txBody>
      </p:sp>
      <p:sp>
        <p:nvSpPr>
          <p:cNvPr id="7"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5761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Users\LAURIE~1.FRA\AppData\Local\Temp\SNAGHTML245e05e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2" y="1495732"/>
            <a:ext cx="8923955" cy="171614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454386"/>
            <a:ext cx="8317530" cy="1315691"/>
          </a:xfrm>
        </p:spPr>
        <p:txBody>
          <a:bodyPr/>
          <a:lstStyle/>
          <a:p>
            <a:r>
              <a:rPr lang="en-CA" sz="3200" dirty="0"/>
              <a:t>Portlet « Medications »</a:t>
            </a:r>
            <a:br>
              <a:rPr lang="en-CA" sz="3200" dirty="0"/>
            </a:br>
            <a:r>
              <a:rPr lang="en-CA" sz="1600" b="0" dirty="0" err="1">
                <a:solidFill>
                  <a:srgbClr val="008AB0"/>
                </a:solidFill>
              </a:rPr>
              <a:t>Regrouper</a:t>
            </a:r>
            <a:r>
              <a:rPr lang="en-CA" sz="1600" b="0" dirty="0">
                <a:solidFill>
                  <a:srgbClr val="008AB0"/>
                </a:solidFill>
              </a:rPr>
              <a:t> (suite)</a:t>
            </a:r>
            <a:endParaRPr lang="en-CA" sz="2400" b="0" dirty="0">
              <a:solidFill>
                <a:srgbClr val="008AB0"/>
              </a:solidFill>
            </a:endParaRPr>
          </a:p>
        </p:txBody>
      </p:sp>
      <p:pic>
        <p:nvPicPr>
          <p:cNvPr id="6" name="Picture 5"/>
          <p:cNvPicPr>
            <a:picLocks noChangeAspect="1"/>
          </p:cNvPicPr>
          <p:nvPr/>
        </p:nvPicPr>
        <p:blipFill>
          <a:blip r:embed="rId4"/>
          <a:stretch>
            <a:fillRect/>
          </a:stretch>
        </p:blipFill>
        <p:spPr>
          <a:xfrm>
            <a:off x="656980" y="2938573"/>
            <a:ext cx="8359201" cy="2364478"/>
          </a:xfrm>
          <a:prstGeom prst="rect">
            <a:avLst/>
          </a:prstGeom>
          <a:effectLst>
            <a:outerShdw blurRad="50800" dist="38100" dir="2700000" algn="tl" rotWithShape="0">
              <a:prstClr val="black">
                <a:alpha val="40000"/>
              </a:prstClr>
            </a:outerShdw>
          </a:effectLst>
        </p:spPr>
      </p:pic>
      <p:sp>
        <p:nvSpPr>
          <p:cNvPr id="17" name="Content Placeholder 5"/>
          <p:cNvSpPr>
            <a:spLocks noGrp="1"/>
          </p:cNvSpPr>
          <p:nvPr>
            <p:ph idx="1"/>
          </p:nvPr>
        </p:nvSpPr>
        <p:spPr>
          <a:xfrm>
            <a:off x="218661" y="5389651"/>
            <a:ext cx="8797519" cy="560956"/>
          </a:xfrm>
        </p:spPr>
        <p:txBody>
          <a:bodyPr/>
          <a:lstStyle/>
          <a:p>
            <a:pPr marL="228600" indent="-228600">
              <a:spcBef>
                <a:spcPts val="0"/>
              </a:spcBef>
              <a:spcAft>
                <a:spcPts val="600"/>
              </a:spcAft>
              <a:buFont typeface="+mj-lt"/>
              <a:buAutoNum type="arabicPeriod"/>
            </a:pPr>
            <a:r>
              <a:rPr lang="fr-FR" sz="1400" dirty="0"/>
              <a:t>Sélectionnez la commande pour développer tout ou réduire tout afin de développer ou de réduire tous les groupes.</a:t>
            </a:r>
          </a:p>
          <a:p>
            <a:pPr marL="228600" indent="-228600">
              <a:spcBef>
                <a:spcPts val="0"/>
              </a:spcBef>
              <a:spcAft>
                <a:spcPts val="600"/>
              </a:spcAft>
              <a:buFont typeface="+mj-lt"/>
              <a:buAutoNum type="arabicPeriod"/>
            </a:pPr>
            <a:r>
              <a:rPr lang="fr-FR" sz="1400" dirty="0"/>
              <a:t>Sélectionnez la commande pour développer ou réduire afin de développer ou de réduire des groupes individuels.</a:t>
            </a:r>
          </a:p>
        </p:txBody>
      </p:sp>
      <p:sp>
        <p:nvSpPr>
          <p:cNvPr id="19" name="Down Arrow 18"/>
          <p:cNvSpPr/>
          <p:nvPr/>
        </p:nvSpPr>
        <p:spPr>
          <a:xfrm>
            <a:off x="1081546" y="2311205"/>
            <a:ext cx="322251" cy="1365713"/>
          </a:xfrm>
          <a:prstGeom prst="downArrow">
            <a:avLst>
              <a:gd name="adj1" fmla="val 39985"/>
              <a:gd name="adj2" fmla="val 55399"/>
            </a:avLst>
          </a:prstGeom>
          <a:solidFill>
            <a:srgbClr val="E94B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3638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fr-FR" sz="3200" dirty="0"/>
              <a:t>Source pour les renseignements du RNM</a:t>
            </a:r>
            <a:r>
              <a:rPr lang="en-CA" sz="3200" dirty="0"/>
              <a:t/>
            </a:r>
            <a:br>
              <a:rPr lang="en-CA" sz="3200" dirty="0"/>
            </a:br>
            <a:r>
              <a:rPr lang="fr-FR" sz="1600" b="0" dirty="0">
                <a:solidFill>
                  <a:srgbClr val="008AB0"/>
                </a:solidFill>
              </a:rPr>
              <a:t>Une liste des renseignements que contient le RNM est accessible à partir de l’option Data </a:t>
            </a:r>
            <a:r>
              <a:rPr lang="fr-FR" sz="1600" b="0" dirty="0" err="1">
                <a:solidFill>
                  <a:srgbClr val="008AB0"/>
                </a:solidFill>
              </a:rPr>
              <a:t>Summary</a:t>
            </a:r>
            <a:r>
              <a:rPr lang="fr-FR" sz="1600" b="0" dirty="0">
                <a:solidFill>
                  <a:srgbClr val="008AB0"/>
                </a:solidFill>
              </a:rPr>
              <a:t> </a:t>
            </a:r>
            <a:r>
              <a:rPr lang="fr-FR" sz="1600" b="0" dirty="0" smtClean="0">
                <a:solidFill>
                  <a:srgbClr val="008AB0"/>
                </a:solidFill>
              </a:rPr>
              <a:t/>
            </a:r>
            <a:br>
              <a:rPr lang="fr-FR" sz="1600" b="0" dirty="0" smtClean="0">
                <a:solidFill>
                  <a:srgbClr val="008AB0"/>
                </a:solidFill>
              </a:rPr>
            </a:br>
            <a:r>
              <a:rPr lang="fr-FR" sz="1600" b="0" dirty="0" smtClean="0">
                <a:solidFill>
                  <a:srgbClr val="008AB0"/>
                </a:solidFill>
              </a:rPr>
              <a:t>ou </a:t>
            </a:r>
            <a:r>
              <a:rPr lang="fr-FR" sz="1600" b="0" dirty="0">
                <a:solidFill>
                  <a:srgbClr val="008AB0"/>
                </a:solidFill>
              </a:rPr>
              <a:t>de l’onglet </a:t>
            </a:r>
            <a:r>
              <a:rPr lang="fr-FR" sz="1600" b="0" dirty="0" err="1">
                <a:solidFill>
                  <a:srgbClr val="008AB0"/>
                </a:solidFill>
              </a:rPr>
              <a:t>Dispensed</a:t>
            </a:r>
            <a:r>
              <a:rPr lang="fr-FR" sz="1600" b="0" dirty="0">
                <a:solidFill>
                  <a:srgbClr val="008AB0"/>
                </a:solidFill>
              </a:rPr>
              <a:t> </a:t>
            </a:r>
            <a:r>
              <a:rPr lang="fr-FR" sz="1600" b="0" dirty="0" err="1">
                <a:solidFill>
                  <a:srgbClr val="008AB0"/>
                </a:solidFill>
              </a:rPr>
              <a:t>Medications</a:t>
            </a:r>
            <a:r>
              <a:rPr lang="fr-FR" sz="1600" b="0" dirty="0">
                <a:solidFill>
                  <a:srgbClr val="008AB0"/>
                </a:solidFill>
              </a:rPr>
              <a:t>.</a:t>
            </a:r>
            <a:endParaRPr lang="en-US" sz="1600" b="0" dirty="0">
              <a:solidFill>
                <a:srgbClr val="008AB0"/>
              </a:solidFill>
            </a:endParaRPr>
          </a:p>
        </p:txBody>
      </p:sp>
      <p:sp>
        <p:nvSpPr>
          <p:cNvPr id="10" name="Content Placeholder 1"/>
          <p:cNvSpPr txBox="1">
            <a:spLocks/>
          </p:cNvSpPr>
          <p:nvPr/>
        </p:nvSpPr>
        <p:spPr bwMode="auto">
          <a:xfrm>
            <a:off x="3327759" y="1721306"/>
            <a:ext cx="5414457" cy="11538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90000"/>
              </a:lnSpc>
              <a:spcBef>
                <a:spcPct val="0"/>
              </a:spcBef>
              <a:spcAft>
                <a:spcPct val="50000"/>
              </a:spcAft>
              <a:buClr>
                <a:schemeClr val="accent1"/>
              </a:buClr>
              <a:buFont typeface="Wingdings" pitchFamily="2" charset="2"/>
              <a:buChar char="n"/>
              <a:defRPr sz="2400">
                <a:solidFill>
                  <a:schemeClr val="tx1">
                    <a:lumMod val="75000"/>
                    <a:lumOff val="25000"/>
                  </a:schemeClr>
                </a:solidFill>
                <a:latin typeface="Tw Cen MT" pitchFamily="34" charset="0"/>
                <a:ea typeface="+mn-ea"/>
                <a:cs typeface="+mn-cs"/>
              </a:defRPr>
            </a:lvl1pPr>
            <a:lvl2pPr marL="800100" indent="-285750" algn="l" rtl="0" eaLnBrk="1" fontAlgn="base" hangingPunct="1">
              <a:lnSpc>
                <a:spcPct val="90000"/>
              </a:lnSpc>
              <a:spcBef>
                <a:spcPct val="0"/>
              </a:spcBef>
              <a:spcAft>
                <a:spcPct val="50000"/>
              </a:spcAft>
              <a:buClr>
                <a:schemeClr val="accent1"/>
              </a:buClr>
              <a:buFont typeface="Wingdings" pitchFamily="2" charset="2"/>
              <a:buChar char="n"/>
              <a:defRPr sz="2000">
                <a:solidFill>
                  <a:srgbClr val="5C5C5C"/>
                </a:solidFill>
                <a:latin typeface="Tw Cen MT" pitchFamily="34" charset="0"/>
              </a:defRPr>
            </a:lvl2pPr>
            <a:lvl3pPr marL="1143000" indent="-228600" algn="l" rtl="0" eaLnBrk="1" fontAlgn="base" hangingPunct="1">
              <a:lnSpc>
                <a:spcPct val="90000"/>
              </a:lnSpc>
              <a:spcBef>
                <a:spcPct val="0"/>
              </a:spcBef>
              <a:spcAft>
                <a:spcPct val="30000"/>
              </a:spcAft>
              <a:buClr>
                <a:schemeClr val="accent1"/>
              </a:buClr>
              <a:buFont typeface="Wingdings" pitchFamily="2" charset="2"/>
              <a:buChar char="n"/>
              <a:defRPr sz="1600">
                <a:solidFill>
                  <a:srgbClr val="5C5C5C"/>
                </a:solidFill>
                <a:latin typeface="Tw Cen MT" pitchFamily="34" charset="0"/>
              </a:defRPr>
            </a:lvl3pPr>
            <a:lvl4pPr marL="1485900" indent="-114300" algn="l" rtl="0" eaLnBrk="1" fontAlgn="base" hangingPunct="1">
              <a:lnSpc>
                <a:spcPct val="90000"/>
              </a:lnSpc>
              <a:spcBef>
                <a:spcPct val="0"/>
              </a:spcBef>
              <a:spcAft>
                <a:spcPct val="30000"/>
              </a:spcAft>
              <a:buClr>
                <a:schemeClr val="accent1"/>
              </a:buClr>
              <a:buFont typeface="Wingdings" pitchFamily="2" charset="2"/>
              <a:buChar char="n"/>
              <a:defRPr sz="1400">
                <a:solidFill>
                  <a:srgbClr val="5C5C5C"/>
                </a:solidFill>
                <a:latin typeface="Tw Cen MT" pitchFamily="34" charset="0"/>
              </a:defRPr>
            </a:lvl4pPr>
            <a:lvl5pPr marL="2057400" indent="-228600" algn="l" rtl="0" eaLnBrk="1" fontAlgn="base" hangingPunct="1">
              <a:lnSpc>
                <a:spcPct val="90000"/>
              </a:lnSpc>
              <a:spcBef>
                <a:spcPct val="0"/>
              </a:spcBef>
              <a:spcAft>
                <a:spcPct val="30000"/>
              </a:spcAft>
              <a:buFont typeface="Wingdings" pitchFamily="2" charset="2"/>
              <a:buChar char="n"/>
              <a:defRPr sz="1200">
                <a:solidFill>
                  <a:srgbClr val="000000"/>
                </a:solidFill>
                <a:latin typeface="Tw Cen MT" pitchFamily="34" charset="0"/>
              </a:defRPr>
            </a:lvl5pPr>
            <a:lvl6pPr marL="25146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6pPr>
            <a:lvl7pPr marL="29718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7pPr>
            <a:lvl8pPr marL="34290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8pPr>
            <a:lvl9pPr marL="38862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9pPr>
          </a:lstStyle>
          <a:p>
            <a:pPr marL="231775" lvl="1" indent="-228600">
              <a:spcAft>
                <a:spcPts val="400"/>
              </a:spcAft>
              <a:buNone/>
            </a:pPr>
            <a:r>
              <a:rPr lang="fr-FR" sz="1400" b="1" u="none" kern="0" dirty="0">
                <a:solidFill>
                  <a:srgbClr val="007392"/>
                </a:solidFill>
                <a:latin typeface="Calibri" panose="020F0502020204030204" pitchFamily="34" charset="0"/>
                <a:cs typeface="Calibri" panose="020F0502020204030204" pitchFamily="34" charset="0"/>
              </a:rPr>
              <a:t>À partir de l’option Data </a:t>
            </a:r>
            <a:r>
              <a:rPr lang="fr-FR" sz="1400" b="1" u="none" kern="0" dirty="0" err="1">
                <a:solidFill>
                  <a:srgbClr val="007392"/>
                </a:solidFill>
                <a:latin typeface="Calibri" panose="020F0502020204030204" pitchFamily="34" charset="0"/>
                <a:cs typeface="Calibri" panose="020F0502020204030204" pitchFamily="34" charset="0"/>
              </a:rPr>
              <a:t>Summary</a:t>
            </a:r>
            <a:r>
              <a:rPr lang="fr-FR" sz="1400" b="1" u="none" kern="0" dirty="0">
                <a:solidFill>
                  <a:srgbClr val="007392"/>
                </a:solidFill>
                <a:latin typeface="Calibri" panose="020F0502020204030204" pitchFamily="34" charset="0"/>
                <a:cs typeface="Calibri" panose="020F0502020204030204" pitchFamily="34" charset="0"/>
              </a:rPr>
              <a:t> :</a:t>
            </a:r>
            <a:endParaRPr lang="en-CA" sz="1400" b="1" u="none" kern="0" dirty="0" smtClean="0">
              <a:solidFill>
                <a:srgbClr val="007392"/>
              </a:solidFill>
              <a:latin typeface="Calibri" panose="020F0502020204030204" pitchFamily="34" charset="0"/>
              <a:cs typeface="Calibri" panose="020F0502020204030204" pitchFamily="34" charset="0"/>
            </a:endParaRPr>
          </a:p>
          <a:p>
            <a:pPr marL="231775" lvl="1" indent="-228600">
              <a:spcAft>
                <a:spcPts val="200"/>
              </a:spcAft>
              <a:buFont typeface="+mj-lt"/>
              <a:buAutoNum type="arabicPeriod"/>
            </a:pPr>
            <a:r>
              <a:rPr lang="en-CA" sz="1400" u="none" kern="0" dirty="0" err="1">
                <a:solidFill>
                  <a:schemeClr val="tx1"/>
                </a:solidFill>
                <a:latin typeface="Calibri" panose="020F0502020204030204" pitchFamily="34" charset="0"/>
                <a:cs typeface="Calibri" panose="020F0502020204030204" pitchFamily="34" charset="0"/>
              </a:rPr>
              <a:t>Cliquez</a:t>
            </a:r>
            <a:r>
              <a:rPr lang="en-CA" sz="1400" u="none" kern="0" dirty="0">
                <a:solidFill>
                  <a:schemeClr val="tx1"/>
                </a:solidFill>
                <a:latin typeface="Calibri" panose="020F0502020204030204" pitchFamily="34" charset="0"/>
                <a:cs typeface="Calibri" panose="020F0502020204030204" pitchFamily="34" charset="0"/>
              </a:rPr>
              <a:t> sur </a:t>
            </a:r>
            <a:r>
              <a:rPr lang="en-CA" sz="1400" b="1" u="none" kern="0" dirty="0">
                <a:solidFill>
                  <a:schemeClr val="tx1"/>
                </a:solidFill>
                <a:latin typeface="Calibri" panose="020F0502020204030204" pitchFamily="34" charset="0"/>
                <a:cs typeface="Calibri" panose="020F0502020204030204" pitchFamily="34" charset="0"/>
              </a:rPr>
              <a:t>Data </a:t>
            </a:r>
            <a:r>
              <a:rPr lang="en-CA" sz="1400" b="1" u="none" kern="0" dirty="0" smtClean="0">
                <a:solidFill>
                  <a:schemeClr val="tx1"/>
                </a:solidFill>
                <a:latin typeface="Calibri" panose="020F0502020204030204" pitchFamily="34" charset="0"/>
                <a:cs typeface="Calibri" panose="020F0502020204030204" pitchFamily="34" charset="0"/>
              </a:rPr>
              <a:t>Summary</a:t>
            </a:r>
            <a:r>
              <a:rPr lang="en-CA" sz="1400" u="none" kern="0" dirty="0" smtClean="0">
                <a:solidFill>
                  <a:schemeClr val="tx1"/>
                </a:solidFill>
                <a:latin typeface="Calibri" panose="020F0502020204030204" pitchFamily="34" charset="0"/>
                <a:cs typeface="Calibri" panose="020F0502020204030204" pitchFamily="34" charset="0"/>
              </a:rPr>
              <a:t>.</a:t>
            </a:r>
            <a:endParaRPr lang="en-CA" sz="1400" b="1" u="none" kern="0" dirty="0" smtClean="0">
              <a:solidFill>
                <a:schemeClr val="tx1"/>
              </a:solidFill>
              <a:latin typeface="Calibri" panose="020F0502020204030204" pitchFamily="34" charset="0"/>
              <a:cs typeface="Calibri" panose="020F0502020204030204" pitchFamily="34" charset="0"/>
            </a:endParaRPr>
          </a:p>
          <a:p>
            <a:pPr marL="231775" lvl="1" indent="-228600">
              <a:spcAft>
                <a:spcPts val="200"/>
              </a:spcAft>
              <a:buFont typeface="+mj-lt"/>
              <a:buAutoNum type="arabicPeriod"/>
            </a:pPr>
            <a:r>
              <a:rPr lang="en-US" sz="1400" u="none" kern="0" dirty="0" err="1">
                <a:solidFill>
                  <a:schemeClr val="tx1"/>
                </a:solidFill>
                <a:latin typeface="Calibri" panose="020F0502020204030204" pitchFamily="34" charset="0"/>
                <a:cs typeface="Calibri" panose="020F0502020204030204" pitchFamily="34" charset="0"/>
              </a:rPr>
              <a:t>Cliquez</a:t>
            </a:r>
            <a:r>
              <a:rPr lang="en-US" sz="1400" u="none" kern="0" dirty="0">
                <a:solidFill>
                  <a:schemeClr val="tx1"/>
                </a:solidFill>
                <a:latin typeface="Calibri" panose="020F0502020204030204" pitchFamily="34" charset="0"/>
                <a:cs typeface="Calibri" panose="020F0502020204030204" pitchFamily="34" charset="0"/>
              </a:rPr>
              <a:t> sur </a:t>
            </a:r>
            <a:r>
              <a:rPr lang="en-US" sz="1400" b="1" u="none" kern="0" dirty="0">
                <a:solidFill>
                  <a:schemeClr val="tx1"/>
                </a:solidFill>
                <a:latin typeface="Calibri" panose="020F0502020204030204" pitchFamily="34" charset="0"/>
                <a:cs typeface="Calibri" panose="020F0502020204030204" pitchFamily="34" charset="0"/>
              </a:rPr>
              <a:t>Dispensed </a:t>
            </a:r>
            <a:r>
              <a:rPr lang="en-US" sz="1400" b="1" u="none" kern="0" dirty="0" smtClean="0">
                <a:solidFill>
                  <a:schemeClr val="tx1"/>
                </a:solidFill>
                <a:latin typeface="Calibri" panose="020F0502020204030204" pitchFamily="34" charset="0"/>
                <a:cs typeface="Calibri" panose="020F0502020204030204" pitchFamily="34" charset="0"/>
              </a:rPr>
              <a:t>Medications.</a:t>
            </a:r>
          </a:p>
          <a:p>
            <a:pPr marL="231775" lvl="1" indent="-228600">
              <a:spcAft>
                <a:spcPts val="200"/>
              </a:spcAft>
              <a:buFont typeface="+mj-lt"/>
              <a:buAutoNum type="arabicPeriod"/>
            </a:pPr>
            <a:r>
              <a:rPr lang="fr-FR" sz="1400" u="none" kern="0" dirty="0">
                <a:solidFill>
                  <a:schemeClr val="tx1"/>
                </a:solidFill>
                <a:latin typeface="Calibri" panose="020F0502020204030204" pitchFamily="34" charset="0"/>
                <a:cs typeface="Calibri" panose="020F0502020204030204" pitchFamily="34" charset="0"/>
              </a:rPr>
              <a:t>Cliquez sur le lien vers le document </a:t>
            </a:r>
            <a:r>
              <a:rPr lang="fr-FR" sz="1400" b="1" u="none" kern="0" dirty="0">
                <a:solidFill>
                  <a:schemeClr val="tx1"/>
                </a:solidFill>
                <a:latin typeface="Calibri" panose="020F0502020204030204" pitchFamily="34" charset="0"/>
                <a:cs typeface="Calibri" panose="020F0502020204030204" pitchFamily="34" charset="0"/>
              </a:rPr>
              <a:t>Renseignements accessibles aux professionnels de la santé par le Répertoire numérique des médicaments, sur le site Web du MSSLD</a:t>
            </a:r>
            <a:r>
              <a:rPr lang="fr-FR" sz="1400" u="none" kern="0" dirty="0">
                <a:solidFill>
                  <a:schemeClr val="tx1"/>
                </a:solidFill>
                <a:latin typeface="Calibri" panose="020F0502020204030204" pitchFamily="34" charset="0"/>
                <a:cs typeface="Calibri" panose="020F0502020204030204" pitchFamily="34" charset="0"/>
              </a:rPr>
              <a:t>.</a:t>
            </a:r>
            <a:endParaRPr lang="en-US" sz="1400" b="1" u="none" kern="0" dirty="0" smtClean="0">
              <a:solidFill>
                <a:schemeClr val="tx1"/>
              </a:solidFill>
              <a:latin typeface="Calibri" panose="020F0502020204030204" pitchFamily="34" charset="0"/>
              <a:cs typeface="Calibri" panose="020F0502020204030204" pitchFamily="34" charset="0"/>
            </a:endParaRPr>
          </a:p>
          <a:p>
            <a:pPr marL="536575" lvl="1" indent="-193675">
              <a:spcAft>
                <a:spcPts val="200"/>
              </a:spcAft>
              <a:buFont typeface="+mj-lt"/>
              <a:buAutoNum type="arabicPeriod"/>
            </a:pPr>
            <a:endParaRPr lang="en-US" sz="1200" kern="0" dirty="0" smtClean="0"/>
          </a:p>
        </p:txBody>
      </p:sp>
      <p:sp>
        <p:nvSpPr>
          <p:cNvPr id="11" name="Rectangle 10"/>
          <p:cNvSpPr/>
          <p:nvPr/>
        </p:nvSpPr>
        <p:spPr>
          <a:xfrm>
            <a:off x="5649615" y="4467419"/>
            <a:ext cx="3429072" cy="548868"/>
          </a:xfrm>
          <a:prstGeom prst="rect">
            <a:avLst/>
          </a:prstGeom>
        </p:spPr>
        <p:txBody>
          <a:bodyPr wrap="square">
            <a:spAutoFit/>
          </a:bodyPr>
          <a:lstStyle/>
          <a:p>
            <a:pPr marL="0" lvl="1">
              <a:spcAft>
                <a:spcPts val="200"/>
              </a:spcAft>
            </a:pPr>
            <a:r>
              <a:rPr lang="fr-FR" b="1" u="none" kern="0" dirty="0">
                <a:solidFill>
                  <a:srgbClr val="007392"/>
                </a:solidFill>
                <a:latin typeface="Calibri" panose="020F0502020204030204" pitchFamily="34" charset="0"/>
                <a:cs typeface="Calibri" panose="020F0502020204030204" pitchFamily="34" charset="0"/>
              </a:rPr>
              <a:t>À partir de l’onglet </a:t>
            </a:r>
            <a:r>
              <a:rPr lang="fr-FR" b="1" u="none" kern="0" dirty="0" err="1">
                <a:solidFill>
                  <a:srgbClr val="007392"/>
                </a:solidFill>
                <a:latin typeface="Calibri" panose="020F0502020204030204" pitchFamily="34" charset="0"/>
                <a:cs typeface="Calibri" panose="020F0502020204030204" pitchFamily="34" charset="0"/>
              </a:rPr>
              <a:t>Dispensed</a:t>
            </a:r>
            <a:r>
              <a:rPr lang="fr-FR" b="1" u="none" kern="0" dirty="0">
                <a:solidFill>
                  <a:srgbClr val="007392"/>
                </a:solidFill>
                <a:latin typeface="Calibri" panose="020F0502020204030204" pitchFamily="34" charset="0"/>
                <a:cs typeface="Calibri" panose="020F0502020204030204" pitchFamily="34" charset="0"/>
              </a:rPr>
              <a:t> </a:t>
            </a:r>
            <a:r>
              <a:rPr lang="fr-FR" b="1" u="none" kern="0" dirty="0" err="1">
                <a:solidFill>
                  <a:srgbClr val="007392"/>
                </a:solidFill>
                <a:latin typeface="Calibri" panose="020F0502020204030204" pitchFamily="34" charset="0"/>
                <a:cs typeface="Calibri" panose="020F0502020204030204" pitchFamily="34" charset="0"/>
              </a:rPr>
              <a:t>Medications</a:t>
            </a:r>
            <a:r>
              <a:rPr lang="fr-FR" b="1" u="none" kern="0" dirty="0">
                <a:solidFill>
                  <a:srgbClr val="007392"/>
                </a:solidFill>
                <a:latin typeface="Calibri" panose="020F0502020204030204" pitchFamily="34" charset="0"/>
                <a:cs typeface="Calibri" panose="020F0502020204030204" pitchFamily="34" charset="0"/>
              </a:rPr>
              <a:t> :</a:t>
            </a:r>
            <a:endParaRPr lang="en-CA" sz="1400" b="1" u="none" kern="0" dirty="0" smtClean="0">
              <a:solidFill>
                <a:srgbClr val="007392"/>
              </a:solidFill>
              <a:latin typeface="Calibri" panose="020F0502020204030204" pitchFamily="34" charset="0"/>
              <a:cs typeface="Calibri" panose="020F0502020204030204" pitchFamily="34" charset="0"/>
            </a:endParaRPr>
          </a:p>
          <a:p>
            <a:pPr marL="228600" lvl="1" indent="-228600">
              <a:spcAft>
                <a:spcPts val="0"/>
              </a:spcAft>
              <a:buClr>
                <a:schemeClr val="accent1"/>
              </a:buClr>
              <a:buFont typeface="+mj-lt"/>
              <a:buAutoNum type="arabicPeriod"/>
            </a:pPr>
            <a:r>
              <a:rPr lang="en-CA" u="none" kern="0" dirty="0" err="1">
                <a:latin typeface="Calibri" panose="020F0502020204030204" pitchFamily="34" charset="0"/>
                <a:cs typeface="Calibri" panose="020F0502020204030204" pitchFamily="34" charset="0"/>
              </a:rPr>
              <a:t>Cliquez</a:t>
            </a:r>
            <a:r>
              <a:rPr lang="en-CA" u="none" kern="0" dirty="0">
                <a:latin typeface="Calibri" panose="020F0502020204030204" pitchFamily="34" charset="0"/>
                <a:cs typeface="Calibri" panose="020F0502020204030204" pitchFamily="34" charset="0"/>
              </a:rPr>
              <a:t> sur </a:t>
            </a:r>
            <a:r>
              <a:rPr lang="en-CA" sz="1400" b="1" u="none" kern="0" dirty="0" smtClean="0">
                <a:solidFill>
                  <a:schemeClr val="tx1">
                    <a:lumMod val="85000"/>
                    <a:lumOff val="15000"/>
                  </a:schemeClr>
                </a:solidFill>
                <a:latin typeface="Calibri" panose="020F0502020204030204" pitchFamily="34" charset="0"/>
                <a:cs typeface="Calibri" panose="020F0502020204030204" pitchFamily="34" charset="0"/>
              </a:rPr>
              <a:t>DHDR</a:t>
            </a:r>
            <a:r>
              <a:rPr lang="en-CA" sz="1400" u="none" kern="0" dirty="0" smtClean="0">
                <a:solidFill>
                  <a:schemeClr val="tx1">
                    <a:lumMod val="85000"/>
                    <a:lumOff val="15000"/>
                  </a:schemeClr>
                </a:solidFill>
                <a:latin typeface="Calibri" panose="020F0502020204030204" pitchFamily="34" charset="0"/>
                <a:cs typeface="Calibri" panose="020F0502020204030204" pitchFamily="34" charset="0"/>
              </a:rPr>
              <a:t> </a:t>
            </a:r>
            <a:endParaRPr lang="en-CA" sz="1400" u="none" kern="0" dirty="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4" name="Group 3"/>
          <p:cNvGrpSpPr/>
          <p:nvPr/>
        </p:nvGrpSpPr>
        <p:grpSpPr>
          <a:xfrm>
            <a:off x="561105" y="1720098"/>
            <a:ext cx="8351723" cy="4264774"/>
            <a:chOff x="561105" y="1669297"/>
            <a:chExt cx="8351723" cy="4264774"/>
          </a:xfrm>
        </p:grpSpPr>
        <p:pic>
          <p:nvPicPr>
            <p:cNvPr id="8" name="Picture 14" descr="C:\Users\LAURIE~1.FRA\AppData\Local\Temp\SNAGHTML99ca1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32" y="2973278"/>
              <a:ext cx="8187170" cy="12190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05" b="41399"/>
            <a:stretch/>
          </p:blipFill>
          <p:spPr bwMode="auto">
            <a:xfrm>
              <a:off x="561105" y="4508162"/>
              <a:ext cx="4885372" cy="14259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Down Arrow 11"/>
            <p:cNvSpPr/>
            <p:nvPr/>
          </p:nvSpPr>
          <p:spPr>
            <a:xfrm rot="5400000">
              <a:off x="5213047" y="5304171"/>
              <a:ext cx="381000" cy="627300"/>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Down Arrow 15"/>
            <p:cNvSpPr/>
            <p:nvPr/>
          </p:nvSpPr>
          <p:spPr>
            <a:xfrm>
              <a:off x="1952165" y="3630598"/>
              <a:ext cx="381000" cy="1123523"/>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p:cNvPicPr>
              <a:picLocks noChangeAspect="1"/>
            </p:cNvPicPr>
            <p:nvPr/>
          </p:nvPicPr>
          <p:blipFill rotWithShape="1">
            <a:blip r:embed="rId6"/>
            <a:srcRect l="65288" r="-1"/>
            <a:stretch/>
          </p:blipFill>
          <p:spPr>
            <a:xfrm>
              <a:off x="568032" y="1669297"/>
              <a:ext cx="2549237" cy="796734"/>
            </a:xfrm>
            <a:prstGeom prst="rect">
              <a:avLst/>
            </a:prstGeom>
            <a:ln>
              <a:solidFill>
                <a:schemeClr val="tx1">
                  <a:lumMod val="85000"/>
                  <a:lumOff val="15000"/>
                </a:schemeClr>
              </a:solidFill>
            </a:ln>
          </p:spPr>
        </p:pic>
        <p:pic>
          <p:nvPicPr>
            <p:cNvPr id="20" name="Picture 6" descr="C:\Users\LAURIE~1.FRA\AppData\Local\Temp\SNAGHTML245767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8480" y="2210144"/>
              <a:ext cx="411245" cy="270556"/>
            </a:xfrm>
            <a:prstGeom prst="rect">
              <a:avLst/>
            </a:prstGeom>
            <a:noFill/>
            <a:extLst>
              <a:ext uri="{909E8E84-426E-40DD-AFC4-6F175D3DCCD1}">
                <a14:hiddenFill xmlns:a14="http://schemas.microsoft.com/office/drawing/2010/main">
                  <a:solidFill>
                    <a:srgbClr val="FFFFFF"/>
                  </a:solidFill>
                </a14:hiddenFill>
              </a:ext>
            </a:extLst>
          </p:spPr>
        </p:pic>
        <p:sp>
          <p:nvSpPr>
            <p:cNvPr id="14" name="Down Arrow 13"/>
            <p:cNvSpPr/>
            <p:nvPr/>
          </p:nvSpPr>
          <p:spPr>
            <a:xfrm>
              <a:off x="1489362" y="2530662"/>
              <a:ext cx="344116" cy="499513"/>
            </a:xfrm>
            <a:prstGeom prst="downArrow">
              <a:avLst>
                <a:gd name="adj1" fmla="val 35287"/>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rotWithShape="1">
            <a:blip r:embed="rId8"/>
            <a:srcRect r="57020" b="59017"/>
            <a:stretch/>
          </p:blipFill>
          <p:spPr>
            <a:xfrm>
              <a:off x="5753482" y="4924816"/>
              <a:ext cx="2829081" cy="1009255"/>
            </a:xfrm>
            <a:prstGeom prst="rect">
              <a:avLst/>
            </a:prstGeom>
            <a:ln>
              <a:solidFill>
                <a:schemeClr val="tx1">
                  <a:lumMod val="85000"/>
                  <a:lumOff val="15000"/>
                </a:schemeClr>
              </a:solidFill>
            </a:ln>
          </p:spPr>
        </p:pic>
        <p:pic>
          <p:nvPicPr>
            <p:cNvPr id="21" name="Picture 6" descr="C:\Users\LAURIE~1.FRA\AppData\Local\Temp\SNAGHTML245767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8658" y="5248608"/>
              <a:ext cx="434170" cy="285638"/>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21"/>
          <p:cNvSpPr/>
          <p:nvPr/>
        </p:nvSpPr>
        <p:spPr>
          <a:xfrm>
            <a:off x="6091178" y="0"/>
            <a:ext cx="3052822" cy="523220"/>
          </a:xfrm>
          <a:prstGeom prst="rect">
            <a:avLst/>
          </a:prstGeom>
          <a:noFill/>
          <a:effectLst/>
        </p:spPr>
        <p:txBody>
          <a:bodyPr wrap="none" lIns="91440" tIns="45720" rIns="91440" bIns="45720">
            <a:spAutoFit/>
          </a:bodyPr>
          <a:lstStyle/>
          <a:p>
            <a:pPr algn="r"/>
            <a:r>
              <a:rPr lang="en-US" sz="2800" u="none" dirty="0" err="1">
                <a:ln w="0"/>
                <a:solidFill>
                  <a:schemeClr val="bg1">
                    <a:lumMod val="65000"/>
                  </a:schemeClr>
                </a:solidFill>
                <a:latin typeface="Calibri" panose="020F0502020204030204" pitchFamily="34" charset="0"/>
                <a:cs typeface="Calibri" panose="020F0502020204030204" pitchFamily="34" charset="0"/>
              </a:rPr>
              <a:t>Contenu</a:t>
            </a:r>
            <a:r>
              <a:rPr lang="en-US" sz="2800" u="none" dirty="0">
                <a:ln w="0"/>
                <a:solidFill>
                  <a:schemeClr val="bg1">
                    <a:lumMod val="65000"/>
                  </a:schemeClr>
                </a:solidFill>
                <a:latin typeface="Calibri" panose="020F0502020204030204" pitchFamily="34" charset="0"/>
                <a:cs typeface="Calibri" panose="020F0502020204030204" pitchFamily="34" charset="0"/>
              </a:rPr>
              <a:t> </a:t>
            </a:r>
            <a:r>
              <a:rPr lang="en-US" sz="2800" u="none" dirty="0" err="1">
                <a:ln w="0"/>
                <a:solidFill>
                  <a:schemeClr val="bg1">
                    <a:lumMod val="65000"/>
                  </a:schemeClr>
                </a:solidFill>
                <a:latin typeface="Calibri" panose="020F0502020204030204" pitchFamily="34" charset="0"/>
                <a:cs typeface="Calibri" panose="020F0502020204030204" pitchFamily="34" charset="0"/>
              </a:rPr>
              <a:t>obligatoire</a:t>
            </a:r>
            <a:endParaRPr lang="en-US" sz="2800" u="none" dirty="0">
              <a:ln w="0"/>
              <a:solidFill>
                <a:schemeClr val="bg1">
                  <a:lumMod val="65000"/>
                </a:schemeClr>
              </a:solidFill>
              <a:latin typeface="Calibri" panose="020F0502020204030204" pitchFamily="34" charset="0"/>
              <a:cs typeface="Calibri" panose="020F0502020204030204" pitchFamily="34" charset="0"/>
            </a:endParaRPr>
          </a:p>
        </p:txBody>
      </p:sp>
      <p:sp>
        <p:nvSpPr>
          <p:cNvPr id="18"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8704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6183443"/>
            <a:ext cx="9144000" cy="674557"/>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5" name="Title 4"/>
          <p:cNvSpPr>
            <a:spLocks noGrp="1"/>
          </p:cNvSpPr>
          <p:nvPr>
            <p:ph type="title"/>
          </p:nvPr>
        </p:nvSpPr>
        <p:spPr>
          <a:xfrm>
            <a:off x="457200" y="454386"/>
            <a:ext cx="8229600" cy="1165909"/>
          </a:xfrm>
        </p:spPr>
        <p:txBody>
          <a:bodyPr/>
          <a:lstStyle/>
          <a:p>
            <a:r>
              <a:rPr lang="fr-FR" sz="3200" dirty="0"/>
              <a:t>Utilisation des renseignements du RNM à des fins cliniques</a:t>
            </a:r>
            <a:r>
              <a:rPr lang="en-CA" sz="3200" dirty="0"/>
              <a:t/>
            </a:r>
            <a:br>
              <a:rPr lang="en-CA" sz="3200" dirty="0"/>
            </a:br>
            <a:r>
              <a:rPr lang="fr-FR" sz="1600" b="0" dirty="0">
                <a:solidFill>
                  <a:srgbClr val="008AB0"/>
                </a:solidFill>
              </a:rPr>
              <a:t>Restrictions concernant les données – </a:t>
            </a:r>
            <a:r>
              <a:rPr lang="fr-FR" sz="1600" b="0" dirty="0" smtClean="0">
                <a:solidFill>
                  <a:srgbClr val="008AB0"/>
                </a:solidFill>
              </a:rPr>
              <a:t>Considérations</a:t>
            </a:r>
            <a:endParaRPr lang="en-CA" sz="1600" b="0" dirty="0">
              <a:solidFill>
                <a:srgbClr val="008AB0"/>
              </a:solidFill>
            </a:endParaRPr>
          </a:p>
        </p:txBody>
      </p:sp>
      <p:sp>
        <p:nvSpPr>
          <p:cNvPr id="6" name="Content Placeholder 5"/>
          <p:cNvSpPr>
            <a:spLocks noGrp="1"/>
          </p:cNvSpPr>
          <p:nvPr>
            <p:ph idx="1"/>
          </p:nvPr>
        </p:nvSpPr>
        <p:spPr>
          <a:xfrm>
            <a:off x="457200" y="1722564"/>
            <a:ext cx="8686800" cy="4391960"/>
          </a:xfrm>
        </p:spPr>
        <p:txBody>
          <a:bodyPr/>
          <a:lstStyle/>
          <a:p>
            <a:pPr marL="228600" indent="-228600">
              <a:spcBef>
                <a:spcPts val="0"/>
              </a:spcBef>
              <a:spcAft>
                <a:spcPts val="400"/>
              </a:spcAft>
            </a:pPr>
            <a:r>
              <a:rPr lang="fr-FR" sz="1400" spc="-10" dirty="0"/>
              <a:t>Les renseignements issus du RNM sont fournis à titre indicatif et ne visent pas à se substituer au jugement clinique.</a:t>
            </a:r>
          </a:p>
          <a:p>
            <a:pPr marL="228600" indent="-228600">
              <a:spcBef>
                <a:spcPts val="0"/>
              </a:spcBef>
              <a:spcAft>
                <a:spcPts val="200"/>
              </a:spcAft>
            </a:pPr>
            <a:r>
              <a:rPr lang="fr-FR" sz="1400" dirty="0"/>
              <a:t>Les renseignements peuvent ne pas refléter les antécédents complets du patient en matière de consommation de médicaments, car ils n’incluent pas nécessairement :</a:t>
            </a:r>
          </a:p>
          <a:p>
            <a:pPr marL="457200" indent="-228600">
              <a:spcBef>
                <a:spcPts val="0"/>
              </a:spcBef>
              <a:spcAft>
                <a:spcPts val="400"/>
              </a:spcAft>
            </a:pPr>
            <a:r>
              <a:rPr lang="fr-FR" sz="1400" dirty="0"/>
              <a:t> tous les médicaments consommés par un patient actuellement;</a:t>
            </a:r>
          </a:p>
          <a:p>
            <a:pPr marL="457200" indent="-228600">
              <a:spcBef>
                <a:spcPts val="0"/>
              </a:spcBef>
              <a:spcAft>
                <a:spcPts val="400"/>
              </a:spcAft>
            </a:pPr>
            <a:r>
              <a:rPr lang="fr-FR" sz="1400" dirty="0"/>
              <a:t> tous les services en pharmacie qu’un patient a reçus.</a:t>
            </a:r>
          </a:p>
          <a:p>
            <a:pPr marL="228600" indent="-228600">
              <a:spcBef>
                <a:spcPts val="0"/>
              </a:spcBef>
              <a:spcAft>
                <a:spcPts val="200"/>
              </a:spcAft>
            </a:pPr>
            <a:r>
              <a:rPr lang="fr-FR" sz="1400" dirty="0"/>
              <a:t>Voici quelques éléments importants à prendre en considération :</a:t>
            </a:r>
          </a:p>
          <a:p>
            <a:pPr marL="457200" indent="-228600">
              <a:spcBef>
                <a:spcPts val="0"/>
              </a:spcBef>
              <a:spcAft>
                <a:spcPts val="400"/>
              </a:spcAft>
            </a:pPr>
            <a:r>
              <a:rPr lang="fr-FR" sz="1400" dirty="0"/>
              <a:t>Les renseignements doivent être vérifiés auprès du patient ou d’autres sources. </a:t>
            </a:r>
          </a:p>
          <a:p>
            <a:pPr marL="457200" indent="-228600">
              <a:spcBef>
                <a:spcPts val="0"/>
              </a:spcBef>
              <a:spcAft>
                <a:spcPts val="400"/>
              </a:spcAft>
            </a:pPr>
            <a:r>
              <a:rPr lang="fr-FR" sz="1400" dirty="0"/>
              <a:t>Il est possible qu’un patient ne soit pas allé chercher ses médicaments, ou qu’il ne respecte pas la posologie.</a:t>
            </a:r>
          </a:p>
          <a:p>
            <a:pPr marL="457200" indent="-228600">
              <a:spcBef>
                <a:spcPts val="0"/>
              </a:spcBef>
              <a:spcAft>
                <a:spcPts val="400"/>
              </a:spcAft>
            </a:pPr>
            <a:r>
              <a:rPr lang="fr-FR" sz="1400" dirty="0"/>
              <a:t>Il est possible qu’un patient prenne d’autres médicaments, par exemple des médicaments en vente libre ou qui sont financés par le privé (à l’exception des narcotiques et des substances contrôlées). </a:t>
            </a:r>
          </a:p>
          <a:p>
            <a:pPr marL="457200" indent="-228600">
              <a:spcBef>
                <a:spcPts val="0"/>
              </a:spcBef>
              <a:spcAft>
                <a:spcPts val="400"/>
              </a:spcAft>
            </a:pPr>
            <a:r>
              <a:rPr lang="fr-FR" sz="1400" dirty="0"/>
              <a:t>Les renseignements ne comprennent pas les médicaments délivrés dans les hôpitaux.</a:t>
            </a:r>
          </a:p>
          <a:p>
            <a:pPr marL="457200" indent="-228600">
              <a:spcBef>
                <a:spcPts val="0"/>
              </a:spcBef>
              <a:spcAft>
                <a:spcPts val="200"/>
              </a:spcAft>
            </a:pPr>
            <a:r>
              <a:rPr lang="fr-FR" sz="1400" dirty="0"/>
              <a:t>Les renseignements n’indiquent pas :</a:t>
            </a:r>
          </a:p>
          <a:p>
            <a:pPr marL="688975" indent="-228600">
              <a:spcBef>
                <a:spcPts val="0"/>
              </a:spcBef>
              <a:spcAft>
                <a:spcPts val="400"/>
              </a:spcAft>
            </a:pPr>
            <a:r>
              <a:rPr lang="fr-FR" sz="1400" dirty="0"/>
              <a:t>s’il s’agit d’une nouvelle prescription ou d’un renouvellement; </a:t>
            </a:r>
          </a:p>
          <a:p>
            <a:pPr marL="688975" indent="-228600">
              <a:spcBef>
                <a:spcPts val="0"/>
              </a:spcBef>
              <a:spcAft>
                <a:spcPts val="400"/>
              </a:spcAft>
            </a:pPr>
            <a:r>
              <a:rPr lang="fr-FR" sz="1400" dirty="0"/>
              <a:t>les changements apportés à une pharmacothérapie (p. ex. médicaments discontinués, posologie);</a:t>
            </a:r>
          </a:p>
          <a:p>
            <a:pPr marL="688975" indent="-228600">
              <a:spcBef>
                <a:spcPts val="0"/>
              </a:spcBef>
              <a:spcAft>
                <a:spcPts val="400"/>
              </a:spcAft>
            </a:pPr>
            <a:r>
              <a:rPr lang="fr-FR" sz="1400" dirty="0"/>
              <a:t>la consommation actuelle de médicaments; </a:t>
            </a:r>
          </a:p>
          <a:p>
            <a:pPr marL="688975" indent="-228600">
              <a:spcBef>
                <a:spcPts val="0"/>
              </a:spcBef>
              <a:spcAft>
                <a:spcPts val="400"/>
              </a:spcAft>
            </a:pPr>
            <a:r>
              <a:rPr lang="fr-FR" sz="1400" dirty="0"/>
              <a:t>les consignes d’utilisation des médicaments (p. ex. fréquence).</a:t>
            </a:r>
          </a:p>
          <a:p>
            <a:pPr marL="228600" indent="-228600">
              <a:spcBef>
                <a:spcPts val="0"/>
              </a:spcBef>
              <a:spcAft>
                <a:spcPts val="400"/>
              </a:spcAft>
            </a:pPr>
            <a:r>
              <a:rPr lang="fr-FR" sz="1400" dirty="0"/>
              <a:t>Pour obtenir des renseignements supplémentaires ou des précisions, veuillez communiquer avec la pharmacie ou le médecin prescripteur.</a:t>
            </a:r>
          </a:p>
        </p:txBody>
      </p:sp>
      <p:sp>
        <p:nvSpPr>
          <p:cNvPr id="10" name="Rectangle 9"/>
          <p:cNvSpPr/>
          <p:nvPr/>
        </p:nvSpPr>
        <p:spPr>
          <a:xfrm>
            <a:off x="6091178" y="0"/>
            <a:ext cx="3052822" cy="523220"/>
          </a:xfrm>
          <a:prstGeom prst="rect">
            <a:avLst/>
          </a:prstGeom>
          <a:noFill/>
          <a:effectLst/>
        </p:spPr>
        <p:txBody>
          <a:bodyPr wrap="none" lIns="91440" tIns="45720" rIns="91440" bIns="45720">
            <a:spAutoFit/>
          </a:bodyPr>
          <a:lstStyle/>
          <a:p>
            <a:pPr algn="r"/>
            <a:r>
              <a:rPr lang="en-US" sz="2800" u="none" dirty="0" err="1">
                <a:ln w="0"/>
                <a:solidFill>
                  <a:schemeClr val="bg1">
                    <a:lumMod val="65000"/>
                  </a:schemeClr>
                </a:solidFill>
                <a:latin typeface="Calibri" panose="020F0502020204030204" pitchFamily="34" charset="0"/>
                <a:cs typeface="Calibri" panose="020F0502020204030204" pitchFamily="34" charset="0"/>
              </a:rPr>
              <a:t>Contenu</a:t>
            </a:r>
            <a:r>
              <a:rPr lang="en-US" sz="2800" u="none" dirty="0">
                <a:ln w="0"/>
                <a:solidFill>
                  <a:schemeClr val="bg1">
                    <a:lumMod val="65000"/>
                  </a:schemeClr>
                </a:solidFill>
                <a:latin typeface="Calibri" panose="020F0502020204030204" pitchFamily="34" charset="0"/>
                <a:cs typeface="Calibri" panose="020F0502020204030204" pitchFamily="34" charset="0"/>
              </a:rPr>
              <a:t> </a:t>
            </a:r>
            <a:r>
              <a:rPr lang="en-US" sz="2800" u="none" dirty="0" err="1">
                <a:ln w="0"/>
                <a:solidFill>
                  <a:schemeClr val="bg1">
                    <a:lumMod val="65000"/>
                  </a:schemeClr>
                </a:solidFill>
                <a:latin typeface="Calibri" panose="020F0502020204030204" pitchFamily="34" charset="0"/>
                <a:cs typeface="Calibri" panose="020F0502020204030204" pitchFamily="34" charset="0"/>
              </a:rPr>
              <a:t>obligatoire</a:t>
            </a:r>
            <a:endParaRPr lang="en-US" sz="2800" u="none" dirty="0">
              <a:ln w="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856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229600" cy="1165909"/>
          </a:xfrm>
        </p:spPr>
        <p:txBody>
          <a:bodyPr/>
          <a:lstStyle/>
          <a:p>
            <a:r>
              <a:rPr lang="fr-FR" sz="3200" dirty="0"/>
              <a:t>Utilisation des renseignements du RNM à des fins cliniques</a:t>
            </a:r>
            <a:r>
              <a:rPr lang="en-US" sz="3200" dirty="0"/>
              <a:t/>
            </a:r>
            <a:br>
              <a:rPr lang="en-US" sz="3200" dirty="0"/>
            </a:br>
            <a:r>
              <a:rPr lang="fr-FR" sz="1600" b="0" dirty="0">
                <a:solidFill>
                  <a:srgbClr val="008AB0"/>
                </a:solidFill>
              </a:rPr>
              <a:t>Restrictions concernant les données – Définition des termes </a:t>
            </a:r>
            <a:r>
              <a:rPr lang="fr-FR" sz="1600" b="0" dirty="0" smtClean="0">
                <a:solidFill>
                  <a:srgbClr val="008AB0"/>
                </a:solidFill>
              </a:rPr>
              <a:t>importants</a:t>
            </a:r>
            <a:endParaRPr lang="en-CA" sz="1600" b="0" dirty="0">
              <a:solidFill>
                <a:srgbClr val="008AB0"/>
              </a:solidFill>
            </a:endParaRPr>
          </a:p>
        </p:txBody>
      </p:sp>
      <p:sp>
        <p:nvSpPr>
          <p:cNvPr id="6" name="Content Placeholder 5"/>
          <p:cNvSpPr>
            <a:spLocks noGrp="1"/>
          </p:cNvSpPr>
          <p:nvPr>
            <p:ph idx="1"/>
          </p:nvPr>
        </p:nvSpPr>
        <p:spPr>
          <a:xfrm>
            <a:off x="457200" y="1717381"/>
            <a:ext cx="8229600" cy="2825590"/>
          </a:xfrm>
        </p:spPr>
        <p:txBody>
          <a:bodyPr/>
          <a:lstStyle/>
          <a:p>
            <a:pPr marL="233363" indent="-233363">
              <a:spcBef>
                <a:spcPts val="0"/>
              </a:spcBef>
              <a:spcAft>
                <a:spcPts val="600"/>
              </a:spcAft>
            </a:pPr>
            <a:r>
              <a:rPr lang="en-US" sz="1400" b="1" dirty="0">
                <a:solidFill>
                  <a:srgbClr val="008AB0"/>
                </a:solidFill>
              </a:rPr>
              <a:t>Dispensed </a:t>
            </a:r>
            <a:r>
              <a:rPr lang="en-US" sz="1400" b="1" dirty="0" smtClean="0">
                <a:solidFill>
                  <a:srgbClr val="008AB0"/>
                </a:solidFill>
              </a:rPr>
              <a:t>Date :</a:t>
            </a:r>
            <a:r>
              <a:rPr lang="en-US" sz="1400" dirty="0" smtClean="0"/>
              <a:t> </a:t>
            </a:r>
            <a:r>
              <a:rPr lang="fr-FR" sz="1400" dirty="0"/>
              <a:t>Date de transaction, soit la date à laquelle le médicament sur ordonnance a été délivré ou le service en pharmacie, rendu (n’indique pas si le patient est allé chercher le médicament).</a:t>
            </a:r>
            <a:endParaRPr lang="en-US" sz="1400" dirty="0"/>
          </a:p>
          <a:p>
            <a:pPr marL="233363" indent="-233363">
              <a:spcBef>
                <a:spcPts val="0"/>
              </a:spcBef>
              <a:spcAft>
                <a:spcPts val="600"/>
              </a:spcAft>
            </a:pPr>
            <a:r>
              <a:rPr lang="en-US" sz="1400" b="1" dirty="0" smtClean="0">
                <a:solidFill>
                  <a:srgbClr val="008AB0"/>
                </a:solidFill>
              </a:rPr>
              <a:t>Strength :</a:t>
            </a:r>
            <a:r>
              <a:rPr lang="en-US" sz="1400" dirty="0" smtClean="0"/>
              <a:t> </a:t>
            </a:r>
            <a:r>
              <a:rPr lang="fr-FR" sz="1400" dirty="0"/>
              <a:t>Dosage du médicament sur ordonnance ayant été délivré, à savoir la quantité d’ingrédients actifs dans le médicament. Dans le cas de médicaments topiques ou sous forme liquide, il peut s’agir d’un pourcentage ou d’une proportion.</a:t>
            </a:r>
            <a:endParaRPr lang="en-US" sz="1400" dirty="0"/>
          </a:p>
          <a:p>
            <a:pPr marL="233363" indent="-233363">
              <a:spcBef>
                <a:spcPts val="0"/>
              </a:spcBef>
              <a:spcAft>
                <a:spcPts val="600"/>
              </a:spcAft>
            </a:pPr>
            <a:r>
              <a:rPr lang="en-US" sz="1400" b="1" dirty="0" smtClean="0">
                <a:solidFill>
                  <a:srgbClr val="008AB0"/>
                </a:solidFill>
              </a:rPr>
              <a:t>Quantity :</a:t>
            </a:r>
            <a:r>
              <a:rPr lang="en-US" sz="1400" dirty="0" smtClean="0"/>
              <a:t> </a:t>
            </a:r>
            <a:r>
              <a:rPr lang="fr-FR" sz="1400" dirty="0"/>
              <a:t>Quantité du médicament délivré. Il peut s’agir du nombre d’éléments qui ont été remis ou, dans le cas de médicaments topiques ou sous forme liquide (p. ex. méthadone), de la dose, du volume total ou du volume de médicament concentré.</a:t>
            </a:r>
            <a:endParaRPr lang="en-US" sz="1400" dirty="0"/>
          </a:p>
          <a:p>
            <a:pPr marL="233363" indent="-233363">
              <a:spcBef>
                <a:spcPts val="0"/>
              </a:spcBef>
              <a:spcAft>
                <a:spcPts val="600"/>
              </a:spcAft>
            </a:pPr>
            <a:r>
              <a:rPr lang="en-US" sz="1400" b="1" dirty="0">
                <a:solidFill>
                  <a:srgbClr val="008AB0"/>
                </a:solidFill>
              </a:rPr>
              <a:t>Estimated Days </a:t>
            </a:r>
            <a:r>
              <a:rPr lang="en-US" sz="1400" b="1" dirty="0" smtClean="0">
                <a:solidFill>
                  <a:srgbClr val="008AB0"/>
                </a:solidFill>
              </a:rPr>
              <a:t>Supply :</a:t>
            </a:r>
            <a:r>
              <a:rPr lang="en-US" sz="1400" dirty="0"/>
              <a:t> </a:t>
            </a:r>
            <a:r>
              <a:rPr lang="fr-FR" sz="1400" dirty="0"/>
              <a:t>Estimation du nombre de jours de traitement en fonction de la posologie ou du jugement de la pharmacienne ou du pharmacien concernant la consommation du médicament. Pour certaines prescriptions, il peut être impossible de donner une estimation précise (p. ex. PRN).</a:t>
            </a:r>
            <a:endParaRPr lang="en-US" sz="1400" dirty="0"/>
          </a:p>
        </p:txBody>
      </p:sp>
      <p:sp>
        <p:nvSpPr>
          <p:cNvPr id="10" name="Rectangle 9"/>
          <p:cNvSpPr/>
          <p:nvPr/>
        </p:nvSpPr>
        <p:spPr>
          <a:xfrm>
            <a:off x="6091178" y="0"/>
            <a:ext cx="3052822" cy="523220"/>
          </a:xfrm>
          <a:prstGeom prst="rect">
            <a:avLst/>
          </a:prstGeom>
          <a:noFill/>
          <a:effectLst/>
        </p:spPr>
        <p:txBody>
          <a:bodyPr wrap="none" lIns="91440" tIns="45720" rIns="91440" bIns="45720">
            <a:spAutoFit/>
          </a:bodyPr>
          <a:lstStyle/>
          <a:p>
            <a:pPr algn="r"/>
            <a:r>
              <a:rPr lang="en-US" sz="2800" u="none" dirty="0" err="1">
                <a:ln w="0"/>
                <a:solidFill>
                  <a:schemeClr val="bg1">
                    <a:lumMod val="65000"/>
                  </a:schemeClr>
                </a:solidFill>
                <a:latin typeface="Calibri" panose="020F0502020204030204" pitchFamily="34" charset="0"/>
                <a:cs typeface="Calibri" panose="020F0502020204030204" pitchFamily="34" charset="0"/>
              </a:rPr>
              <a:t>Contenu</a:t>
            </a:r>
            <a:r>
              <a:rPr lang="en-US" sz="2800" u="none" dirty="0">
                <a:ln w="0"/>
                <a:solidFill>
                  <a:schemeClr val="bg1">
                    <a:lumMod val="65000"/>
                  </a:schemeClr>
                </a:solidFill>
                <a:latin typeface="Calibri" panose="020F0502020204030204" pitchFamily="34" charset="0"/>
                <a:cs typeface="Calibri" panose="020F0502020204030204" pitchFamily="34" charset="0"/>
              </a:rPr>
              <a:t> </a:t>
            </a:r>
            <a:r>
              <a:rPr lang="en-US" sz="2800" u="none" dirty="0" err="1">
                <a:ln w="0"/>
                <a:solidFill>
                  <a:schemeClr val="bg1">
                    <a:lumMod val="65000"/>
                  </a:schemeClr>
                </a:solidFill>
                <a:latin typeface="Calibri" panose="020F0502020204030204" pitchFamily="34" charset="0"/>
                <a:cs typeface="Calibri" panose="020F0502020204030204" pitchFamily="34" charset="0"/>
              </a:rPr>
              <a:t>obligatoire</a:t>
            </a:r>
            <a:endParaRPr lang="en-US" sz="2800" u="none" dirty="0">
              <a:ln w="0"/>
              <a:solidFill>
                <a:schemeClr val="bg1">
                  <a:lumMod val="65000"/>
                </a:schemeClr>
              </a:solidFill>
              <a:latin typeface="Calibri" panose="020F0502020204030204" pitchFamily="34" charset="0"/>
              <a:cs typeface="Calibri" panose="020F0502020204030204" pitchFamily="34" charset="0"/>
            </a:endParaRPr>
          </a:p>
        </p:txBody>
      </p:sp>
      <p:sp>
        <p:nvSpPr>
          <p:cNvPr id="8"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7089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327174"/>
          </a:xfrm>
        </p:spPr>
        <p:txBody>
          <a:bodyPr/>
          <a:lstStyle/>
          <a:p>
            <a:r>
              <a:rPr lang="fr-FR" sz="3200" dirty="0"/>
              <a:t>Utilisation des renseignements du RNM à des fins cliniques</a:t>
            </a:r>
            <a:r>
              <a:rPr lang="en-CA" sz="3200" dirty="0" smtClean="0"/>
              <a:t/>
            </a:r>
            <a:br>
              <a:rPr lang="en-CA" sz="3200" dirty="0" smtClean="0"/>
            </a:br>
            <a:r>
              <a:rPr lang="fr-FR" sz="1600" b="0" dirty="0">
                <a:solidFill>
                  <a:srgbClr val="008AB0"/>
                </a:solidFill>
              </a:rPr>
              <a:t>Restrictions concernant les données – Exemple clinique </a:t>
            </a:r>
            <a:endParaRPr lang="en-US" sz="1600" b="0" dirty="0">
              <a:solidFill>
                <a:srgbClr val="008AB0"/>
              </a:solidFill>
            </a:endParaRPr>
          </a:p>
        </p:txBody>
      </p:sp>
      <p:sp>
        <p:nvSpPr>
          <p:cNvPr id="14" name="TextBox 13"/>
          <p:cNvSpPr txBox="1"/>
          <p:nvPr/>
        </p:nvSpPr>
        <p:spPr>
          <a:xfrm>
            <a:off x="384346" y="4699328"/>
            <a:ext cx="2725793" cy="246221"/>
          </a:xfrm>
          <a:prstGeom prst="rect">
            <a:avLst/>
          </a:prstGeom>
          <a:noFill/>
        </p:spPr>
        <p:txBody>
          <a:bodyPr wrap="square" rtlCol="0">
            <a:spAutoFit/>
          </a:bodyPr>
          <a:lstStyle/>
          <a:p>
            <a:r>
              <a:rPr lang="fr-FR" sz="1000" b="1" u="none" dirty="0">
                <a:solidFill>
                  <a:schemeClr val="accent1">
                    <a:lumMod val="75000"/>
                  </a:schemeClr>
                </a:solidFill>
                <a:latin typeface="Calibri" panose="020F0502020204030204" pitchFamily="34" charset="0"/>
                <a:cs typeface="Calibri" panose="020F0502020204030204" pitchFamily="34" charset="0"/>
              </a:rPr>
              <a:t>Exemple d’une liste de médicaments imprimée</a:t>
            </a:r>
            <a:endParaRPr lang="en-US" sz="1000" b="1" u="none" dirty="0">
              <a:solidFill>
                <a:schemeClr val="accent1">
                  <a:lumMod val="75000"/>
                </a:schemeClr>
              </a:solidFill>
              <a:latin typeface="Calibri" panose="020F0502020204030204" pitchFamily="34" charset="0"/>
              <a:cs typeface="Calibri" panose="020F0502020204030204" pitchFamily="34" charset="0"/>
            </a:endParaRPr>
          </a:p>
        </p:txBody>
      </p:sp>
      <p:sp>
        <p:nvSpPr>
          <p:cNvPr id="11"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a:solidFill>
                  <a:schemeClr val="tx1">
                    <a:lumMod val="85000"/>
                    <a:lumOff val="15000"/>
                  </a:schemeClr>
                </a:solidFill>
                <a:latin typeface="Calibri" panose="020F0502020204030204" pitchFamily="34" charset="0"/>
                <a:cs typeface="Calibri" panose="020F0502020204030204" pitchFamily="34" charset="0"/>
              </a:rPr>
              <a:t>ConnectingOntario ClinicalViewer Guide du Formateur v09</a:t>
            </a:r>
          </a:p>
          <a:p>
            <a:pPr algn="r"/>
            <a:r>
              <a:rPr lang="fr-FR" u="none" dirty="0">
                <a:solidFill>
                  <a:schemeClr val="tx1">
                    <a:lumMod val="85000"/>
                    <a:lumOff val="15000"/>
                  </a:schemeClr>
                </a:solidFill>
                <a:latin typeface="Calibri" panose="020F0502020204030204" pitchFamily="34" charset="0"/>
                <a:cs typeface="Calibri" panose="020F0502020204030204" pitchFamily="34" charset="0"/>
              </a:rPr>
              <a:t>Juin 2020</a:t>
            </a:r>
          </a:p>
        </p:txBody>
      </p:sp>
      <p:sp>
        <p:nvSpPr>
          <p:cNvPr id="16" name="Rectangle 15"/>
          <p:cNvSpPr/>
          <p:nvPr/>
        </p:nvSpPr>
        <p:spPr>
          <a:xfrm>
            <a:off x="6091178" y="0"/>
            <a:ext cx="3052822" cy="523220"/>
          </a:xfrm>
          <a:prstGeom prst="rect">
            <a:avLst/>
          </a:prstGeom>
          <a:noFill/>
          <a:effectLst/>
        </p:spPr>
        <p:txBody>
          <a:bodyPr wrap="none" lIns="91440" tIns="45720" rIns="91440" bIns="45720">
            <a:spAutoFit/>
          </a:bodyPr>
          <a:lstStyle/>
          <a:p>
            <a:pPr algn="r"/>
            <a:r>
              <a:rPr lang="en-US" sz="2800" u="none" dirty="0" err="1">
                <a:ln w="0"/>
                <a:solidFill>
                  <a:schemeClr val="bg1">
                    <a:lumMod val="65000"/>
                  </a:schemeClr>
                </a:solidFill>
                <a:latin typeface="Calibri" panose="020F0502020204030204" pitchFamily="34" charset="0"/>
                <a:cs typeface="Calibri" panose="020F0502020204030204" pitchFamily="34" charset="0"/>
              </a:rPr>
              <a:t>Contenu</a:t>
            </a:r>
            <a:r>
              <a:rPr lang="en-US" sz="2800" u="none" dirty="0">
                <a:ln w="0"/>
                <a:solidFill>
                  <a:schemeClr val="bg1">
                    <a:lumMod val="65000"/>
                  </a:schemeClr>
                </a:solidFill>
                <a:latin typeface="Calibri" panose="020F0502020204030204" pitchFamily="34" charset="0"/>
                <a:cs typeface="Calibri" panose="020F0502020204030204" pitchFamily="34" charset="0"/>
              </a:rPr>
              <a:t> </a:t>
            </a:r>
            <a:r>
              <a:rPr lang="en-US" sz="2800" u="none" dirty="0" err="1">
                <a:ln w="0"/>
                <a:solidFill>
                  <a:schemeClr val="bg1">
                    <a:lumMod val="65000"/>
                  </a:schemeClr>
                </a:solidFill>
                <a:latin typeface="Calibri" panose="020F0502020204030204" pitchFamily="34" charset="0"/>
                <a:cs typeface="Calibri" panose="020F0502020204030204" pitchFamily="34" charset="0"/>
              </a:rPr>
              <a:t>obligatoire</a:t>
            </a:r>
            <a:endParaRPr lang="en-US" sz="2800" u="none" dirty="0">
              <a:ln w="0"/>
              <a:solidFill>
                <a:schemeClr val="bg1">
                  <a:lumMod val="65000"/>
                </a:schemeClr>
              </a:solidFill>
              <a:latin typeface="Calibri" panose="020F0502020204030204" pitchFamily="34" charset="0"/>
              <a:cs typeface="Calibri" panose="020F0502020204030204" pitchFamily="34" charset="0"/>
            </a:endParaRPr>
          </a:p>
        </p:txBody>
      </p:sp>
      <p:sp>
        <p:nvSpPr>
          <p:cNvPr id="10" name="Rectangle 9"/>
          <p:cNvSpPr/>
          <p:nvPr/>
        </p:nvSpPr>
        <p:spPr bwMode="auto">
          <a:xfrm>
            <a:off x="0" y="6295513"/>
            <a:ext cx="9144000" cy="631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6" name="Content Placeholder 5"/>
          <p:cNvSpPr>
            <a:spLocks noGrp="1"/>
          </p:cNvSpPr>
          <p:nvPr>
            <p:ph idx="1"/>
          </p:nvPr>
        </p:nvSpPr>
        <p:spPr>
          <a:xfrm>
            <a:off x="454025" y="5019128"/>
            <a:ext cx="8229600" cy="1751341"/>
          </a:xfrm>
        </p:spPr>
        <p:txBody>
          <a:bodyPr/>
          <a:lstStyle/>
          <a:p>
            <a:pPr marL="233363" indent="-233363">
              <a:spcBef>
                <a:spcPts val="0"/>
              </a:spcBef>
              <a:spcAft>
                <a:spcPts val="600"/>
              </a:spcAft>
            </a:pPr>
            <a:r>
              <a:rPr lang="fr-FR" sz="1400" dirty="0"/>
              <a:t>Faites preuve de prudence lorsque vous extrapolez une fréquence en vous fondant sur les champs </a:t>
            </a:r>
            <a:r>
              <a:rPr lang="fr-FR" sz="1400" dirty="0" err="1"/>
              <a:t>Quantity</a:t>
            </a:r>
            <a:r>
              <a:rPr lang="fr-FR" sz="1400" dirty="0"/>
              <a:t> et </a:t>
            </a:r>
            <a:r>
              <a:rPr lang="fr-FR" sz="1400" dirty="0" err="1"/>
              <a:t>Estimated</a:t>
            </a:r>
            <a:r>
              <a:rPr lang="fr-FR" sz="1400" dirty="0"/>
              <a:t> </a:t>
            </a:r>
            <a:r>
              <a:rPr lang="fr-FR" sz="1400" dirty="0" err="1"/>
              <a:t>Days</a:t>
            </a:r>
            <a:r>
              <a:rPr lang="fr-FR" sz="1400" dirty="0"/>
              <a:t> </a:t>
            </a:r>
            <a:r>
              <a:rPr lang="fr-FR" sz="1400" dirty="0" err="1"/>
              <a:t>Supply</a:t>
            </a:r>
            <a:r>
              <a:rPr lang="fr-FR" sz="1400" dirty="0"/>
              <a:t>.</a:t>
            </a:r>
          </a:p>
          <a:p>
            <a:pPr marL="457200" indent="-233363">
              <a:spcBef>
                <a:spcPts val="0"/>
              </a:spcBef>
              <a:spcAft>
                <a:spcPts val="600"/>
              </a:spcAft>
            </a:pPr>
            <a:r>
              <a:rPr lang="fr-FR" sz="1400" dirty="0"/>
              <a:t>Selon l’exemple ci-dessus, 90 comprimés de 50 mg de </a:t>
            </a:r>
            <a:r>
              <a:rPr lang="fr-FR" sz="1400" dirty="0" err="1"/>
              <a:t>métoprolol</a:t>
            </a:r>
            <a:r>
              <a:rPr lang="fr-FR" sz="1400" dirty="0"/>
              <a:t> ont été préparés pour une période estimée à 30 jours (</a:t>
            </a:r>
            <a:r>
              <a:rPr lang="fr-FR" sz="1400" dirty="0" err="1"/>
              <a:t>Quantity</a:t>
            </a:r>
            <a:r>
              <a:rPr lang="fr-FR" sz="1400" dirty="0"/>
              <a:t> / </a:t>
            </a:r>
            <a:r>
              <a:rPr lang="fr-FR" sz="1400" dirty="0" err="1"/>
              <a:t>Estimated</a:t>
            </a:r>
            <a:r>
              <a:rPr lang="fr-FR" sz="1400" dirty="0"/>
              <a:t> </a:t>
            </a:r>
            <a:r>
              <a:rPr lang="fr-FR" sz="1400" dirty="0" err="1"/>
              <a:t>Days</a:t>
            </a:r>
            <a:r>
              <a:rPr lang="fr-FR" sz="1400" dirty="0"/>
              <a:t> </a:t>
            </a:r>
            <a:r>
              <a:rPr lang="fr-FR" sz="1400" dirty="0" err="1"/>
              <a:t>Supply</a:t>
            </a:r>
            <a:r>
              <a:rPr lang="fr-FR" sz="1400" dirty="0"/>
              <a:t> = 3 comprimés par jour). Cependant, il se peut que la posologie soit de 75 mg (un comprimé et demi) deux fois par jour, ou encore de 50 mg (un comprimé) trois fois par jour. Il se peut aussi que le champ </a:t>
            </a:r>
            <a:r>
              <a:rPr lang="fr-FR" sz="1400" dirty="0" err="1"/>
              <a:t>Estimated</a:t>
            </a:r>
            <a:r>
              <a:rPr lang="fr-FR" sz="1400" dirty="0"/>
              <a:t> </a:t>
            </a:r>
            <a:r>
              <a:rPr lang="fr-FR" sz="1400" dirty="0" err="1"/>
              <a:t>Days</a:t>
            </a:r>
            <a:r>
              <a:rPr lang="fr-FR" sz="1400" dirty="0"/>
              <a:t> </a:t>
            </a:r>
            <a:r>
              <a:rPr lang="fr-FR" sz="1400" dirty="0" err="1"/>
              <a:t>Supply</a:t>
            </a:r>
            <a:r>
              <a:rPr lang="fr-FR" sz="1400" dirty="0"/>
              <a:t> n’ait pas été correctement estimé, ce qui complique le problème.</a:t>
            </a:r>
            <a:endParaRPr lang="en-US" sz="1400" dirty="0"/>
          </a:p>
        </p:txBody>
      </p:sp>
      <p:pic>
        <p:nvPicPr>
          <p:cNvPr id="18" name="Picture 17"/>
          <p:cNvPicPr>
            <a:picLocks noChangeAspect="1"/>
          </p:cNvPicPr>
          <p:nvPr/>
        </p:nvPicPr>
        <p:blipFill rotWithShape="1">
          <a:blip r:embed="rId3"/>
          <a:srcRect b="11328"/>
          <a:stretch/>
        </p:blipFill>
        <p:spPr>
          <a:xfrm>
            <a:off x="462046" y="1793804"/>
            <a:ext cx="7865570" cy="2897503"/>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637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a:solidFill>
                  <a:schemeClr val="tx1">
                    <a:lumMod val="85000"/>
                    <a:lumOff val="15000"/>
                  </a:schemeClr>
                </a:solidFill>
                <a:latin typeface="Calibri" panose="020F0502020204030204" pitchFamily="34" charset="0"/>
                <a:cs typeface="Calibri" panose="020F0502020204030204" pitchFamily="34" charset="0"/>
              </a:rPr>
              <a:t>ConnectingOntario ClinicalViewer Guide du Formateur v09</a:t>
            </a:r>
          </a:p>
          <a:p>
            <a:pPr algn="r"/>
            <a:r>
              <a:rPr lang="fr-FR" u="none" dirty="0">
                <a:solidFill>
                  <a:schemeClr val="tx1">
                    <a:lumMod val="85000"/>
                    <a:lumOff val="15000"/>
                  </a:schemeClr>
                </a:solidFill>
                <a:latin typeface="Calibri" panose="020F0502020204030204" pitchFamily="34" charset="0"/>
                <a:cs typeface="Calibri" panose="020F0502020204030204" pitchFamily="34" charset="0"/>
              </a:rPr>
              <a:t>Juin 2020</a:t>
            </a:r>
          </a:p>
        </p:txBody>
      </p:sp>
      <p:sp>
        <p:nvSpPr>
          <p:cNvPr id="15" name="Rectangle 14"/>
          <p:cNvSpPr/>
          <p:nvPr/>
        </p:nvSpPr>
        <p:spPr>
          <a:xfrm>
            <a:off x="6091178" y="0"/>
            <a:ext cx="3052822" cy="523220"/>
          </a:xfrm>
          <a:prstGeom prst="rect">
            <a:avLst/>
          </a:prstGeom>
          <a:noFill/>
          <a:effectLst/>
        </p:spPr>
        <p:txBody>
          <a:bodyPr wrap="none" lIns="91440" tIns="45720" rIns="91440" bIns="45720">
            <a:spAutoFit/>
          </a:bodyPr>
          <a:lstStyle/>
          <a:p>
            <a:pPr algn="r"/>
            <a:r>
              <a:rPr lang="en-US" sz="2800" u="none" dirty="0" err="1">
                <a:ln w="0"/>
                <a:solidFill>
                  <a:schemeClr val="bg1">
                    <a:lumMod val="65000"/>
                  </a:schemeClr>
                </a:solidFill>
                <a:latin typeface="Calibri" panose="020F0502020204030204" pitchFamily="34" charset="0"/>
                <a:cs typeface="Calibri" panose="020F0502020204030204" pitchFamily="34" charset="0"/>
              </a:rPr>
              <a:t>Contenu</a:t>
            </a:r>
            <a:r>
              <a:rPr lang="en-US" sz="2800" u="none" dirty="0">
                <a:ln w="0"/>
                <a:solidFill>
                  <a:schemeClr val="bg1">
                    <a:lumMod val="65000"/>
                  </a:schemeClr>
                </a:solidFill>
                <a:latin typeface="Calibri" panose="020F0502020204030204" pitchFamily="34" charset="0"/>
                <a:cs typeface="Calibri" panose="020F0502020204030204" pitchFamily="34" charset="0"/>
              </a:rPr>
              <a:t> </a:t>
            </a:r>
            <a:r>
              <a:rPr lang="en-US" sz="2800" u="none" dirty="0" err="1">
                <a:ln w="0"/>
                <a:solidFill>
                  <a:schemeClr val="bg1">
                    <a:lumMod val="65000"/>
                  </a:schemeClr>
                </a:solidFill>
                <a:latin typeface="Calibri" panose="020F0502020204030204" pitchFamily="34" charset="0"/>
                <a:cs typeface="Calibri" panose="020F0502020204030204" pitchFamily="34" charset="0"/>
              </a:rPr>
              <a:t>obligatoire</a:t>
            </a:r>
            <a:endParaRPr lang="en-US" sz="2800" u="none" dirty="0">
              <a:ln w="0"/>
              <a:solidFill>
                <a:schemeClr val="bg1">
                  <a:lumMod val="6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387521" y="4698361"/>
            <a:ext cx="2725793" cy="246221"/>
          </a:xfrm>
          <a:prstGeom prst="rect">
            <a:avLst/>
          </a:prstGeom>
          <a:noFill/>
        </p:spPr>
        <p:txBody>
          <a:bodyPr wrap="square" rtlCol="0">
            <a:spAutoFit/>
          </a:bodyPr>
          <a:lstStyle/>
          <a:p>
            <a:r>
              <a:rPr lang="fr-FR" sz="1000" b="1" u="none" dirty="0">
                <a:solidFill>
                  <a:schemeClr val="accent1">
                    <a:lumMod val="75000"/>
                  </a:schemeClr>
                </a:solidFill>
                <a:latin typeface="Calibri" panose="020F0502020204030204" pitchFamily="34" charset="0"/>
                <a:cs typeface="Calibri" panose="020F0502020204030204" pitchFamily="34" charset="0"/>
              </a:rPr>
              <a:t>Exemple d’une liste de médicaments imprimée</a:t>
            </a:r>
            <a:endParaRPr lang="en-US" sz="1000" b="1" u="none" dirty="0">
              <a:solidFill>
                <a:schemeClr val="accent1">
                  <a:lumMod val="75000"/>
                </a:schemeClr>
              </a:solidFill>
              <a:latin typeface="Calibri" panose="020F0502020204030204" pitchFamily="34" charset="0"/>
              <a:cs typeface="Calibri" panose="020F0502020204030204" pitchFamily="34" charset="0"/>
            </a:endParaRPr>
          </a:p>
        </p:txBody>
      </p:sp>
      <p:sp>
        <p:nvSpPr>
          <p:cNvPr id="21" name="Title 4"/>
          <p:cNvSpPr>
            <a:spLocks noGrp="1"/>
          </p:cNvSpPr>
          <p:nvPr>
            <p:ph type="title"/>
          </p:nvPr>
        </p:nvSpPr>
        <p:spPr>
          <a:xfrm>
            <a:off x="457200" y="454386"/>
            <a:ext cx="8686800" cy="1327174"/>
          </a:xfrm>
        </p:spPr>
        <p:txBody>
          <a:bodyPr/>
          <a:lstStyle/>
          <a:p>
            <a:r>
              <a:rPr lang="fr-FR" sz="3200" dirty="0"/>
              <a:t>Utilisation des renseignements du RNM à des fins cliniques</a:t>
            </a:r>
            <a:r>
              <a:rPr lang="en-CA" sz="3200" dirty="0" smtClean="0"/>
              <a:t/>
            </a:r>
            <a:br>
              <a:rPr lang="en-CA" sz="3200" dirty="0" smtClean="0"/>
            </a:br>
            <a:r>
              <a:rPr lang="fr-FR" sz="1600" b="0" dirty="0">
                <a:solidFill>
                  <a:srgbClr val="008AB0"/>
                </a:solidFill>
              </a:rPr>
              <a:t>Restrictions concernant les données – Exemple clinique </a:t>
            </a:r>
            <a:endParaRPr lang="en-US" sz="1600" b="0" dirty="0">
              <a:solidFill>
                <a:srgbClr val="008AB0"/>
              </a:solidFill>
            </a:endParaRPr>
          </a:p>
        </p:txBody>
      </p:sp>
      <p:sp>
        <p:nvSpPr>
          <p:cNvPr id="22" name="Rectangle 21"/>
          <p:cNvSpPr/>
          <p:nvPr/>
        </p:nvSpPr>
        <p:spPr bwMode="auto">
          <a:xfrm>
            <a:off x="0" y="6295513"/>
            <a:ext cx="9144000" cy="631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6" name="Content Placeholder 5"/>
          <p:cNvSpPr>
            <a:spLocks noGrp="1"/>
          </p:cNvSpPr>
          <p:nvPr>
            <p:ph idx="1"/>
          </p:nvPr>
        </p:nvSpPr>
        <p:spPr>
          <a:xfrm>
            <a:off x="457200" y="5017136"/>
            <a:ext cx="8229600" cy="1840864"/>
          </a:xfrm>
        </p:spPr>
        <p:txBody>
          <a:bodyPr/>
          <a:lstStyle/>
          <a:p>
            <a:pPr marL="233363" indent="-233363">
              <a:spcBef>
                <a:spcPts val="0"/>
              </a:spcBef>
              <a:spcAft>
                <a:spcPts val="200"/>
              </a:spcAft>
            </a:pPr>
            <a:r>
              <a:rPr lang="fr-FR" sz="1400" dirty="0"/>
              <a:t>Le RNM n’indique pas si un médecin prescripteur a tenu compte de la consommation actuelle d’un médicament.</a:t>
            </a:r>
          </a:p>
          <a:p>
            <a:pPr marL="457200" indent="-233363">
              <a:spcBef>
                <a:spcPts val="0"/>
              </a:spcBef>
              <a:spcAft>
                <a:spcPts val="200"/>
              </a:spcAft>
            </a:pPr>
            <a:r>
              <a:rPr lang="fr-FR" sz="1400" dirty="0"/>
              <a:t>Il pourrait avoir demandé au patient de prendre du </a:t>
            </a:r>
            <a:r>
              <a:rPr lang="fr-FR" sz="1400" dirty="0" err="1"/>
              <a:t>métoprolol</a:t>
            </a:r>
            <a:r>
              <a:rPr lang="fr-FR" sz="1400" dirty="0"/>
              <a:t> et du </a:t>
            </a:r>
            <a:r>
              <a:rPr lang="fr-FR" sz="1400" dirty="0" err="1"/>
              <a:t>vérapamil</a:t>
            </a:r>
            <a:r>
              <a:rPr lang="fr-FR" sz="1400" dirty="0"/>
              <a:t>, d’arrêter de prendre l’un et de continuer à prendre l’autre, ou d’arrêter de prendre les deux.</a:t>
            </a:r>
          </a:p>
          <a:p>
            <a:pPr marL="233363" indent="-233363">
              <a:spcBef>
                <a:spcPts val="0"/>
              </a:spcBef>
              <a:spcAft>
                <a:spcPts val="200"/>
              </a:spcAft>
            </a:pPr>
            <a:r>
              <a:rPr lang="fr-FR" sz="1400" dirty="0"/>
              <a:t>Les changements apportés à la pharmacothérapie sont inconnus.</a:t>
            </a:r>
          </a:p>
          <a:p>
            <a:pPr marL="457200" indent="-233363">
              <a:spcBef>
                <a:spcPts val="0"/>
              </a:spcBef>
              <a:spcAft>
                <a:spcPts val="200"/>
              </a:spcAft>
            </a:pPr>
            <a:r>
              <a:rPr lang="fr-FR" sz="1400" dirty="0"/>
              <a:t>Le patient peut avoir reçu d’autres directives concernant la posologie (p. ex. diminuer la dose de </a:t>
            </a:r>
            <a:r>
              <a:rPr lang="fr-FR" sz="1400" dirty="0" err="1"/>
              <a:t>métoprolol</a:t>
            </a:r>
            <a:r>
              <a:rPr lang="fr-FR" sz="1400" dirty="0"/>
              <a:t> à 25 mg [un demi-comprimé] trois fois par jour).</a:t>
            </a:r>
            <a:endParaRPr lang="en-US" sz="1400" dirty="0"/>
          </a:p>
        </p:txBody>
      </p:sp>
      <p:pic>
        <p:nvPicPr>
          <p:cNvPr id="11" name="Picture 10"/>
          <p:cNvPicPr>
            <a:picLocks noChangeAspect="1"/>
          </p:cNvPicPr>
          <p:nvPr/>
        </p:nvPicPr>
        <p:blipFill rotWithShape="1">
          <a:blip r:embed="rId3"/>
          <a:srcRect b="11328"/>
          <a:stretch/>
        </p:blipFill>
        <p:spPr>
          <a:xfrm>
            <a:off x="462046" y="1793804"/>
            <a:ext cx="7865570" cy="2897503"/>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9040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018857"/>
            <a:ext cx="8229600" cy="964531"/>
          </a:xfrm>
        </p:spPr>
        <p:txBody>
          <a:bodyPr/>
          <a:lstStyle/>
          <a:p>
            <a:pPr marL="233363" indent="-233363">
              <a:spcBef>
                <a:spcPts val="0"/>
              </a:spcBef>
              <a:spcAft>
                <a:spcPts val="600"/>
              </a:spcAft>
            </a:pPr>
            <a:r>
              <a:rPr lang="fr-FR" sz="1400" dirty="0"/>
              <a:t>Le RNM présente un historique des renseignements sur les médicaments et les services en pharmacie. Ainsi, il n’est pas pertinent d’y consigner les médicaments discontinués ou placés en attente, ou encore les évènements indésirables et les réactions allergiques. Il ne faut pas supposer, à la lecture du dossier d’un patient, que celui-ci a été traité avec succès ou qu’il peut tolérer un médicament.</a:t>
            </a:r>
            <a:endParaRPr lang="en-US" sz="1400" dirty="0"/>
          </a:p>
        </p:txBody>
      </p:sp>
      <p:sp>
        <p:nvSpPr>
          <p:cNvPr id="16" name="Rectangle 15"/>
          <p:cNvSpPr/>
          <p:nvPr/>
        </p:nvSpPr>
        <p:spPr>
          <a:xfrm>
            <a:off x="6091178" y="0"/>
            <a:ext cx="3052822" cy="523220"/>
          </a:xfrm>
          <a:prstGeom prst="rect">
            <a:avLst/>
          </a:prstGeom>
          <a:noFill/>
          <a:effectLst/>
        </p:spPr>
        <p:txBody>
          <a:bodyPr wrap="none" lIns="91440" tIns="45720" rIns="91440" bIns="45720">
            <a:spAutoFit/>
          </a:bodyPr>
          <a:lstStyle/>
          <a:p>
            <a:pPr algn="r"/>
            <a:r>
              <a:rPr lang="en-US" sz="2800" u="none" dirty="0" err="1">
                <a:ln w="0"/>
                <a:solidFill>
                  <a:schemeClr val="bg1">
                    <a:lumMod val="65000"/>
                  </a:schemeClr>
                </a:solidFill>
                <a:latin typeface="Calibri" panose="020F0502020204030204" pitchFamily="34" charset="0"/>
                <a:cs typeface="Calibri" panose="020F0502020204030204" pitchFamily="34" charset="0"/>
              </a:rPr>
              <a:t>Contenu</a:t>
            </a:r>
            <a:r>
              <a:rPr lang="en-US" sz="2800" u="none" dirty="0">
                <a:ln w="0"/>
                <a:solidFill>
                  <a:schemeClr val="bg1">
                    <a:lumMod val="65000"/>
                  </a:schemeClr>
                </a:solidFill>
                <a:latin typeface="Calibri" panose="020F0502020204030204" pitchFamily="34" charset="0"/>
                <a:cs typeface="Calibri" panose="020F0502020204030204" pitchFamily="34" charset="0"/>
              </a:rPr>
              <a:t> </a:t>
            </a:r>
            <a:r>
              <a:rPr lang="en-US" sz="2800" u="none" dirty="0" err="1">
                <a:ln w="0"/>
                <a:solidFill>
                  <a:schemeClr val="bg1">
                    <a:lumMod val="65000"/>
                  </a:schemeClr>
                </a:solidFill>
                <a:latin typeface="Calibri" panose="020F0502020204030204" pitchFamily="34" charset="0"/>
                <a:cs typeface="Calibri" panose="020F0502020204030204" pitchFamily="34" charset="0"/>
              </a:rPr>
              <a:t>obligatoire</a:t>
            </a:r>
            <a:endParaRPr lang="en-US" sz="2800" u="none" dirty="0">
              <a:ln w="0"/>
              <a:solidFill>
                <a:schemeClr val="bg1">
                  <a:lumMod val="65000"/>
                </a:schemeClr>
              </a:solidFill>
              <a:latin typeface="Calibri" panose="020F0502020204030204" pitchFamily="34" charset="0"/>
              <a:cs typeface="Calibri" panose="020F0502020204030204" pitchFamily="34" charset="0"/>
            </a:endParaRPr>
          </a:p>
        </p:txBody>
      </p:sp>
      <p:sp>
        <p:nvSpPr>
          <p:cNvPr id="18" name="TextBox 17"/>
          <p:cNvSpPr txBox="1"/>
          <p:nvPr/>
        </p:nvSpPr>
        <p:spPr>
          <a:xfrm>
            <a:off x="387521" y="4698364"/>
            <a:ext cx="2725793" cy="246221"/>
          </a:xfrm>
          <a:prstGeom prst="rect">
            <a:avLst/>
          </a:prstGeom>
          <a:noFill/>
        </p:spPr>
        <p:txBody>
          <a:bodyPr wrap="square" rtlCol="0">
            <a:spAutoFit/>
          </a:bodyPr>
          <a:lstStyle/>
          <a:p>
            <a:r>
              <a:rPr lang="fr-FR" sz="1000" b="1" u="none" dirty="0">
                <a:solidFill>
                  <a:schemeClr val="accent1">
                    <a:lumMod val="75000"/>
                  </a:schemeClr>
                </a:solidFill>
                <a:latin typeface="Calibri" panose="020F0502020204030204" pitchFamily="34" charset="0"/>
                <a:cs typeface="Calibri" panose="020F0502020204030204" pitchFamily="34" charset="0"/>
              </a:rPr>
              <a:t>Exemple d’une liste de médicaments imprimée</a:t>
            </a:r>
            <a:endParaRPr lang="en-US" sz="1000" b="1" u="none" dirty="0">
              <a:solidFill>
                <a:schemeClr val="accent1">
                  <a:lumMod val="75000"/>
                </a:schemeClr>
              </a:solidFill>
              <a:latin typeface="Calibri" panose="020F0502020204030204" pitchFamily="34" charset="0"/>
              <a:cs typeface="Calibri" panose="020F0502020204030204" pitchFamily="34" charset="0"/>
            </a:endParaRPr>
          </a:p>
        </p:txBody>
      </p:sp>
      <p:sp>
        <p:nvSpPr>
          <p:cNvPr id="20" name="Title 4"/>
          <p:cNvSpPr>
            <a:spLocks noGrp="1"/>
          </p:cNvSpPr>
          <p:nvPr>
            <p:ph type="title"/>
          </p:nvPr>
        </p:nvSpPr>
        <p:spPr>
          <a:xfrm>
            <a:off x="457200" y="454386"/>
            <a:ext cx="8686800" cy="1327174"/>
          </a:xfrm>
        </p:spPr>
        <p:txBody>
          <a:bodyPr/>
          <a:lstStyle/>
          <a:p>
            <a:r>
              <a:rPr lang="fr-FR" sz="3200" dirty="0"/>
              <a:t>Utilisation des renseignements du RNM à des fins cliniques</a:t>
            </a:r>
            <a:r>
              <a:rPr lang="en-CA" sz="3200" dirty="0" smtClean="0"/>
              <a:t/>
            </a:r>
            <a:br>
              <a:rPr lang="en-CA" sz="3200" dirty="0" smtClean="0"/>
            </a:br>
            <a:r>
              <a:rPr lang="fr-FR" sz="1600" b="0" dirty="0">
                <a:solidFill>
                  <a:srgbClr val="008AB0"/>
                </a:solidFill>
              </a:rPr>
              <a:t>Restrictions concernant les données – Exemple clinique </a:t>
            </a:r>
            <a:endParaRPr lang="en-US" sz="1600" b="0" dirty="0">
              <a:solidFill>
                <a:srgbClr val="008AB0"/>
              </a:solidFill>
            </a:endParaRPr>
          </a:p>
        </p:txBody>
      </p:sp>
      <p:pic>
        <p:nvPicPr>
          <p:cNvPr id="12" name="Picture 11"/>
          <p:cNvPicPr>
            <a:picLocks noChangeAspect="1"/>
          </p:cNvPicPr>
          <p:nvPr/>
        </p:nvPicPr>
        <p:blipFill rotWithShape="1">
          <a:blip r:embed="rId3"/>
          <a:srcRect b="11328"/>
          <a:stretch/>
        </p:blipFill>
        <p:spPr>
          <a:xfrm>
            <a:off x="462046" y="1793804"/>
            <a:ext cx="7865570" cy="2897503"/>
          </a:xfrm>
          <a:prstGeom prst="rect">
            <a:avLst/>
          </a:prstGeom>
          <a:ln>
            <a:solidFill>
              <a:schemeClr val="accent1"/>
            </a:solidFill>
          </a:ln>
          <a:effectLst>
            <a:outerShdw blurRad="50800" dist="38100" dir="2700000" algn="tl" rotWithShape="0">
              <a:prstClr val="black">
                <a:alpha val="40000"/>
              </a:prstClr>
            </a:outerShdw>
          </a:effectLst>
        </p:spPr>
      </p:pic>
      <p:sp>
        <p:nvSpPr>
          <p:cNvPr id="8"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439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Portlet Diagnostic </a:t>
            </a:r>
            <a:r>
              <a:rPr lang="en-CA" sz="3200" dirty="0"/>
              <a:t>Imaging</a:t>
            </a:r>
            <a:br>
              <a:rPr lang="en-CA" sz="3200" dirty="0"/>
            </a:br>
            <a:r>
              <a:rPr lang="en-CA" sz="1600" b="0" dirty="0" err="1">
                <a:solidFill>
                  <a:srgbClr val="008AB0"/>
                </a:solidFill>
              </a:rPr>
              <a:t>Vue</a:t>
            </a:r>
            <a:r>
              <a:rPr lang="en-CA" sz="1600" b="0" dirty="0">
                <a:solidFill>
                  <a:srgbClr val="008AB0"/>
                </a:solidFill>
              </a:rPr>
              <a:t> </a:t>
            </a:r>
            <a:r>
              <a:rPr lang="en-CA" sz="1600" b="0" dirty="0" err="1">
                <a:solidFill>
                  <a:srgbClr val="008AB0"/>
                </a:solidFill>
              </a:rPr>
              <a:t>d’ensemble</a:t>
            </a:r>
            <a:endParaRPr lang="en-CA" sz="2400" b="0" dirty="0">
              <a:solidFill>
                <a:srgbClr val="008AB0"/>
              </a:solidFill>
            </a:endParaRPr>
          </a:p>
        </p:txBody>
      </p:sp>
      <p:sp>
        <p:nvSpPr>
          <p:cNvPr id="6" name="Content Placeholder 5"/>
          <p:cNvSpPr>
            <a:spLocks noGrp="1"/>
          </p:cNvSpPr>
          <p:nvPr>
            <p:ph idx="1"/>
          </p:nvPr>
        </p:nvSpPr>
        <p:spPr>
          <a:xfrm>
            <a:off x="457200" y="3811619"/>
            <a:ext cx="8229600" cy="1245518"/>
          </a:xfrm>
        </p:spPr>
        <p:txBody>
          <a:bodyPr/>
          <a:lstStyle/>
          <a:p>
            <a:pPr marL="233363" indent="-233363">
              <a:spcBef>
                <a:spcPts val="0"/>
              </a:spcBef>
              <a:spcAft>
                <a:spcPts val="600"/>
              </a:spcAft>
            </a:pPr>
            <a:r>
              <a:rPr lang="fr-FR" sz="1400" dirty="0"/>
              <a:t>Accès aux </a:t>
            </a:r>
            <a:r>
              <a:rPr lang="fr-FR" sz="1400" dirty="0" smtClean="0"/>
              <a:t>rapports       </a:t>
            </a:r>
            <a:r>
              <a:rPr lang="fr-FR" sz="1400" dirty="0"/>
              <a:t>ainsi qu’aux images      </a:t>
            </a:r>
            <a:r>
              <a:rPr lang="fr-FR" sz="1400" dirty="0" smtClean="0"/>
              <a:t> du </a:t>
            </a:r>
            <a:r>
              <a:rPr lang="fr-FR" sz="1400" dirty="0"/>
              <a:t>SC ID.</a:t>
            </a:r>
          </a:p>
          <a:p>
            <a:pPr marL="233363" indent="-233363">
              <a:spcBef>
                <a:spcPts val="0"/>
              </a:spcBef>
              <a:spcAft>
                <a:spcPts val="600"/>
              </a:spcAft>
            </a:pPr>
            <a:r>
              <a:rPr lang="fr-FR" sz="1400" dirty="0"/>
              <a:t>Tous les affichages du </a:t>
            </a:r>
            <a:r>
              <a:rPr lang="fr-FR" sz="1400" dirty="0" err="1"/>
              <a:t>portlet</a:t>
            </a:r>
            <a:r>
              <a:rPr lang="fr-FR" sz="1400" dirty="0"/>
              <a:t> contiennent les mêmes colonnes d’information.</a:t>
            </a:r>
          </a:p>
          <a:p>
            <a:pPr marL="233363" indent="-233363">
              <a:spcBef>
                <a:spcPts val="0"/>
              </a:spcBef>
              <a:spcAft>
                <a:spcPts val="600"/>
              </a:spcAft>
            </a:pPr>
            <a:r>
              <a:rPr lang="fr-FR" sz="1400" dirty="0"/>
              <a:t>Toutes les colonnes sont verrouillées (elles ne peuvent pas être masquées</a:t>
            </a:r>
            <a:r>
              <a:rPr lang="fr-FR" sz="1400" dirty="0" smtClean="0"/>
              <a:t>).</a:t>
            </a:r>
            <a:endParaRPr lang="fr-FR" sz="1400" dirty="0"/>
          </a:p>
        </p:txBody>
      </p:sp>
      <p:pic>
        <p:nvPicPr>
          <p:cNvPr id="9" name="Picture 8"/>
          <p:cNvPicPr>
            <a:picLocks noChangeAspect="1"/>
          </p:cNvPicPr>
          <p:nvPr/>
        </p:nvPicPr>
        <p:blipFill>
          <a:blip r:embed="rId3"/>
          <a:stretch>
            <a:fillRect/>
          </a:stretch>
        </p:blipFill>
        <p:spPr>
          <a:xfrm>
            <a:off x="2185082" y="3813823"/>
            <a:ext cx="220999" cy="251482"/>
          </a:xfrm>
          <a:prstGeom prst="rect">
            <a:avLst/>
          </a:prstGeom>
        </p:spPr>
      </p:pic>
      <p:pic>
        <p:nvPicPr>
          <p:cNvPr id="10" name="Picture 9"/>
          <p:cNvPicPr>
            <a:picLocks noChangeAspect="1"/>
          </p:cNvPicPr>
          <p:nvPr/>
        </p:nvPicPr>
        <p:blipFill>
          <a:blip r:embed="rId4">
            <a:biLevel thresh="75000"/>
          </a:blip>
          <a:stretch>
            <a:fillRect/>
          </a:stretch>
        </p:blipFill>
        <p:spPr>
          <a:xfrm>
            <a:off x="3871350" y="3813823"/>
            <a:ext cx="228620" cy="259102"/>
          </a:xfrm>
          <a:prstGeom prst="rect">
            <a:avLst/>
          </a:prstGeom>
        </p:spPr>
      </p:pic>
      <p:pic>
        <p:nvPicPr>
          <p:cNvPr id="11" name="Picture 10"/>
          <p:cNvPicPr>
            <a:picLocks noChangeAspect="1"/>
          </p:cNvPicPr>
          <p:nvPr/>
        </p:nvPicPr>
        <p:blipFill>
          <a:blip r:embed="rId5"/>
          <a:stretch>
            <a:fillRect/>
          </a:stretch>
        </p:blipFill>
        <p:spPr>
          <a:xfrm>
            <a:off x="463749" y="1494626"/>
            <a:ext cx="8312754" cy="2251254"/>
          </a:xfrm>
          <a:prstGeom prst="rect">
            <a:avLst/>
          </a:prstGeom>
          <a:ln>
            <a:solidFill>
              <a:schemeClr val="tx1"/>
            </a:solidFill>
          </a:ln>
        </p:spPr>
      </p:pic>
      <p:sp>
        <p:nvSpPr>
          <p:cNvPr id="12"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0162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5"/>
            <a:ext cx="9351034" cy="1165909"/>
          </a:xfrm>
        </p:spPr>
        <p:txBody>
          <a:bodyPr/>
          <a:lstStyle/>
          <a:p>
            <a:r>
              <a:rPr lang="fr-FR" sz="3200" spc="-50" dirty="0"/>
              <a:t>Accéder au </a:t>
            </a:r>
            <a:r>
              <a:rPr lang="fr-FR" sz="3200" spc="-50" dirty="0" err="1"/>
              <a:t>visualiseur</a:t>
            </a:r>
            <a:r>
              <a:rPr lang="fr-FR" sz="3200" spc="-50" dirty="0"/>
              <a:t> clinique de </a:t>
            </a:r>
            <a:r>
              <a:rPr lang="fr-FR" sz="3200" spc="-50" dirty="0" err="1"/>
              <a:t>ConnexionOntario</a:t>
            </a:r>
            <a:r>
              <a:rPr lang="en-CA" sz="3200" dirty="0"/>
              <a:t/>
            </a:r>
            <a:br>
              <a:rPr lang="en-CA" sz="3200" dirty="0"/>
            </a:br>
            <a:r>
              <a:rPr lang="en-CA" sz="1600" dirty="0">
                <a:solidFill>
                  <a:srgbClr val="008AB0"/>
                </a:solidFill>
              </a:rPr>
              <a:t>Identification unique</a:t>
            </a:r>
          </a:p>
        </p:txBody>
      </p:sp>
      <p:sp>
        <p:nvSpPr>
          <p:cNvPr id="6" name="Content Placeholder 5"/>
          <p:cNvSpPr>
            <a:spLocks noGrp="1"/>
          </p:cNvSpPr>
          <p:nvPr>
            <p:ph idx="1"/>
          </p:nvPr>
        </p:nvSpPr>
        <p:spPr>
          <a:xfrm>
            <a:off x="457200" y="1381012"/>
            <a:ext cx="8229600" cy="2128730"/>
          </a:xfrm>
        </p:spPr>
        <p:txBody>
          <a:bodyPr/>
          <a:lstStyle/>
          <a:p>
            <a:pPr marL="233363" indent="-233363">
              <a:spcBef>
                <a:spcPts val="0"/>
              </a:spcBef>
              <a:spcAft>
                <a:spcPts val="600"/>
              </a:spcAft>
            </a:pPr>
            <a:r>
              <a:rPr lang="fr-FR" sz="1600" dirty="0"/>
              <a:t>Si votre organisation utilise un identifiant unique pour le </a:t>
            </a:r>
            <a:r>
              <a:rPr lang="fr-FR" sz="1600" dirty="0" err="1"/>
              <a:t>visualiseur</a:t>
            </a:r>
            <a:r>
              <a:rPr lang="fr-FR" sz="1600" dirty="0"/>
              <a:t> clinique de </a:t>
            </a:r>
            <a:r>
              <a:rPr lang="fr-FR" sz="1600" dirty="0" err="1"/>
              <a:t>ConnexionOntario</a:t>
            </a:r>
            <a:r>
              <a:rPr lang="fr-FR" sz="1600" dirty="0"/>
              <a:t>, vous pourrez y accéder à partir du système d’information de votre hôpital ou clinique.</a:t>
            </a:r>
          </a:p>
          <a:p>
            <a:pPr marL="233363" indent="-233363">
              <a:spcBef>
                <a:spcPts val="0"/>
              </a:spcBef>
              <a:spcAft>
                <a:spcPts val="600"/>
              </a:spcAft>
            </a:pPr>
            <a:r>
              <a:rPr lang="fr-FR" sz="1600" dirty="0"/>
              <a:t>De plus, si la fonctionnalité d’échange de renseignements sur les patients est activée, le patient que vous sélectionnez dans votre système restera affiché lorsque vous accéderez au </a:t>
            </a:r>
            <a:r>
              <a:rPr lang="fr-FR" sz="1600" dirty="0" err="1"/>
              <a:t>visualiseur</a:t>
            </a:r>
            <a:r>
              <a:rPr lang="fr-FR" sz="1600" dirty="0"/>
              <a:t>.</a:t>
            </a:r>
          </a:p>
          <a:p>
            <a:pPr marL="233363" indent="-233363">
              <a:spcBef>
                <a:spcPts val="0"/>
              </a:spcBef>
              <a:spcAft>
                <a:spcPts val="600"/>
              </a:spcAft>
            </a:pPr>
            <a:r>
              <a:rPr lang="fr-FR" sz="1600" dirty="0"/>
              <a:t>Suivez les politiques et recommandations internes concernant l’identification unique et la sélection des patients.</a:t>
            </a:r>
          </a:p>
        </p:txBody>
      </p:sp>
      <p:grpSp>
        <p:nvGrpSpPr>
          <p:cNvPr id="3" name="Group 2"/>
          <p:cNvGrpSpPr/>
          <p:nvPr/>
        </p:nvGrpSpPr>
        <p:grpSpPr>
          <a:xfrm>
            <a:off x="811758" y="3760277"/>
            <a:ext cx="7809727" cy="871415"/>
            <a:chOff x="811758" y="3725773"/>
            <a:chExt cx="7809727" cy="871415"/>
          </a:xfrm>
        </p:grpSpPr>
        <p:sp>
          <p:nvSpPr>
            <p:cNvPr id="9" name="Rounded Rectangle 8"/>
            <p:cNvSpPr/>
            <p:nvPr/>
          </p:nvSpPr>
          <p:spPr>
            <a:xfrm>
              <a:off x="811758" y="3725773"/>
              <a:ext cx="7809727" cy="871415"/>
            </a:xfrm>
            <a:prstGeom prst="roundRect">
              <a:avLst>
                <a:gd name="adj" fmla="val 9036"/>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u="none"/>
            </a:p>
          </p:txBody>
        </p:sp>
        <p:sp>
          <p:nvSpPr>
            <p:cNvPr id="10" name="TextBox 9"/>
            <p:cNvSpPr txBox="1"/>
            <p:nvPr/>
          </p:nvSpPr>
          <p:spPr>
            <a:xfrm>
              <a:off x="1063684" y="3745982"/>
              <a:ext cx="7305875" cy="830997"/>
            </a:xfrm>
            <a:prstGeom prst="rect">
              <a:avLst/>
            </a:prstGeom>
            <a:noFill/>
          </p:spPr>
          <p:txBody>
            <a:bodyPr wrap="square" rtlCol="0">
              <a:spAutoFit/>
            </a:bodyPr>
            <a:lstStyle/>
            <a:p>
              <a:r>
                <a:rPr lang="fr-FR" sz="1600" b="1" u="none" dirty="0">
                  <a:solidFill>
                    <a:srgbClr val="007392"/>
                  </a:solidFill>
                  <a:latin typeface="Calibri" panose="020F0502020204030204" pitchFamily="34" charset="0"/>
                  <a:cs typeface="Calibri" panose="020F0502020204030204" pitchFamily="34" charset="0"/>
                </a:rPr>
                <a:t>N. B. : </a:t>
              </a:r>
              <a:r>
                <a:rPr lang="fr-FR" sz="1600" u="none" dirty="0">
                  <a:latin typeface="Calibri" panose="020F0502020204030204" pitchFamily="34" charset="0"/>
                  <a:cs typeface="Calibri" panose="020F0502020204030204" pitchFamily="34" charset="0"/>
                </a:rPr>
                <a:t>Vous devez seulement consulter les dossiers des patients que vous soignez pour l’organisation dont l’identifiant est utilisé (à moins d’avoir une autre autorisation de l’organisation).</a:t>
              </a:r>
            </a:p>
          </p:txBody>
        </p:sp>
      </p:grpSp>
      <p:sp>
        <p:nvSpPr>
          <p:cNvPr id="11" name="Date Placeholder 3"/>
          <p:cNvSpPr txBox="1">
            <a:spLocks/>
          </p:cNvSpPr>
          <p:nvPr/>
        </p:nvSpPr>
        <p:spPr>
          <a:xfrm>
            <a:off x="5150840" y="6295513"/>
            <a:ext cx="362389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a:t>
            </a:r>
            <a:r>
              <a:rPr lang="fr-FR" u="none" dirty="0">
                <a:solidFill>
                  <a:schemeClr val="tx1">
                    <a:lumMod val="85000"/>
                    <a:lumOff val="15000"/>
                  </a:schemeClr>
                </a:solidFill>
                <a:latin typeface="Calibri" panose="020F0502020204030204" pitchFamily="34" charset="0"/>
                <a:cs typeface="Calibri" panose="020F0502020204030204" pitchFamily="34" charset="0"/>
              </a:rPr>
              <a:t>clinique de </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9131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Portlet Diagnostic Imaging : </a:t>
            </a:r>
            <a:r>
              <a:rPr lang="en-CA" sz="3200" dirty="0"/>
              <a:t>Data Summary</a:t>
            </a:r>
            <a:br>
              <a:rPr lang="en-CA" sz="3200" dirty="0"/>
            </a:br>
            <a:r>
              <a:rPr lang="fr-FR" sz="1600" b="0" dirty="0">
                <a:solidFill>
                  <a:srgbClr val="008AB0"/>
                </a:solidFill>
              </a:rPr>
              <a:t>Une liste des organisations qui versent des rapports et des images dans le SC ID est accessible par l’entremise de Data </a:t>
            </a:r>
            <a:r>
              <a:rPr lang="fr-FR" sz="1600" b="0" dirty="0" err="1">
                <a:solidFill>
                  <a:srgbClr val="008AB0"/>
                </a:solidFill>
              </a:rPr>
              <a:t>Summary</a:t>
            </a:r>
            <a:r>
              <a:rPr lang="fr-FR" sz="1600" b="0" dirty="0">
                <a:solidFill>
                  <a:srgbClr val="008AB0"/>
                </a:solidFill>
              </a:rPr>
              <a:t> et du </a:t>
            </a:r>
            <a:r>
              <a:rPr lang="fr-FR" sz="1600" b="0" dirty="0" err="1">
                <a:solidFill>
                  <a:srgbClr val="008AB0"/>
                </a:solidFill>
              </a:rPr>
              <a:t>portlet</a:t>
            </a:r>
            <a:r>
              <a:rPr lang="fr-FR" sz="1600" b="0" dirty="0">
                <a:solidFill>
                  <a:srgbClr val="008AB0"/>
                </a:solidFill>
              </a:rPr>
              <a:t> Diagnostic Imaging</a:t>
            </a:r>
            <a:endParaRPr lang="en-US" sz="1600" b="0" dirty="0">
              <a:solidFill>
                <a:srgbClr val="008AB0"/>
              </a:solidFill>
            </a:endParaRPr>
          </a:p>
        </p:txBody>
      </p:sp>
      <p:sp>
        <p:nvSpPr>
          <p:cNvPr id="7" name="Content Placeholder 1"/>
          <p:cNvSpPr txBox="1">
            <a:spLocks/>
          </p:cNvSpPr>
          <p:nvPr/>
        </p:nvSpPr>
        <p:spPr bwMode="auto">
          <a:xfrm>
            <a:off x="3586934" y="4284607"/>
            <a:ext cx="5303065" cy="712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90000"/>
              </a:lnSpc>
              <a:spcBef>
                <a:spcPct val="0"/>
              </a:spcBef>
              <a:spcAft>
                <a:spcPct val="50000"/>
              </a:spcAft>
              <a:buClr>
                <a:schemeClr val="accent1"/>
              </a:buClr>
              <a:buFont typeface="Wingdings" pitchFamily="2" charset="2"/>
              <a:buChar char="n"/>
              <a:defRPr sz="2400">
                <a:solidFill>
                  <a:schemeClr val="tx1">
                    <a:lumMod val="75000"/>
                    <a:lumOff val="25000"/>
                  </a:schemeClr>
                </a:solidFill>
                <a:latin typeface="Tw Cen MT" pitchFamily="34" charset="0"/>
                <a:ea typeface="+mn-ea"/>
                <a:cs typeface="+mn-cs"/>
              </a:defRPr>
            </a:lvl1pPr>
            <a:lvl2pPr marL="800100" indent="-285750" algn="l" rtl="0" eaLnBrk="1" fontAlgn="base" hangingPunct="1">
              <a:lnSpc>
                <a:spcPct val="90000"/>
              </a:lnSpc>
              <a:spcBef>
                <a:spcPct val="0"/>
              </a:spcBef>
              <a:spcAft>
                <a:spcPct val="50000"/>
              </a:spcAft>
              <a:buClr>
                <a:schemeClr val="accent1"/>
              </a:buClr>
              <a:buFont typeface="Wingdings" pitchFamily="2" charset="2"/>
              <a:buChar char="n"/>
              <a:defRPr sz="2000">
                <a:solidFill>
                  <a:srgbClr val="5C5C5C"/>
                </a:solidFill>
                <a:latin typeface="Tw Cen MT" pitchFamily="34" charset="0"/>
              </a:defRPr>
            </a:lvl2pPr>
            <a:lvl3pPr marL="1143000" indent="-228600" algn="l" rtl="0" eaLnBrk="1" fontAlgn="base" hangingPunct="1">
              <a:lnSpc>
                <a:spcPct val="90000"/>
              </a:lnSpc>
              <a:spcBef>
                <a:spcPct val="0"/>
              </a:spcBef>
              <a:spcAft>
                <a:spcPct val="30000"/>
              </a:spcAft>
              <a:buClr>
                <a:schemeClr val="accent1"/>
              </a:buClr>
              <a:buFont typeface="Wingdings" pitchFamily="2" charset="2"/>
              <a:buChar char="n"/>
              <a:defRPr sz="1600">
                <a:solidFill>
                  <a:srgbClr val="5C5C5C"/>
                </a:solidFill>
                <a:latin typeface="Tw Cen MT" pitchFamily="34" charset="0"/>
              </a:defRPr>
            </a:lvl3pPr>
            <a:lvl4pPr marL="1485900" indent="-114300" algn="l" rtl="0" eaLnBrk="1" fontAlgn="base" hangingPunct="1">
              <a:lnSpc>
                <a:spcPct val="90000"/>
              </a:lnSpc>
              <a:spcBef>
                <a:spcPct val="0"/>
              </a:spcBef>
              <a:spcAft>
                <a:spcPct val="30000"/>
              </a:spcAft>
              <a:buClr>
                <a:schemeClr val="accent1"/>
              </a:buClr>
              <a:buFont typeface="Wingdings" pitchFamily="2" charset="2"/>
              <a:buChar char="n"/>
              <a:defRPr sz="1400">
                <a:solidFill>
                  <a:srgbClr val="5C5C5C"/>
                </a:solidFill>
                <a:latin typeface="Tw Cen MT" pitchFamily="34" charset="0"/>
              </a:defRPr>
            </a:lvl4pPr>
            <a:lvl5pPr marL="2057400" indent="-228600" algn="l" rtl="0" eaLnBrk="1" fontAlgn="base" hangingPunct="1">
              <a:lnSpc>
                <a:spcPct val="90000"/>
              </a:lnSpc>
              <a:spcBef>
                <a:spcPct val="0"/>
              </a:spcBef>
              <a:spcAft>
                <a:spcPct val="30000"/>
              </a:spcAft>
              <a:buFont typeface="Wingdings" pitchFamily="2" charset="2"/>
              <a:buChar char="n"/>
              <a:defRPr sz="1200">
                <a:solidFill>
                  <a:srgbClr val="000000"/>
                </a:solidFill>
                <a:latin typeface="Tw Cen MT" pitchFamily="34" charset="0"/>
              </a:defRPr>
            </a:lvl5pPr>
            <a:lvl6pPr marL="25146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6pPr>
            <a:lvl7pPr marL="29718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7pPr>
            <a:lvl8pPr marL="34290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8pPr>
            <a:lvl9pPr marL="38862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9pPr>
          </a:lstStyle>
          <a:p>
            <a:pPr marL="0" lvl="1" indent="3175">
              <a:spcAft>
                <a:spcPts val="600"/>
              </a:spcAft>
              <a:buNone/>
            </a:pPr>
            <a:r>
              <a:rPr lang="fr-FR" sz="1400" b="1" u="none" kern="0" dirty="0" smtClean="0">
                <a:solidFill>
                  <a:srgbClr val="007392"/>
                </a:solidFill>
                <a:latin typeface="Calibri" panose="020F0502020204030204" pitchFamily="34" charset="0"/>
                <a:cs typeface="Calibri" panose="020F0502020204030204" pitchFamily="34" charset="0"/>
              </a:rPr>
              <a:t>À partir </a:t>
            </a:r>
            <a:r>
              <a:rPr lang="en-CA" sz="1400" b="1" u="none" kern="0" dirty="0" smtClean="0">
                <a:solidFill>
                  <a:srgbClr val="007392"/>
                </a:solidFill>
                <a:latin typeface="Calibri" panose="020F0502020204030204" pitchFamily="34" charset="0"/>
                <a:cs typeface="Calibri" panose="020F0502020204030204" pitchFamily="34" charset="0"/>
              </a:rPr>
              <a:t>du portlet Diagnostic Imaging :</a:t>
            </a:r>
          </a:p>
          <a:p>
            <a:pPr marL="228600" lvl="1" indent="-227013">
              <a:spcAft>
                <a:spcPts val="1000"/>
              </a:spcAft>
              <a:buFont typeface="+mj-lt"/>
              <a:buAutoNum type="arabicPeriod" startAt="4"/>
            </a:pPr>
            <a:r>
              <a:rPr lang="fr-FR" sz="1400" u="none" kern="0" dirty="0">
                <a:solidFill>
                  <a:schemeClr val="tx1"/>
                </a:solidFill>
                <a:latin typeface="Calibri" panose="020F0502020204030204" pitchFamily="34" charset="0"/>
                <a:cs typeface="Calibri" panose="020F0502020204030204" pitchFamily="34" charset="0"/>
              </a:rPr>
              <a:t>Cliquez sur ce lien dans le </a:t>
            </a:r>
            <a:r>
              <a:rPr lang="fr-FR" sz="1400" u="none" kern="0" dirty="0" err="1">
                <a:solidFill>
                  <a:schemeClr val="tx1"/>
                </a:solidFill>
                <a:latin typeface="Calibri" panose="020F0502020204030204" pitchFamily="34" charset="0"/>
                <a:cs typeface="Calibri" panose="020F0502020204030204" pitchFamily="34" charset="0"/>
              </a:rPr>
              <a:t>portlet</a:t>
            </a:r>
            <a:r>
              <a:rPr lang="fr-FR" sz="1400" u="none" kern="0" dirty="0">
                <a:solidFill>
                  <a:schemeClr val="tx1"/>
                </a:solidFill>
                <a:latin typeface="Calibri" panose="020F0502020204030204" pitchFamily="34" charset="0"/>
                <a:cs typeface="Calibri" panose="020F0502020204030204" pitchFamily="34" charset="0"/>
              </a:rPr>
              <a:t> Diagnostic Imaging pour afficher la liste actuelle des organisations qui versent des données dans le SC ID.</a:t>
            </a:r>
            <a:endParaRPr lang="en-CA" sz="1400" u="none" kern="0" dirty="0" smtClean="0">
              <a:solidFill>
                <a:schemeClr val="tx1"/>
              </a:solidFill>
              <a:latin typeface="Calibri" panose="020F0502020204030204" pitchFamily="34" charset="0"/>
              <a:cs typeface="Calibri" panose="020F0502020204030204" pitchFamily="34" charset="0"/>
            </a:endParaRPr>
          </a:p>
        </p:txBody>
      </p:sp>
      <p:sp>
        <p:nvSpPr>
          <p:cNvPr id="8" name="Content Placeholder 1"/>
          <p:cNvSpPr txBox="1">
            <a:spLocks/>
          </p:cNvSpPr>
          <p:nvPr/>
        </p:nvSpPr>
        <p:spPr bwMode="auto">
          <a:xfrm>
            <a:off x="3105543" y="1711101"/>
            <a:ext cx="4572000" cy="10133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90000"/>
              </a:lnSpc>
              <a:spcBef>
                <a:spcPct val="0"/>
              </a:spcBef>
              <a:spcAft>
                <a:spcPct val="50000"/>
              </a:spcAft>
              <a:buClr>
                <a:schemeClr val="accent1"/>
              </a:buClr>
              <a:buFont typeface="Wingdings" pitchFamily="2" charset="2"/>
              <a:buChar char="n"/>
              <a:defRPr sz="2400">
                <a:solidFill>
                  <a:schemeClr val="tx1">
                    <a:lumMod val="75000"/>
                    <a:lumOff val="25000"/>
                  </a:schemeClr>
                </a:solidFill>
                <a:latin typeface="Tw Cen MT" pitchFamily="34" charset="0"/>
                <a:ea typeface="+mn-ea"/>
                <a:cs typeface="+mn-cs"/>
              </a:defRPr>
            </a:lvl1pPr>
            <a:lvl2pPr marL="800100" indent="-285750" algn="l" rtl="0" eaLnBrk="1" fontAlgn="base" hangingPunct="1">
              <a:lnSpc>
                <a:spcPct val="90000"/>
              </a:lnSpc>
              <a:spcBef>
                <a:spcPct val="0"/>
              </a:spcBef>
              <a:spcAft>
                <a:spcPct val="50000"/>
              </a:spcAft>
              <a:buClr>
                <a:schemeClr val="accent1"/>
              </a:buClr>
              <a:buFont typeface="Wingdings" pitchFamily="2" charset="2"/>
              <a:buChar char="n"/>
              <a:defRPr sz="2000">
                <a:solidFill>
                  <a:srgbClr val="5C5C5C"/>
                </a:solidFill>
                <a:latin typeface="Tw Cen MT" pitchFamily="34" charset="0"/>
              </a:defRPr>
            </a:lvl2pPr>
            <a:lvl3pPr marL="1143000" indent="-228600" algn="l" rtl="0" eaLnBrk="1" fontAlgn="base" hangingPunct="1">
              <a:lnSpc>
                <a:spcPct val="90000"/>
              </a:lnSpc>
              <a:spcBef>
                <a:spcPct val="0"/>
              </a:spcBef>
              <a:spcAft>
                <a:spcPct val="30000"/>
              </a:spcAft>
              <a:buClr>
                <a:schemeClr val="accent1"/>
              </a:buClr>
              <a:buFont typeface="Wingdings" pitchFamily="2" charset="2"/>
              <a:buChar char="n"/>
              <a:defRPr sz="1600">
                <a:solidFill>
                  <a:srgbClr val="5C5C5C"/>
                </a:solidFill>
                <a:latin typeface="Tw Cen MT" pitchFamily="34" charset="0"/>
              </a:defRPr>
            </a:lvl3pPr>
            <a:lvl4pPr marL="1485900" indent="-114300" algn="l" rtl="0" eaLnBrk="1" fontAlgn="base" hangingPunct="1">
              <a:lnSpc>
                <a:spcPct val="90000"/>
              </a:lnSpc>
              <a:spcBef>
                <a:spcPct val="0"/>
              </a:spcBef>
              <a:spcAft>
                <a:spcPct val="30000"/>
              </a:spcAft>
              <a:buClr>
                <a:schemeClr val="accent1"/>
              </a:buClr>
              <a:buFont typeface="Wingdings" pitchFamily="2" charset="2"/>
              <a:buChar char="n"/>
              <a:defRPr sz="1400">
                <a:solidFill>
                  <a:srgbClr val="5C5C5C"/>
                </a:solidFill>
                <a:latin typeface="Tw Cen MT" pitchFamily="34" charset="0"/>
              </a:defRPr>
            </a:lvl4pPr>
            <a:lvl5pPr marL="2057400" indent="-228600" algn="l" rtl="0" eaLnBrk="1" fontAlgn="base" hangingPunct="1">
              <a:lnSpc>
                <a:spcPct val="90000"/>
              </a:lnSpc>
              <a:spcBef>
                <a:spcPct val="0"/>
              </a:spcBef>
              <a:spcAft>
                <a:spcPct val="30000"/>
              </a:spcAft>
              <a:buFont typeface="Wingdings" pitchFamily="2" charset="2"/>
              <a:buChar char="n"/>
              <a:defRPr sz="1200">
                <a:solidFill>
                  <a:srgbClr val="000000"/>
                </a:solidFill>
                <a:latin typeface="Tw Cen MT" pitchFamily="34" charset="0"/>
              </a:defRPr>
            </a:lvl5pPr>
            <a:lvl6pPr marL="25146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6pPr>
            <a:lvl7pPr marL="29718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7pPr>
            <a:lvl8pPr marL="34290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8pPr>
            <a:lvl9pPr marL="38862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9pPr>
          </a:lstStyle>
          <a:p>
            <a:pPr marL="231775" lvl="1" indent="-228600">
              <a:spcAft>
                <a:spcPts val="400"/>
              </a:spcAft>
              <a:buNone/>
            </a:pPr>
            <a:r>
              <a:rPr lang="fr-FR" sz="1400" b="1" u="none" kern="0" dirty="0">
                <a:solidFill>
                  <a:srgbClr val="007392"/>
                </a:solidFill>
                <a:latin typeface="Calibri" panose="020F0502020204030204" pitchFamily="34" charset="0"/>
                <a:cs typeface="Calibri" panose="020F0502020204030204" pitchFamily="34" charset="0"/>
              </a:rPr>
              <a:t>À partir de l’option </a:t>
            </a:r>
            <a:r>
              <a:rPr lang="en-CA" sz="1400" b="1" u="none" kern="0" dirty="0" smtClean="0">
                <a:solidFill>
                  <a:srgbClr val="007392"/>
                </a:solidFill>
                <a:latin typeface="Calibri" panose="020F0502020204030204" pitchFamily="34" charset="0"/>
                <a:cs typeface="Calibri" panose="020F0502020204030204" pitchFamily="34" charset="0"/>
              </a:rPr>
              <a:t>Data </a:t>
            </a:r>
            <a:r>
              <a:rPr lang="en-CA" sz="1400" b="1" u="none" kern="0" dirty="0">
                <a:solidFill>
                  <a:srgbClr val="007392"/>
                </a:solidFill>
                <a:latin typeface="Calibri" panose="020F0502020204030204" pitchFamily="34" charset="0"/>
                <a:cs typeface="Calibri" panose="020F0502020204030204" pitchFamily="34" charset="0"/>
              </a:rPr>
              <a:t>Summary :</a:t>
            </a:r>
            <a:endParaRPr lang="en-CA" sz="1400" b="1" u="none" kern="0" dirty="0" smtClean="0">
              <a:solidFill>
                <a:srgbClr val="007392"/>
              </a:solidFill>
              <a:latin typeface="Calibri" panose="020F0502020204030204" pitchFamily="34" charset="0"/>
              <a:cs typeface="Calibri" panose="020F0502020204030204" pitchFamily="34" charset="0"/>
            </a:endParaRPr>
          </a:p>
          <a:p>
            <a:pPr marL="231775" lvl="1" indent="-228600">
              <a:lnSpc>
                <a:spcPct val="100000"/>
              </a:lnSpc>
              <a:spcAft>
                <a:spcPts val="200"/>
              </a:spcAft>
              <a:buFont typeface="+mj-lt"/>
              <a:buAutoNum type="arabicPeriod"/>
            </a:pPr>
            <a:r>
              <a:rPr lang="en-CA" sz="1400" u="none" kern="0" dirty="0" err="1" smtClean="0">
                <a:solidFill>
                  <a:schemeClr val="tx1">
                    <a:lumMod val="85000"/>
                    <a:lumOff val="15000"/>
                  </a:schemeClr>
                </a:solidFill>
                <a:latin typeface="Calibri" panose="020F0502020204030204" pitchFamily="34" charset="0"/>
                <a:cs typeface="Calibri" panose="020F0502020204030204" pitchFamily="34" charset="0"/>
              </a:rPr>
              <a:t>Cliquez</a:t>
            </a:r>
            <a:r>
              <a:rPr lang="en-CA" sz="1400" u="none" kern="0" dirty="0" smtClean="0">
                <a:solidFill>
                  <a:schemeClr val="tx1">
                    <a:lumMod val="85000"/>
                    <a:lumOff val="15000"/>
                  </a:schemeClr>
                </a:solidFill>
                <a:latin typeface="Calibri" panose="020F0502020204030204" pitchFamily="34" charset="0"/>
                <a:cs typeface="Calibri" panose="020F0502020204030204" pitchFamily="34" charset="0"/>
              </a:rPr>
              <a:t> sur </a:t>
            </a:r>
            <a:r>
              <a:rPr lang="en-CA" sz="1400" b="1" u="none" kern="0" dirty="0" smtClean="0">
                <a:solidFill>
                  <a:schemeClr val="tx1"/>
                </a:solidFill>
                <a:latin typeface="Calibri" panose="020F0502020204030204" pitchFamily="34" charset="0"/>
                <a:cs typeface="Calibri" panose="020F0502020204030204" pitchFamily="34" charset="0"/>
              </a:rPr>
              <a:t>Data Summary.</a:t>
            </a:r>
          </a:p>
          <a:p>
            <a:pPr marL="228600" indent="-228600">
              <a:lnSpc>
                <a:spcPct val="100000"/>
              </a:lnSpc>
              <a:spcAft>
                <a:spcPts val="200"/>
              </a:spcAft>
              <a:buFont typeface="+mj-lt"/>
              <a:buAutoNum type="arabicPeriod" startAt="2"/>
            </a:pPr>
            <a:r>
              <a:rPr lang="en-CA" sz="1400" u="none" kern="0" dirty="0" err="1">
                <a:solidFill>
                  <a:schemeClr val="tx1">
                    <a:lumMod val="85000"/>
                    <a:lumOff val="15000"/>
                  </a:schemeClr>
                </a:solidFill>
                <a:latin typeface="Calibri" panose="020F0502020204030204" pitchFamily="34" charset="0"/>
                <a:cs typeface="Calibri" panose="020F0502020204030204" pitchFamily="34" charset="0"/>
              </a:rPr>
              <a:t>Cliquez</a:t>
            </a:r>
            <a:r>
              <a:rPr lang="en-CA" sz="1400" u="none" kern="0" dirty="0">
                <a:solidFill>
                  <a:schemeClr val="tx1">
                    <a:lumMod val="85000"/>
                    <a:lumOff val="15000"/>
                  </a:schemeClr>
                </a:solidFill>
                <a:latin typeface="Calibri" panose="020F0502020204030204" pitchFamily="34" charset="0"/>
                <a:cs typeface="Calibri" panose="020F0502020204030204" pitchFamily="34" charset="0"/>
              </a:rPr>
              <a:t> </a:t>
            </a:r>
            <a:r>
              <a:rPr lang="en-CA" sz="1400" u="none" kern="0" dirty="0" smtClean="0">
                <a:solidFill>
                  <a:schemeClr val="tx1">
                    <a:lumMod val="85000"/>
                    <a:lumOff val="15000"/>
                  </a:schemeClr>
                </a:solidFill>
                <a:latin typeface="Calibri" panose="020F0502020204030204" pitchFamily="34" charset="0"/>
                <a:cs typeface="Calibri" panose="020F0502020204030204" pitchFamily="34" charset="0"/>
              </a:rPr>
              <a:t>sur </a:t>
            </a:r>
            <a:r>
              <a:rPr lang="en-CA" sz="1400" u="none" kern="0" dirty="0" err="1" smtClean="0">
                <a:solidFill>
                  <a:schemeClr val="tx1">
                    <a:lumMod val="85000"/>
                    <a:lumOff val="15000"/>
                  </a:schemeClr>
                </a:solidFill>
                <a:latin typeface="Calibri" panose="020F0502020204030204" pitchFamily="34" charset="0"/>
                <a:cs typeface="Calibri" panose="020F0502020204030204" pitchFamily="34" charset="0"/>
              </a:rPr>
              <a:t>l’onglet</a:t>
            </a:r>
            <a:r>
              <a:rPr lang="en-US" sz="1400" u="none" dirty="0" smtClean="0">
                <a:solidFill>
                  <a:schemeClr val="tx1">
                    <a:lumMod val="85000"/>
                    <a:lumOff val="15000"/>
                  </a:schemeClr>
                </a:solidFill>
                <a:latin typeface="Calibri" panose="020F0502020204030204" pitchFamily="34" charset="0"/>
                <a:cs typeface="Calibri" panose="020F0502020204030204" pitchFamily="34" charset="0"/>
              </a:rPr>
              <a:t> </a:t>
            </a:r>
            <a:r>
              <a:rPr lang="en-US" sz="1400" b="1" u="none" dirty="0" smtClean="0">
                <a:solidFill>
                  <a:schemeClr val="tx1"/>
                </a:solidFill>
                <a:latin typeface="Calibri" panose="020F0502020204030204" pitchFamily="34" charset="0"/>
                <a:cs typeface="Calibri" panose="020F0502020204030204" pitchFamily="34" charset="0"/>
              </a:rPr>
              <a:t>Diagnostic Imaging.</a:t>
            </a:r>
          </a:p>
          <a:p>
            <a:pPr marL="231775" indent="-231775">
              <a:lnSpc>
                <a:spcPct val="100000"/>
              </a:lnSpc>
              <a:spcAft>
                <a:spcPts val="200"/>
              </a:spcAft>
              <a:buFont typeface="+mj-lt"/>
              <a:buAutoNum type="arabicPeriod" startAt="2"/>
            </a:pPr>
            <a:r>
              <a:rPr lang="en-CA" sz="1400" u="none" kern="0" dirty="0" err="1">
                <a:solidFill>
                  <a:schemeClr val="tx1">
                    <a:lumMod val="85000"/>
                    <a:lumOff val="15000"/>
                  </a:schemeClr>
                </a:solidFill>
                <a:latin typeface="Calibri" panose="020F0502020204030204" pitchFamily="34" charset="0"/>
                <a:cs typeface="Calibri" panose="020F0502020204030204" pitchFamily="34" charset="0"/>
              </a:rPr>
              <a:t>Cliquez</a:t>
            </a:r>
            <a:r>
              <a:rPr lang="en-CA" sz="1400" u="none" kern="0" dirty="0">
                <a:solidFill>
                  <a:schemeClr val="tx1">
                    <a:lumMod val="85000"/>
                    <a:lumOff val="15000"/>
                  </a:schemeClr>
                </a:solidFill>
                <a:latin typeface="Calibri" panose="020F0502020204030204" pitchFamily="34" charset="0"/>
                <a:cs typeface="Calibri" panose="020F0502020204030204" pitchFamily="34" charset="0"/>
              </a:rPr>
              <a:t> sur </a:t>
            </a:r>
            <a:r>
              <a:rPr lang="en-CA" sz="1400" u="none" kern="0" dirty="0" smtClean="0">
                <a:solidFill>
                  <a:schemeClr val="tx1">
                    <a:lumMod val="85000"/>
                    <a:lumOff val="15000"/>
                  </a:schemeClr>
                </a:solidFill>
                <a:latin typeface="Calibri" panose="020F0502020204030204" pitchFamily="34" charset="0"/>
                <a:cs typeface="Calibri" panose="020F0502020204030204" pitchFamily="34" charset="0"/>
              </a:rPr>
              <a:t>le lien </a:t>
            </a:r>
            <a:r>
              <a:rPr lang="en-US" sz="1400" b="1" u="none" dirty="0" smtClean="0">
                <a:solidFill>
                  <a:schemeClr val="tx1"/>
                </a:solidFill>
                <a:latin typeface="Calibri" panose="020F0502020204030204" pitchFamily="34" charset="0"/>
                <a:cs typeface="Calibri" panose="020F0502020204030204" pitchFamily="34" charset="0"/>
              </a:rPr>
              <a:t>DI Common Service Data Contributors. </a:t>
            </a:r>
            <a:r>
              <a:rPr lang="en-US" sz="1400" u="none" dirty="0" smtClean="0">
                <a:solidFill>
                  <a:schemeClr val="tx1">
                    <a:lumMod val="85000"/>
                    <a:lumOff val="15000"/>
                  </a:schemeClr>
                </a:solidFill>
                <a:latin typeface="Calibri" panose="020F0502020204030204" pitchFamily="34" charset="0"/>
                <a:cs typeface="Calibri" panose="020F0502020204030204" pitchFamily="34" charset="0"/>
              </a:rPr>
              <a:t>link</a:t>
            </a:r>
            <a:endParaRPr lang="en-US" sz="1400" u="none"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11" name="Picture 6" descr="C:\Users\LAURIE~1.FRA\AppData\Local\Temp\SNAGHTML9b9c9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09256"/>
            <a:ext cx="2970725" cy="2166882"/>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p:cNvSpPr/>
          <p:nvPr/>
        </p:nvSpPr>
        <p:spPr>
          <a:xfrm>
            <a:off x="2547918" y="3690843"/>
            <a:ext cx="381000" cy="609600"/>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2" descr="C:\Users\LAURIE~1.FRA\AppData\Local\Temp\SNAGHTML9afc3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73924"/>
            <a:ext cx="7424274" cy="13493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64127" y="1727353"/>
            <a:ext cx="2464791" cy="1156767"/>
            <a:chOff x="464127" y="1727353"/>
            <a:chExt cx="2464791" cy="1156767"/>
          </a:xfrm>
        </p:grpSpPr>
        <p:pic>
          <p:nvPicPr>
            <p:cNvPr id="17" name="Picture 16"/>
            <p:cNvPicPr>
              <a:picLocks noChangeAspect="1"/>
            </p:cNvPicPr>
            <p:nvPr/>
          </p:nvPicPr>
          <p:blipFill rotWithShape="1">
            <a:blip r:embed="rId5"/>
            <a:srcRect l="65288" r="-1"/>
            <a:stretch/>
          </p:blipFill>
          <p:spPr>
            <a:xfrm>
              <a:off x="464127" y="1727353"/>
              <a:ext cx="2464791" cy="770341"/>
            </a:xfrm>
            <a:prstGeom prst="rect">
              <a:avLst/>
            </a:prstGeom>
            <a:ln>
              <a:solidFill>
                <a:schemeClr val="tx1">
                  <a:lumMod val="85000"/>
                  <a:lumOff val="15000"/>
                </a:schemeClr>
              </a:solidFill>
            </a:ln>
          </p:spPr>
        </p:pic>
        <p:pic>
          <p:nvPicPr>
            <p:cNvPr id="18" name="Picture 6" descr="C:\Users\LAURIE~1.FRA\AppData\Local\Temp\SNAGHTML245767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0829" y="2257823"/>
              <a:ext cx="399663" cy="262937"/>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a:off x="699123" y="2434791"/>
              <a:ext cx="381000" cy="449329"/>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Down Arrow 13"/>
          <p:cNvSpPr/>
          <p:nvPr/>
        </p:nvSpPr>
        <p:spPr>
          <a:xfrm rot="5400000">
            <a:off x="3339992" y="5563547"/>
            <a:ext cx="381000" cy="699488"/>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 name="Group 2"/>
          <p:cNvGrpSpPr/>
          <p:nvPr/>
        </p:nvGrpSpPr>
        <p:grpSpPr>
          <a:xfrm>
            <a:off x="3793958" y="4997802"/>
            <a:ext cx="3471917" cy="1278336"/>
            <a:chOff x="3793958" y="4997802"/>
            <a:chExt cx="3471917" cy="1278336"/>
          </a:xfrm>
        </p:grpSpPr>
        <p:pic>
          <p:nvPicPr>
            <p:cNvPr id="6146" name="Picture 2" descr="C:\Users\LAURIE~1.FRA\AppData\Local\Temp\SNAGHTML247e21b1.PNG"/>
            <p:cNvPicPr>
              <a:picLocks noChangeAspect="1" noChangeArrowheads="1"/>
            </p:cNvPicPr>
            <p:nvPr/>
          </p:nvPicPr>
          <p:blipFill rotWithShape="1">
            <a:blip r:embed="rId7">
              <a:extLst>
                <a:ext uri="{28A0092B-C50C-407E-A947-70E740481C1C}">
                  <a14:useLocalDpi xmlns:a14="http://schemas.microsoft.com/office/drawing/2010/main" val="0"/>
                </a:ext>
              </a:extLst>
            </a:blip>
            <a:srcRect b="38548"/>
            <a:stretch/>
          </p:blipFill>
          <p:spPr bwMode="auto">
            <a:xfrm>
              <a:off x="3793958" y="4997802"/>
              <a:ext cx="3341438" cy="1278336"/>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6148" name="Picture 4" descr="C:\Users\LAURIE~1.FRA\AppData\Local\Temp\SNAGHTML2481264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4585" y="5496267"/>
              <a:ext cx="411290" cy="27208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4858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Portlet Diagnostic Imaging</a:t>
            </a:r>
            <a:endParaRPr lang="en-CA" sz="2400" b="0" dirty="0">
              <a:solidFill>
                <a:srgbClr val="008AB0"/>
              </a:solidFill>
            </a:endParaRPr>
          </a:p>
        </p:txBody>
      </p:sp>
      <p:sp>
        <p:nvSpPr>
          <p:cNvPr id="6" name="Content Placeholder 5"/>
          <p:cNvSpPr>
            <a:spLocks noGrp="1"/>
          </p:cNvSpPr>
          <p:nvPr>
            <p:ph idx="1"/>
          </p:nvPr>
        </p:nvSpPr>
        <p:spPr>
          <a:xfrm>
            <a:off x="457200" y="1390299"/>
            <a:ext cx="8229600" cy="2092581"/>
          </a:xfrm>
        </p:spPr>
        <p:txBody>
          <a:bodyPr/>
          <a:lstStyle/>
          <a:p>
            <a:pPr marL="0" indent="0">
              <a:spcBef>
                <a:spcPts val="0"/>
              </a:spcBef>
              <a:spcAft>
                <a:spcPts val="600"/>
              </a:spcAft>
              <a:buNone/>
            </a:pPr>
            <a:r>
              <a:rPr lang="en-US" sz="1400" b="1" dirty="0" err="1" smtClean="0"/>
              <a:t>Conseils</a:t>
            </a:r>
            <a:r>
              <a:rPr lang="en-US" sz="1400" b="1" dirty="0" smtClean="0"/>
              <a:t> :</a:t>
            </a:r>
          </a:p>
          <a:p>
            <a:pPr marL="0" indent="0">
              <a:spcBef>
                <a:spcPts val="0"/>
              </a:spcBef>
              <a:spcAft>
                <a:spcPts val="600"/>
              </a:spcAft>
              <a:buNone/>
            </a:pPr>
            <a:r>
              <a:rPr lang="fr-FR" sz="1400" dirty="0" smtClean="0"/>
              <a:t>Triez </a:t>
            </a:r>
            <a:r>
              <a:rPr lang="fr-FR" sz="1400" dirty="0"/>
              <a:t>par ordre croissant ou décroissant en cliquant sur les en-têtes des colonnes (sauf </a:t>
            </a:r>
            <a:r>
              <a:rPr lang="fr-FR" sz="1400" b="1" dirty="0" err="1"/>
              <a:t>Additional</a:t>
            </a:r>
            <a:r>
              <a:rPr lang="fr-FR" sz="1400" b="1" dirty="0"/>
              <a:t> Information</a:t>
            </a:r>
            <a:r>
              <a:rPr lang="fr-FR" sz="1400" dirty="0"/>
              <a:t>). Par défaut, le </a:t>
            </a:r>
            <a:r>
              <a:rPr lang="fr-FR" sz="1400" dirty="0" err="1"/>
              <a:t>portlet</a:t>
            </a:r>
            <a:r>
              <a:rPr lang="fr-FR" sz="1400" dirty="0"/>
              <a:t> trie par date et heure d’intervention, en ordre décroissant.</a:t>
            </a:r>
          </a:p>
          <a:p>
            <a:pPr marL="233363" indent="-233363">
              <a:spcBef>
                <a:spcPts val="0"/>
              </a:spcBef>
              <a:spcAft>
                <a:spcPts val="600"/>
              </a:spcAft>
              <a:buFont typeface="+mj-lt"/>
              <a:buAutoNum type="arabicPeriod"/>
            </a:pPr>
            <a:r>
              <a:rPr lang="fr-FR" sz="1400" dirty="0"/>
              <a:t>Un numéro de consultation (ligne) peut être associé à une ou plusieurs études. Passez la souris sur les colonnes </a:t>
            </a:r>
            <a:r>
              <a:rPr lang="fr-FR" sz="1400" b="1" dirty="0" err="1"/>
              <a:t>Procedure</a:t>
            </a:r>
            <a:r>
              <a:rPr lang="fr-FR" sz="1400" b="1" dirty="0"/>
              <a:t> Description</a:t>
            </a:r>
            <a:r>
              <a:rPr lang="fr-FR" sz="1400" dirty="0"/>
              <a:t> ou </a:t>
            </a:r>
            <a:r>
              <a:rPr lang="fr-FR" sz="1400" b="1" dirty="0" err="1"/>
              <a:t>Additional</a:t>
            </a:r>
            <a:r>
              <a:rPr lang="fr-FR" sz="1400" b="1" dirty="0"/>
              <a:t> Information </a:t>
            </a:r>
            <a:r>
              <a:rPr lang="fr-FR" sz="1400" dirty="0"/>
              <a:t>pour voir la liste associée dans une infobulle.</a:t>
            </a:r>
          </a:p>
          <a:p>
            <a:pPr marL="233363" indent="-233363">
              <a:spcBef>
                <a:spcPts val="0"/>
              </a:spcBef>
              <a:spcAft>
                <a:spcPts val="600"/>
              </a:spcAft>
              <a:buFont typeface="+mj-lt"/>
              <a:buAutoNum type="arabicPeriod"/>
            </a:pPr>
            <a:r>
              <a:rPr lang="fr-FR" sz="1400" dirty="0"/>
              <a:t>Des renseignements supplémentaires tels que la modalité, la région anatomique et la latéralité sont affichés lorsqu’ils sont fournis par le système source.</a:t>
            </a:r>
          </a:p>
          <a:p>
            <a:pPr marL="233363" indent="-233363">
              <a:spcBef>
                <a:spcPts val="0"/>
              </a:spcBef>
              <a:spcAft>
                <a:spcPts val="600"/>
              </a:spcAft>
              <a:buFont typeface="+mj-lt"/>
              <a:buAutoNum type="arabicPeriod"/>
            </a:pPr>
            <a:r>
              <a:rPr lang="fr-FR" sz="1400" dirty="0"/>
              <a:t>Imprimez le contenu du </a:t>
            </a:r>
            <a:r>
              <a:rPr lang="fr-FR" sz="1400" dirty="0" err="1"/>
              <a:t>portlet</a:t>
            </a:r>
            <a:r>
              <a:rPr lang="fr-FR" sz="1400" dirty="0"/>
              <a:t> Diagnostic Imaging en cliquant sur l’icône </a:t>
            </a:r>
            <a:r>
              <a:rPr lang="fr-FR" sz="1400" dirty="0" smtClean="0"/>
              <a:t>d’imprimante.</a:t>
            </a:r>
            <a:endParaRPr lang="en-US" sz="1400" dirty="0"/>
          </a:p>
          <a:p>
            <a:pPr>
              <a:spcBef>
                <a:spcPts val="0"/>
              </a:spcBef>
              <a:spcAft>
                <a:spcPts val="600"/>
              </a:spcAft>
            </a:pPr>
            <a:endParaRPr lang="en-CA" sz="1400" dirty="0"/>
          </a:p>
        </p:txBody>
      </p:sp>
      <p:grpSp>
        <p:nvGrpSpPr>
          <p:cNvPr id="8" name="Group 7"/>
          <p:cNvGrpSpPr/>
          <p:nvPr/>
        </p:nvGrpSpPr>
        <p:grpSpPr>
          <a:xfrm>
            <a:off x="465222" y="3510827"/>
            <a:ext cx="8540353" cy="2156606"/>
            <a:chOff x="465222" y="3510827"/>
            <a:chExt cx="8540353" cy="2156606"/>
          </a:xfrm>
        </p:grpSpPr>
        <p:pic>
          <p:nvPicPr>
            <p:cNvPr id="29" name="Picture 28"/>
            <p:cNvPicPr>
              <a:picLocks noChangeAspect="1"/>
            </p:cNvPicPr>
            <p:nvPr/>
          </p:nvPicPr>
          <p:blipFill>
            <a:blip r:embed="rId3"/>
            <a:stretch>
              <a:fillRect/>
            </a:stretch>
          </p:blipFill>
          <p:spPr>
            <a:xfrm>
              <a:off x="465222" y="3594648"/>
              <a:ext cx="5995272" cy="1623635"/>
            </a:xfrm>
            <a:prstGeom prst="rect">
              <a:avLst/>
            </a:prstGeom>
            <a:ln>
              <a:solidFill>
                <a:schemeClr val="tx1"/>
              </a:solidFill>
            </a:ln>
          </p:spPr>
        </p:pic>
        <p:grpSp>
          <p:nvGrpSpPr>
            <p:cNvPr id="30" name="Group 29"/>
            <p:cNvGrpSpPr/>
            <p:nvPr/>
          </p:nvGrpSpPr>
          <p:grpSpPr>
            <a:xfrm>
              <a:off x="2482748" y="3510827"/>
              <a:ext cx="4122998" cy="1510088"/>
              <a:chOff x="2474727" y="3470722"/>
              <a:chExt cx="4122998" cy="1510088"/>
            </a:xfrm>
          </p:grpSpPr>
          <p:pic>
            <p:nvPicPr>
              <p:cNvPr id="31" name="Picture 2" descr="C:\Users\LAURIE~1.FRA\AppData\Local\Temp\SNAGHTML2481264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629" y="3470722"/>
                <a:ext cx="421096" cy="2785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LAURIE~1.FRA\AppData\Local\Temp\SNAGHTML245767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832" y="3913912"/>
                <a:ext cx="407408" cy="26803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Users\LAURIE~1.FRA\AppData\Local\Temp\SNAGHTML2457f18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394" y="4137082"/>
                <a:ext cx="436537" cy="2871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C:\Users\LAURIE~1.FRA\AppData\Local\Temp\SNAGHTML245931f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4727" y="4696589"/>
                <a:ext cx="432016" cy="284221"/>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4"/>
            <p:cNvPicPr>
              <a:picLocks noChangeAspect="1"/>
            </p:cNvPicPr>
            <p:nvPr/>
          </p:nvPicPr>
          <p:blipFill>
            <a:blip r:embed="rId8"/>
            <a:stretch>
              <a:fillRect/>
            </a:stretch>
          </p:blipFill>
          <p:spPr>
            <a:xfrm>
              <a:off x="6663292" y="4687927"/>
              <a:ext cx="2335449" cy="979506"/>
            </a:xfrm>
            <a:prstGeom prst="rect">
              <a:avLst/>
            </a:prstGeom>
            <a:ln>
              <a:solidFill>
                <a:schemeClr val="tx1"/>
              </a:solidFill>
            </a:ln>
          </p:spPr>
        </p:pic>
        <p:pic>
          <p:nvPicPr>
            <p:cNvPr id="36" name="Picture 35"/>
            <p:cNvPicPr>
              <a:picLocks noChangeAspect="1"/>
            </p:cNvPicPr>
            <p:nvPr/>
          </p:nvPicPr>
          <p:blipFill rotWithShape="1">
            <a:blip r:embed="rId9"/>
            <a:srcRect r="15019"/>
            <a:stretch/>
          </p:blipFill>
          <p:spPr>
            <a:xfrm>
              <a:off x="6662896" y="3554137"/>
              <a:ext cx="2342679" cy="1013821"/>
            </a:xfrm>
            <a:prstGeom prst="rect">
              <a:avLst/>
            </a:prstGeom>
            <a:ln>
              <a:solidFill>
                <a:schemeClr val="tx1"/>
              </a:solidFill>
            </a:ln>
          </p:spPr>
        </p:pic>
        <p:pic>
          <p:nvPicPr>
            <p:cNvPr id="37" name="Picture 8" descr="C:\Users\LAURIE~1.FRA\AppData\Local\Temp\SNAGHTML2457f18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4165" y="4013732"/>
              <a:ext cx="436537" cy="28719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C:\Users\LAURIE~1.FRA\AppData\Local\Temp\SNAGHTML2457f18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6715" y="5092545"/>
              <a:ext cx="436537" cy="28719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6057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Portlet Diagnostic </a:t>
            </a:r>
            <a:r>
              <a:rPr lang="en-CA" sz="3200" dirty="0"/>
              <a:t>Imaging</a:t>
            </a:r>
            <a:br>
              <a:rPr lang="en-CA" sz="3200" dirty="0"/>
            </a:br>
            <a:r>
              <a:rPr lang="en-CA" sz="1600" b="0" dirty="0" smtClean="0">
                <a:solidFill>
                  <a:srgbClr val="008AB0"/>
                </a:solidFill>
              </a:rPr>
              <a:t>Rapports</a:t>
            </a:r>
            <a:endParaRPr lang="en-CA" sz="2400" b="0" dirty="0">
              <a:solidFill>
                <a:srgbClr val="008AB0"/>
              </a:solidFill>
            </a:endParaRPr>
          </a:p>
        </p:txBody>
      </p:sp>
      <p:sp>
        <p:nvSpPr>
          <p:cNvPr id="7" name="Content Placeholder 5"/>
          <p:cNvSpPr>
            <a:spLocks noGrp="1"/>
          </p:cNvSpPr>
          <p:nvPr>
            <p:ph idx="1"/>
          </p:nvPr>
        </p:nvSpPr>
        <p:spPr>
          <a:xfrm>
            <a:off x="457199" y="1494213"/>
            <a:ext cx="4093937" cy="1370456"/>
          </a:xfrm>
        </p:spPr>
        <p:txBody>
          <a:bodyPr>
            <a:noAutofit/>
          </a:bodyPr>
          <a:lstStyle/>
          <a:p>
            <a:pPr marL="0" indent="0">
              <a:spcBef>
                <a:spcPts val="0"/>
              </a:spcBef>
              <a:spcAft>
                <a:spcPts val="600"/>
              </a:spcAft>
              <a:buNone/>
            </a:pPr>
            <a:r>
              <a:rPr lang="en-US" sz="1400" dirty="0"/>
              <a:t>Pour </a:t>
            </a:r>
            <a:r>
              <a:rPr lang="en-US" sz="1400" dirty="0" err="1"/>
              <a:t>afficher</a:t>
            </a:r>
            <a:r>
              <a:rPr lang="en-US" sz="1400" dirty="0"/>
              <a:t> les rapports :</a:t>
            </a:r>
          </a:p>
          <a:p>
            <a:pPr marL="231775" indent="-231775">
              <a:spcBef>
                <a:spcPts val="0"/>
              </a:spcBef>
              <a:spcAft>
                <a:spcPts val="600"/>
              </a:spcAft>
              <a:buFont typeface="+mj-lt"/>
              <a:buAutoNum type="arabicPeriod"/>
            </a:pPr>
            <a:r>
              <a:rPr lang="fr-FR" sz="1400" spc="-10" dirty="0"/>
              <a:t>Cliquez sur </a:t>
            </a:r>
            <a:r>
              <a:rPr lang="fr-FR" sz="1400" spc="-10" dirty="0" smtClean="0"/>
              <a:t>l’icône      dans </a:t>
            </a:r>
            <a:r>
              <a:rPr lang="fr-FR" sz="1400" spc="-10" dirty="0"/>
              <a:t>la ligne </a:t>
            </a:r>
            <a:r>
              <a:rPr lang="fr-FR" sz="1400" spc="-10" dirty="0" smtClean="0"/>
              <a:t/>
            </a:r>
            <a:br>
              <a:rPr lang="fr-FR" sz="1400" spc="-10" dirty="0" smtClean="0"/>
            </a:br>
            <a:r>
              <a:rPr lang="fr-FR" sz="1400" spc="-10" dirty="0" smtClean="0"/>
              <a:t>correspondante</a:t>
            </a:r>
            <a:r>
              <a:rPr lang="fr-FR" sz="1400" spc="-10" dirty="0"/>
              <a:t>.</a:t>
            </a:r>
            <a:endParaRPr lang="en-US" sz="1400" spc="-10" dirty="0"/>
          </a:p>
          <a:p>
            <a:pPr marL="231775" lvl="1" indent="0">
              <a:spcBef>
                <a:spcPts val="0"/>
              </a:spcBef>
              <a:spcAft>
                <a:spcPts val="600"/>
              </a:spcAft>
              <a:buNone/>
            </a:pPr>
            <a:r>
              <a:rPr lang="fr-FR" sz="1400" dirty="0"/>
              <a:t>Le rapport s’affiche dans une fenêtre </a:t>
            </a:r>
            <a:r>
              <a:rPr lang="fr-FR" sz="1400" dirty="0" smtClean="0"/>
              <a:t>distincte</a:t>
            </a:r>
            <a:br>
              <a:rPr lang="fr-FR" sz="1400" dirty="0" smtClean="0"/>
            </a:br>
            <a:r>
              <a:rPr lang="fr-FR" sz="1400" dirty="0" smtClean="0"/>
              <a:t>du </a:t>
            </a:r>
            <a:r>
              <a:rPr lang="fr-FR" sz="1400" dirty="0" err="1"/>
              <a:t>visualiseur</a:t>
            </a:r>
            <a:r>
              <a:rPr lang="fr-FR" sz="1400" dirty="0"/>
              <a:t> de documents.</a:t>
            </a:r>
            <a:endParaRPr lang="en-US" sz="1400" dirty="0"/>
          </a:p>
        </p:txBody>
      </p:sp>
      <p:sp>
        <p:nvSpPr>
          <p:cNvPr id="8" name="Content Placeholder 5"/>
          <p:cNvSpPr txBox="1">
            <a:spLocks/>
          </p:cNvSpPr>
          <p:nvPr/>
        </p:nvSpPr>
        <p:spPr>
          <a:xfrm>
            <a:off x="467262" y="2904795"/>
            <a:ext cx="3906074" cy="31655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1400" b="1" u="none" dirty="0" err="1">
                <a:latin typeface="Calibri" panose="020F0502020204030204" pitchFamily="34" charset="0"/>
                <a:cs typeface="Calibri" panose="020F0502020204030204" pitchFamily="34" charset="0"/>
              </a:rPr>
              <a:t>Trucs</a:t>
            </a:r>
            <a:r>
              <a:rPr lang="en-US" sz="1400" b="1" u="none" dirty="0">
                <a:latin typeface="Calibri" panose="020F0502020204030204" pitchFamily="34" charset="0"/>
                <a:cs typeface="Calibri" panose="020F0502020204030204" pitchFamily="34" charset="0"/>
              </a:rPr>
              <a:t> </a:t>
            </a:r>
            <a:r>
              <a:rPr lang="en-US" sz="1400" b="1" u="none" dirty="0" err="1">
                <a:latin typeface="Calibri" panose="020F0502020204030204" pitchFamily="34" charset="0"/>
                <a:cs typeface="Calibri" panose="020F0502020204030204" pitchFamily="34" charset="0"/>
              </a:rPr>
              <a:t>relatifs</a:t>
            </a:r>
            <a:r>
              <a:rPr lang="en-US" sz="1400" b="1" u="none" dirty="0">
                <a:latin typeface="Calibri" panose="020F0502020204030204" pitchFamily="34" charset="0"/>
                <a:cs typeface="Calibri" panose="020F0502020204030204" pitchFamily="34" charset="0"/>
              </a:rPr>
              <a:t> aux rapports :</a:t>
            </a:r>
          </a:p>
          <a:p>
            <a:pPr marL="231775" indent="-231775">
              <a:spcBef>
                <a:spcPts val="0"/>
              </a:spcBef>
              <a:spcAft>
                <a:spcPts val="600"/>
              </a:spcAft>
              <a:buFont typeface="+mj-lt"/>
              <a:buAutoNum type="arabicPeriod"/>
            </a:pPr>
            <a:r>
              <a:rPr lang="fr-FR" sz="1400" u="none" dirty="0">
                <a:latin typeface="Calibri" panose="020F0502020204030204" pitchFamily="34" charset="0"/>
                <a:cs typeface="Calibri" panose="020F0502020204030204" pitchFamily="34" charset="0"/>
              </a:rPr>
              <a:t>Chaque rapport peut être visualisé dans son propre onglet.</a:t>
            </a:r>
            <a:endParaRPr lang="en-US" sz="1400" u="none" dirty="0">
              <a:latin typeface="Calibri" panose="020F0502020204030204" pitchFamily="34" charset="0"/>
              <a:cs typeface="Calibri" panose="020F0502020204030204" pitchFamily="34" charset="0"/>
            </a:endParaRPr>
          </a:p>
          <a:p>
            <a:pPr marL="231775" indent="-231775">
              <a:spcBef>
                <a:spcPts val="0"/>
              </a:spcBef>
              <a:spcAft>
                <a:spcPts val="600"/>
              </a:spcAft>
              <a:buFont typeface="+mj-lt"/>
              <a:buAutoNum type="arabicPeriod"/>
            </a:pPr>
            <a:r>
              <a:rPr lang="fr-FR" sz="1400" u="none" spc="-10" dirty="0">
                <a:latin typeface="Calibri" panose="020F0502020204030204" pitchFamily="34" charset="0"/>
                <a:cs typeface="Calibri" panose="020F0502020204030204" pitchFamily="34" charset="0"/>
              </a:rPr>
              <a:t>Les rapports modifiés sont affichés avec une  étiquette  de statut des rapports </a:t>
            </a:r>
            <a:r>
              <a:rPr lang="fr-FR" sz="1400" u="none" spc="-10" dirty="0" smtClean="0">
                <a:solidFill>
                  <a:srgbClr val="FF0000"/>
                </a:solidFill>
                <a:latin typeface="Calibri" panose="020F0502020204030204" pitchFamily="34" charset="0"/>
                <a:cs typeface="Calibri" panose="020F0502020204030204" pitchFamily="34" charset="0"/>
              </a:rPr>
              <a:t>rouge</a:t>
            </a:r>
            <a:r>
              <a:rPr lang="fr-FR" sz="1400" u="none" spc="-10" dirty="0" smtClean="0">
                <a:latin typeface="Calibri" panose="020F0502020204030204" pitchFamily="34" charset="0"/>
                <a:cs typeface="Calibri" panose="020F0502020204030204" pitchFamily="34" charset="0"/>
              </a:rPr>
              <a:t>.</a:t>
            </a:r>
            <a:endParaRPr lang="fr-FR" sz="1400" u="none" spc="-10" dirty="0">
              <a:latin typeface="Calibri" panose="020F0502020204030204" pitchFamily="34" charset="0"/>
              <a:cs typeface="Calibri" panose="020F0502020204030204" pitchFamily="34" charset="0"/>
            </a:endParaRPr>
          </a:p>
          <a:p>
            <a:pPr marL="231775" indent="0">
              <a:spcBef>
                <a:spcPts val="0"/>
              </a:spcBef>
              <a:spcAft>
                <a:spcPts val="600"/>
              </a:spcAft>
              <a:buNone/>
            </a:pPr>
            <a:r>
              <a:rPr lang="en-US" sz="1400" b="1" u="none" spc="-10" dirty="0" smtClean="0">
                <a:latin typeface="Calibri" panose="020F0502020204030204" pitchFamily="34" charset="0"/>
                <a:cs typeface="Calibri" panose="020F0502020204030204" pitchFamily="34" charset="0"/>
              </a:rPr>
              <a:t>N.B. :</a:t>
            </a:r>
            <a:r>
              <a:rPr lang="en-US" sz="1400" u="none" spc="-10" dirty="0" smtClean="0">
                <a:latin typeface="Calibri" panose="020F0502020204030204" pitchFamily="34" charset="0"/>
                <a:cs typeface="Calibri" panose="020F0502020204030204" pitchFamily="34" charset="0"/>
              </a:rPr>
              <a:t> </a:t>
            </a:r>
            <a:r>
              <a:rPr lang="fr-FR" sz="1400" u="none" spc="-10" dirty="0">
                <a:latin typeface="Calibri" panose="020F0502020204030204" pitchFamily="34" charset="0"/>
                <a:cs typeface="Calibri" panose="020F0502020204030204" pitchFamily="34" charset="0"/>
              </a:rPr>
              <a:t>Les rapports modifiés remplacent le rapport d'origine, bien que les deux s'affichent dans le </a:t>
            </a:r>
            <a:r>
              <a:rPr lang="fr-FR" sz="1400" u="none" spc="-10" dirty="0" err="1">
                <a:latin typeface="Calibri" panose="020F0502020204030204" pitchFamily="34" charset="0"/>
                <a:cs typeface="Calibri" panose="020F0502020204030204" pitchFamily="34" charset="0"/>
              </a:rPr>
              <a:t>visualiseur</a:t>
            </a:r>
            <a:r>
              <a:rPr lang="fr-FR" sz="1400" u="none" spc="-10" dirty="0">
                <a:latin typeface="Calibri" panose="020F0502020204030204" pitchFamily="34" charset="0"/>
                <a:cs typeface="Calibri" panose="020F0502020204030204" pitchFamily="34" charset="0"/>
              </a:rPr>
              <a:t> de </a:t>
            </a:r>
            <a:r>
              <a:rPr lang="fr-FR" sz="1400" u="none" spc="-10" dirty="0" smtClean="0">
                <a:latin typeface="Calibri" panose="020F0502020204030204" pitchFamily="34" charset="0"/>
                <a:cs typeface="Calibri" panose="020F0502020204030204" pitchFamily="34" charset="0"/>
              </a:rPr>
              <a:t>rapports.</a:t>
            </a:r>
            <a:endParaRPr lang="en-US" sz="1400" u="none" spc="-10" dirty="0" smtClean="0">
              <a:latin typeface="Calibri" panose="020F0502020204030204" pitchFamily="34" charset="0"/>
              <a:cs typeface="Calibri" panose="020F0502020204030204" pitchFamily="34" charset="0"/>
            </a:endParaRPr>
          </a:p>
          <a:p>
            <a:pPr marL="233363" indent="-233363">
              <a:spcBef>
                <a:spcPts val="0"/>
              </a:spcBef>
              <a:spcAft>
                <a:spcPts val="600"/>
              </a:spcAft>
              <a:buFont typeface="+mj-lt"/>
              <a:buAutoNum type="arabicPeriod" startAt="3"/>
            </a:pPr>
            <a:r>
              <a:rPr lang="fr-FR" sz="1400" u="none" dirty="0">
                <a:latin typeface="Calibri" panose="020F0502020204030204" pitchFamily="34" charset="0"/>
                <a:cs typeface="Calibri" panose="020F0502020204030204" pitchFamily="34" charset="0"/>
              </a:rPr>
              <a:t>Imprimer le rapport en cliquant sur </a:t>
            </a:r>
            <a:r>
              <a:rPr lang="fr-FR" sz="1400" b="1" u="none" dirty="0" err="1">
                <a:latin typeface="Calibri" panose="020F0502020204030204" pitchFamily="34" charset="0"/>
                <a:cs typeface="Calibri" panose="020F0502020204030204" pitchFamily="34" charset="0"/>
              </a:rPr>
              <a:t>Print</a:t>
            </a:r>
            <a:r>
              <a:rPr lang="fr-FR" sz="1400" b="1" u="none" dirty="0">
                <a:latin typeface="Calibri" panose="020F0502020204030204" pitchFamily="34" charset="0"/>
                <a:cs typeface="Calibri" panose="020F0502020204030204" pitchFamily="34" charset="0"/>
              </a:rPr>
              <a:t> </a:t>
            </a:r>
            <a:r>
              <a:rPr lang="fr-FR" sz="1400" b="1" u="none" dirty="0" err="1">
                <a:latin typeface="Calibri" panose="020F0502020204030204" pitchFamily="34" charset="0"/>
                <a:cs typeface="Calibri" panose="020F0502020204030204" pitchFamily="34" charset="0"/>
              </a:rPr>
              <a:t>Current</a:t>
            </a:r>
            <a:r>
              <a:rPr lang="fr-FR" sz="1400" b="1" u="none" dirty="0">
                <a:latin typeface="Calibri" panose="020F0502020204030204" pitchFamily="34" charset="0"/>
                <a:cs typeface="Calibri" panose="020F0502020204030204" pitchFamily="34" charset="0"/>
              </a:rPr>
              <a:t> </a:t>
            </a:r>
            <a:r>
              <a:rPr lang="fr-FR" sz="1400" b="1" u="none" dirty="0" err="1">
                <a:latin typeface="Calibri" panose="020F0502020204030204" pitchFamily="34" charset="0"/>
                <a:cs typeface="Calibri" panose="020F0502020204030204" pitchFamily="34" charset="0"/>
              </a:rPr>
              <a:t>Tab</a:t>
            </a:r>
            <a:r>
              <a:rPr lang="fr-FR" sz="1400" u="none" dirty="0" err="1">
                <a:latin typeface="Calibri" panose="020F0502020204030204" pitchFamily="34" charset="0"/>
                <a:cs typeface="Calibri" panose="020F0502020204030204" pitchFamily="34" charset="0"/>
              </a:rPr>
              <a:t>.</a:t>
            </a:r>
            <a:endParaRPr lang="en-US" sz="1400" u="none" dirty="0">
              <a:latin typeface="Calibri" panose="020F0502020204030204" pitchFamily="34" charset="0"/>
              <a:cs typeface="Calibri" panose="020F0502020204030204" pitchFamily="34" charset="0"/>
            </a:endParaRPr>
          </a:p>
          <a:p>
            <a:pPr marL="231775" indent="-231775">
              <a:spcBef>
                <a:spcPts val="0"/>
              </a:spcBef>
              <a:spcAft>
                <a:spcPts val="600"/>
              </a:spcAft>
              <a:buFont typeface="+mj-lt"/>
              <a:buAutoNum type="arabicPeriod" startAt="3"/>
            </a:pPr>
            <a:r>
              <a:rPr lang="fr-FR" sz="1400" u="none" dirty="0">
                <a:latin typeface="Calibri" panose="020F0502020204030204" pitchFamily="34" charset="0"/>
                <a:cs typeface="Calibri" panose="020F0502020204030204" pitchFamily="34" charset="0"/>
              </a:rPr>
              <a:t>Fermer la fenêtre en cliquant sur </a:t>
            </a:r>
            <a:r>
              <a:rPr lang="fr-FR" sz="1400" b="1" u="none" dirty="0">
                <a:latin typeface="Calibri" panose="020F0502020204030204" pitchFamily="34" charset="0"/>
                <a:cs typeface="Calibri" panose="020F0502020204030204" pitchFamily="34" charset="0"/>
              </a:rPr>
              <a:t>Close</a:t>
            </a:r>
            <a:r>
              <a:rPr lang="fr-FR" sz="1400" u="none" dirty="0">
                <a:latin typeface="Calibri" panose="020F0502020204030204" pitchFamily="34" charset="0"/>
                <a:cs typeface="Calibri" panose="020F0502020204030204" pitchFamily="34" charset="0"/>
              </a:rPr>
              <a:t> ou sur </a:t>
            </a:r>
            <a:r>
              <a:rPr lang="fr-FR" sz="1400" b="1" u="none" dirty="0">
                <a:latin typeface="Calibri" panose="020F0502020204030204" pitchFamily="34" charset="0"/>
                <a:cs typeface="Calibri" panose="020F0502020204030204" pitchFamily="34" charset="0"/>
              </a:rPr>
              <a:t>X</a:t>
            </a:r>
            <a:r>
              <a:rPr lang="fr-FR" sz="1400" u="none" dirty="0">
                <a:latin typeface="Calibri" panose="020F0502020204030204" pitchFamily="34" charset="0"/>
                <a:cs typeface="Calibri" panose="020F0502020204030204" pitchFamily="34" charset="0"/>
              </a:rPr>
              <a:t>.</a:t>
            </a:r>
            <a:endParaRPr lang="en-US" sz="1400" u="none" dirty="0">
              <a:latin typeface="Calibri" panose="020F0502020204030204" pitchFamily="34" charset="0"/>
              <a:cs typeface="Calibri" panose="020F0502020204030204" pitchFamily="34" charset="0"/>
            </a:endParaRPr>
          </a:p>
        </p:txBody>
      </p:sp>
      <p:grpSp>
        <p:nvGrpSpPr>
          <p:cNvPr id="20" name="Group 19"/>
          <p:cNvGrpSpPr/>
          <p:nvPr/>
        </p:nvGrpSpPr>
        <p:grpSpPr>
          <a:xfrm>
            <a:off x="3990821" y="1487935"/>
            <a:ext cx="5157311" cy="4622488"/>
            <a:chOff x="3990821" y="1487935"/>
            <a:chExt cx="5157311" cy="4622488"/>
          </a:xfrm>
        </p:grpSpPr>
        <p:pic>
          <p:nvPicPr>
            <p:cNvPr id="6" name="Picture 5"/>
            <p:cNvPicPr>
              <a:picLocks noChangeAspect="1"/>
            </p:cNvPicPr>
            <p:nvPr/>
          </p:nvPicPr>
          <p:blipFill>
            <a:blip r:embed="rId3"/>
            <a:stretch>
              <a:fillRect/>
            </a:stretch>
          </p:blipFill>
          <p:spPr>
            <a:xfrm>
              <a:off x="4290645" y="2653844"/>
              <a:ext cx="4608127" cy="3416453"/>
            </a:xfrm>
            <a:prstGeom prst="rect">
              <a:avLst/>
            </a:prstGeom>
            <a:ln>
              <a:solidFill>
                <a:schemeClr val="tx1">
                  <a:lumMod val="85000"/>
                  <a:lumOff val="15000"/>
                </a:schemeClr>
              </a:solidFill>
            </a:ln>
          </p:spPr>
        </p:pic>
        <p:pic>
          <p:nvPicPr>
            <p:cNvPr id="3" name="Picture 2"/>
            <p:cNvPicPr>
              <a:picLocks noChangeAspect="1"/>
            </p:cNvPicPr>
            <p:nvPr/>
          </p:nvPicPr>
          <p:blipFill>
            <a:blip r:embed="rId4"/>
            <a:stretch>
              <a:fillRect/>
            </a:stretch>
          </p:blipFill>
          <p:spPr>
            <a:xfrm>
              <a:off x="4290645" y="1487935"/>
              <a:ext cx="4608127" cy="1037530"/>
            </a:xfrm>
            <a:prstGeom prst="rect">
              <a:avLst/>
            </a:prstGeom>
            <a:ln>
              <a:solidFill>
                <a:schemeClr val="tx1">
                  <a:lumMod val="85000"/>
                  <a:lumOff val="15000"/>
                </a:schemeClr>
              </a:solidFill>
            </a:ln>
          </p:spPr>
        </p:pic>
        <p:pic>
          <p:nvPicPr>
            <p:cNvPr id="1026" name="Picture 2" descr="C:\Users\LAURIE~1.FRA\AppData\Local\Temp\SNAGHTML2895ee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136" y="2081875"/>
              <a:ext cx="436156" cy="2885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Users\LAURIE~1.FRA\AppData\Local\Temp\SNAGHTML289b2e9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075" y="3463566"/>
              <a:ext cx="462919" cy="3062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LAURIE~1.FRA\AppData\Local\Temp\SNAGHTML2899a09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0821" y="3463566"/>
              <a:ext cx="462919" cy="3062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LAURIE~1.FRA\AppData\Local\Temp\SNAGHTML2899fae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0921" y="5804184"/>
              <a:ext cx="462919" cy="3062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LAURIE~1.FRA\AppData\Local\Temp\SNAGHTML289a27a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96685" y="2561515"/>
              <a:ext cx="462919" cy="3062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C:\Users\LAURIE~1.FRA\AppData\Local\Temp\SNAGHTML289b99c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5213" y="5799373"/>
              <a:ext cx="462919" cy="3062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180034" y="2403565"/>
              <a:ext cx="3428999" cy="570151"/>
            </a:xfrm>
            <a:prstGeom prst="rect">
              <a:avLst/>
            </a:prstGeom>
            <a:solidFill>
              <a:schemeClr val="bg1"/>
            </a:solidFill>
            <a:ln w="38100">
              <a:solidFill>
                <a:srgbClr val="0073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200" u="none" dirty="0">
                  <a:solidFill>
                    <a:schemeClr val="tx1"/>
                  </a:solidFill>
                  <a:latin typeface="Calibri" panose="020F0502020204030204" pitchFamily="34" charset="0"/>
                  <a:cs typeface="Calibri" panose="020F0502020204030204" pitchFamily="34" charset="0"/>
                </a:rPr>
                <a:t>L’état du rapport s’affiche dans le </a:t>
              </a:r>
              <a:r>
                <a:rPr lang="fr-FR" sz="1200" u="none" dirty="0" err="1">
                  <a:solidFill>
                    <a:schemeClr val="tx1"/>
                  </a:solidFill>
                  <a:latin typeface="Calibri" panose="020F0502020204030204" pitchFamily="34" charset="0"/>
                  <a:cs typeface="Calibri" panose="020F0502020204030204" pitchFamily="34" charset="0"/>
                </a:rPr>
                <a:t>portlet</a:t>
              </a:r>
              <a:r>
                <a:rPr lang="fr-FR" sz="1200" u="none" dirty="0">
                  <a:solidFill>
                    <a:schemeClr val="tx1"/>
                  </a:solidFill>
                  <a:latin typeface="Calibri" panose="020F0502020204030204" pitchFamily="34" charset="0"/>
                  <a:cs typeface="Calibri" panose="020F0502020204030204" pitchFamily="34" charset="0"/>
                </a:rPr>
                <a:t> et dans le </a:t>
              </a:r>
              <a:r>
                <a:rPr lang="fr-FR" sz="1200" u="none" dirty="0" err="1">
                  <a:solidFill>
                    <a:schemeClr val="tx1"/>
                  </a:solidFill>
                  <a:latin typeface="Calibri" panose="020F0502020204030204" pitchFamily="34" charset="0"/>
                  <a:cs typeface="Calibri" panose="020F0502020204030204" pitchFamily="34" charset="0"/>
                </a:rPr>
                <a:t>visualiseur</a:t>
              </a:r>
              <a:r>
                <a:rPr lang="fr-FR" sz="1200" u="none" dirty="0">
                  <a:solidFill>
                    <a:schemeClr val="tx1"/>
                  </a:solidFill>
                  <a:latin typeface="Calibri" panose="020F0502020204030204" pitchFamily="34" charset="0"/>
                  <a:cs typeface="Calibri" panose="020F0502020204030204" pitchFamily="34" charset="0"/>
                </a:rPr>
                <a:t> de rapports.</a:t>
              </a:r>
            </a:p>
          </p:txBody>
        </p:sp>
      </p:grpSp>
      <p:pic>
        <p:nvPicPr>
          <p:cNvPr id="2" name="Picture 1"/>
          <p:cNvPicPr>
            <a:picLocks noChangeAspect="1"/>
          </p:cNvPicPr>
          <p:nvPr/>
        </p:nvPicPr>
        <p:blipFill rotWithShape="1">
          <a:blip r:embed="rId11"/>
          <a:srcRect l="25774" t="14980" r="11971" b="-581"/>
          <a:stretch/>
        </p:blipFill>
        <p:spPr>
          <a:xfrm>
            <a:off x="2111828" y="1828800"/>
            <a:ext cx="174172" cy="217714"/>
          </a:xfrm>
          <a:prstGeom prst="rect">
            <a:avLst/>
          </a:prstGeom>
        </p:spPr>
      </p:pic>
      <p:sp>
        <p:nvSpPr>
          <p:cNvPr id="21"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6816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smtClean="0"/>
              <a:t>Portlet Diagnostic </a:t>
            </a:r>
            <a:r>
              <a:rPr lang="en-CA" sz="3200" dirty="0"/>
              <a:t>Imaging</a:t>
            </a:r>
            <a:br>
              <a:rPr lang="en-CA" sz="3200" dirty="0"/>
            </a:br>
            <a:r>
              <a:rPr lang="en-CA" sz="1600" b="0" dirty="0" smtClean="0">
                <a:solidFill>
                  <a:srgbClr val="008AB0"/>
                </a:solidFill>
              </a:rPr>
              <a:t>Images</a:t>
            </a:r>
            <a:endParaRPr lang="en-CA" sz="2400" b="0" dirty="0">
              <a:solidFill>
                <a:srgbClr val="008AB0"/>
              </a:solidFill>
            </a:endParaRPr>
          </a:p>
        </p:txBody>
      </p:sp>
      <p:sp>
        <p:nvSpPr>
          <p:cNvPr id="7" name="Content Placeholder 5"/>
          <p:cNvSpPr>
            <a:spLocks noGrp="1"/>
          </p:cNvSpPr>
          <p:nvPr>
            <p:ph idx="1"/>
          </p:nvPr>
        </p:nvSpPr>
        <p:spPr>
          <a:xfrm>
            <a:off x="457199" y="1497099"/>
            <a:ext cx="3690209" cy="4343400"/>
          </a:xfrm>
        </p:spPr>
        <p:txBody>
          <a:bodyPr>
            <a:normAutofit/>
          </a:bodyPr>
          <a:lstStyle/>
          <a:p>
            <a:pPr marL="0" indent="0">
              <a:spcBef>
                <a:spcPts val="0"/>
              </a:spcBef>
              <a:spcAft>
                <a:spcPts val="600"/>
              </a:spcAft>
              <a:buNone/>
            </a:pPr>
            <a:r>
              <a:rPr lang="fr-FR" sz="1400" dirty="0"/>
              <a:t>Pour afficher les images diagnostiques </a:t>
            </a:r>
            <a:r>
              <a:rPr lang="en-US" sz="1400" dirty="0" smtClean="0"/>
              <a:t>:</a:t>
            </a:r>
          </a:p>
          <a:p>
            <a:pPr marL="231775" indent="-231775">
              <a:spcBef>
                <a:spcPts val="0"/>
              </a:spcBef>
              <a:spcAft>
                <a:spcPts val="600"/>
              </a:spcAft>
              <a:buFont typeface="+mj-lt"/>
              <a:buAutoNum type="arabicPeriod"/>
            </a:pPr>
            <a:r>
              <a:rPr lang="fr-FR" sz="1400" dirty="0"/>
              <a:t>Cliquez sur l’icône    </a:t>
            </a:r>
            <a:r>
              <a:rPr lang="fr-FR" sz="1400" dirty="0" smtClean="0"/>
              <a:t>   dans </a:t>
            </a:r>
            <a:r>
              <a:rPr lang="fr-FR" sz="1400" dirty="0"/>
              <a:t>la ligne correspondante.</a:t>
            </a:r>
            <a:endParaRPr lang="en-US" sz="1400" dirty="0" smtClean="0"/>
          </a:p>
          <a:p>
            <a:pPr marL="511175" lvl="1">
              <a:spcBef>
                <a:spcPts val="0"/>
              </a:spcBef>
              <a:spcAft>
                <a:spcPts val="600"/>
              </a:spcAft>
              <a:buFont typeface="Wingdings" panose="05000000000000000000" pitchFamily="2" charset="2"/>
              <a:buChar char="Ø"/>
            </a:pPr>
            <a:r>
              <a:rPr lang="fr-FR" sz="1400" dirty="0"/>
              <a:t>Le </a:t>
            </a:r>
            <a:r>
              <a:rPr lang="fr-FR" sz="1400" dirty="0" err="1"/>
              <a:t>visualiseur</a:t>
            </a:r>
            <a:r>
              <a:rPr lang="fr-FR" sz="1400" dirty="0"/>
              <a:t> d’images s’ouvre dans une nouvelle fenêtre et vous connecte automatiquement.</a:t>
            </a:r>
            <a:endParaRPr lang="en-US" sz="1400" dirty="0"/>
          </a:p>
          <a:p>
            <a:pPr marL="511175" lvl="1">
              <a:spcBef>
                <a:spcPts val="0"/>
              </a:spcBef>
              <a:spcAft>
                <a:spcPts val="600"/>
              </a:spcAft>
              <a:buFont typeface="Wingdings" panose="05000000000000000000" pitchFamily="2" charset="2"/>
              <a:buChar char="Ø"/>
            </a:pPr>
            <a:r>
              <a:rPr lang="fr-FR" sz="1400" dirty="0"/>
              <a:t>Il affiche l’image ou les images correspondant au numéro d’accès.</a:t>
            </a:r>
            <a:endParaRPr lang="en-US" sz="1400" dirty="0"/>
          </a:p>
        </p:txBody>
      </p:sp>
      <p:pic>
        <p:nvPicPr>
          <p:cNvPr id="4" name="Picture 3"/>
          <p:cNvPicPr>
            <a:picLocks noChangeAspect="1"/>
          </p:cNvPicPr>
          <p:nvPr/>
        </p:nvPicPr>
        <p:blipFill rotWithShape="1">
          <a:blip r:embed="rId3"/>
          <a:srcRect l="26566" t="23275" r="10409" b="4310"/>
          <a:stretch/>
        </p:blipFill>
        <p:spPr>
          <a:xfrm>
            <a:off x="2109164" y="1805566"/>
            <a:ext cx="238760" cy="213360"/>
          </a:xfrm>
          <a:prstGeom prst="rect">
            <a:avLst/>
          </a:prstGeom>
        </p:spPr>
      </p:pic>
      <p:pic>
        <p:nvPicPr>
          <p:cNvPr id="10" name="Picture 9"/>
          <p:cNvPicPr>
            <a:picLocks noChangeAspect="1"/>
          </p:cNvPicPr>
          <p:nvPr/>
        </p:nvPicPr>
        <p:blipFill>
          <a:blip r:embed="rId4"/>
          <a:stretch>
            <a:fillRect/>
          </a:stretch>
        </p:blipFill>
        <p:spPr>
          <a:xfrm>
            <a:off x="4264853" y="1496346"/>
            <a:ext cx="3939881" cy="1806097"/>
          </a:xfrm>
          <a:prstGeom prst="rect">
            <a:avLst/>
          </a:prstGeom>
          <a:ln>
            <a:solidFill>
              <a:schemeClr val="tx1">
                <a:lumMod val="85000"/>
                <a:lumOff val="15000"/>
              </a:schemeClr>
            </a:solidFill>
          </a:ln>
        </p:spPr>
      </p:pic>
      <p:pic>
        <p:nvPicPr>
          <p:cNvPr id="12" name="Picture 11"/>
          <p:cNvPicPr>
            <a:picLocks noChangeAspect="1"/>
          </p:cNvPicPr>
          <p:nvPr/>
        </p:nvPicPr>
        <p:blipFill>
          <a:blip r:embed="rId5"/>
          <a:stretch>
            <a:fillRect/>
          </a:stretch>
        </p:blipFill>
        <p:spPr>
          <a:xfrm>
            <a:off x="4264853" y="3411769"/>
            <a:ext cx="4822592" cy="2774418"/>
          </a:xfrm>
          <a:prstGeom prst="rect">
            <a:avLst/>
          </a:prstGeom>
          <a:ln>
            <a:solidFill>
              <a:schemeClr val="tx1">
                <a:lumMod val="85000"/>
                <a:lumOff val="15000"/>
              </a:schemeClr>
            </a:solidFill>
          </a:ln>
        </p:spPr>
      </p:pic>
      <p:sp>
        <p:nvSpPr>
          <p:cNvPr id="9"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243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a:t>Portlet Diagnostic Imaging</a:t>
            </a:r>
            <a:br>
              <a:rPr lang="en-CA" sz="3200" dirty="0"/>
            </a:br>
            <a:r>
              <a:rPr lang="en-CA" sz="1600" b="0" dirty="0">
                <a:solidFill>
                  <a:srgbClr val="008AB0"/>
                </a:solidFill>
              </a:rPr>
              <a:t>Images </a:t>
            </a:r>
            <a:r>
              <a:rPr lang="en-CA" sz="1400" b="0" dirty="0">
                <a:solidFill>
                  <a:srgbClr val="008AB0"/>
                </a:solidFill>
              </a:rPr>
              <a:t>(suite)</a:t>
            </a:r>
            <a:endParaRPr lang="en-CA" sz="2400" b="0" dirty="0">
              <a:solidFill>
                <a:srgbClr val="008AB0"/>
              </a:solidFill>
            </a:endParaRPr>
          </a:p>
        </p:txBody>
      </p:sp>
      <p:sp>
        <p:nvSpPr>
          <p:cNvPr id="7" name="Content Placeholder 5"/>
          <p:cNvSpPr>
            <a:spLocks noGrp="1"/>
          </p:cNvSpPr>
          <p:nvPr>
            <p:ph idx="1"/>
          </p:nvPr>
        </p:nvSpPr>
        <p:spPr>
          <a:xfrm>
            <a:off x="457201" y="1495045"/>
            <a:ext cx="3220014" cy="4670624"/>
          </a:xfrm>
        </p:spPr>
        <p:txBody>
          <a:bodyPr>
            <a:noAutofit/>
          </a:bodyPr>
          <a:lstStyle/>
          <a:p>
            <a:pPr marL="0" indent="0">
              <a:spcBef>
                <a:spcPts val="0"/>
              </a:spcBef>
              <a:spcAft>
                <a:spcPts val="600"/>
              </a:spcAft>
              <a:buNone/>
            </a:pPr>
            <a:r>
              <a:rPr lang="fr-FR" sz="1400" b="1" dirty="0"/>
              <a:t>Conseils pour le </a:t>
            </a:r>
            <a:r>
              <a:rPr lang="fr-FR" sz="1400" b="1" dirty="0" err="1"/>
              <a:t>visualiseur</a:t>
            </a:r>
            <a:r>
              <a:rPr lang="fr-FR" sz="1400" b="1" dirty="0"/>
              <a:t> d’images :</a:t>
            </a:r>
            <a:endParaRPr lang="en-US" sz="1400" b="1" dirty="0"/>
          </a:p>
          <a:p>
            <a:pPr marL="228600" indent="-228600">
              <a:spcBef>
                <a:spcPts val="0"/>
              </a:spcBef>
              <a:spcAft>
                <a:spcPts val="600"/>
              </a:spcAft>
              <a:buFont typeface="+mj-lt"/>
              <a:buAutoNum type="arabicPeriod"/>
            </a:pPr>
            <a:r>
              <a:rPr lang="fr-FR" sz="1400" dirty="0"/>
              <a:t>Si plusieurs études sont incluses dans la page consultée, sélectionnez l’option </a:t>
            </a:r>
            <a:r>
              <a:rPr lang="fr-FR" sz="1400" b="1" dirty="0" err="1"/>
              <a:t>Study</a:t>
            </a:r>
            <a:r>
              <a:rPr lang="fr-FR" sz="1400" b="1" dirty="0"/>
              <a:t> Information </a:t>
            </a:r>
            <a:r>
              <a:rPr lang="fr-FR" sz="1400" dirty="0"/>
              <a:t>pour choisir une autre étude à afficher.</a:t>
            </a:r>
          </a:p>
          <a:p>
            <a:pPr marL="228600" indent="-228600">
              <a:spcBef>
                <a:spcPts val="0"/>
              </a:spcBef>
              <a:spcAft>
                <a:spcPts val="0"/>
              </a:spcAft>
              <a:buFont typeface="+mj-lt"/>
              <a:buAutoNum type="arabicPeriod"/>
              <a:tabLst>
                <a:tab pos="457200" algn="l"/>
              </a:tabLst>
            </a:pPr>
            <a:r>
              <a:rPr lang="fr-FR" sz="1400" dirty="0">
                <a:solidFill>
                  <a:schemeClr val="accent1"/>
                </a:solidFill>
              </a:rPr>
              <a:t>a) </a:t>
            </a:r>
            <a:r>
              <a:rPr lang="fr-FR" sz="1400" dirty="0" smtClean="0">
                <a:solidFill>
                  <a:schemeClr val="accent1"/>
                </a:solidFill>
              </a:rPr>
              <a:t>	</a:t>
            </a:r>
            <a:r>
              <a:rPr lang="fr-FR" sz="1400" dirty="0" smtClean="0"/>
              <a:t>Alternez </a:t>
            </a:r>
            <a:r>
              <a:rPr lang="fr-FR" sz="1400" dirty="0"/>
              <a:t>entre les différents 	 </a:t>
            </a:r>
            <a:r>
              <a:rPr lang="fr-FR" sz="1400" dirty="0" smtClean="0"/>
              <a:t>	affichages </a:t>
            </a:r>
            <a:r>
              <a:rPr lang="fr-FR" sz="1400" dirty="0"/>
              <a:t>à </a:t>
            </a:r>
            <a:r>
              <a:rPr lang="fr-FR" sz="1400" dirty="0" smtClean="0"/>
              <a:t>l’aide des </a:t>
            </a:r>
            <a:r>
              <a:rPr lang="fr-FR" sz="1400" b="1" dirty="0" smtClean="0"/>
              <a:t>options</a:t>
            </a:r>
            <a:r>
              <a:rPr lang="fr-FR" sz="1400" dirty="0"/>
              <a:t>.</a:t>
            </a:r>
          </a:p>
          <a:p>
            <a:pPr marL="461963" indent="-233363">
              <a:spcBef>
                <a:spcPts val="0"/>
              </a:spcBef>
              <a:spcAft>
                <a:spcPts val="0"/>
              </a:spcAft>
              <a:buAutoNum type="alphaLcParenR" startAt="2"/>
              <a:tabLst>
                <a:tab pos="457200" algn="l"/>
              </a:tabLst>
            </a:pPr>
            <a:r>
              <a:rPr lang="fr-FR" sz="1400" spc="-20" dirty="0" smtClean="0"/>
              <a:t>Faites </a:t>
            </a:r>
            <a:r>
              <a:rPr lang="fr-FR" sz="1400" spc="-20" dirty="0"/>
              <a:t>jouer la série (le </a:t>
            </a:r>
            <a:r>
              <a:rPr lang="fr-FR" sz="1400" spc="-20" dirty="0" smtClean="0"/>
              <a:t>cas </a:t>
            </a:r>
            <a:r>
              <a:rPr lang="fr-FR" sz="1400" spc="-20" dirty="0" err="1" smtClean="0"/>
              <a:t>echéant</a:t>
            </a:r>
            <a:r>
              <a:rPr lang="fr-FR" sz="1400" spc="-20" dirty="0"/>
              <a:t>).</a:t>
            </a:r>
          </a:p>
          <a:p>
            <a:pPr marL="228600" indent="0">
              <a:spcBef>
                <a:spcPts val="0"/>
              </a:spcBef>
              <a:spcAft>
                <a:spcPts val="600"/>
              </a:spcAft>
              <a:buNone/>
              <a:tabLst>
                <a:tab pos="457200" algn="l"/>
              </a:tabLst>
            </a:pPr>
            <a:r>
              <a:rPr lang="fr-FR" sz="1400" dirty="0">
                <a:solidFill>
                  <a:schemeClr val="accent1"/>
                </a:solidFill>
              </a:rPr>
              <a:t>c) </a:t>
            </a:r>
            <a:r>
              <a:rPr lang="fr-FR" sz="1400" dirty="0" smtClean="0">
                <a:solidFill>
                  <a:schemeClr val="accent1"/>
                </a:solidFill>
              </a:rPr>
              <a:t>	</a:t>
            </a:r>
            <a:r>
              <a:rPr lang="fr-FR" sz="1400" dirty="0" smtClean="0"/>
              <a:t>Imprimez </a:t>
            </a:r>
            <a:r>
              <a:rPr lang="fr-FR" sz="1400" dirty="0"/>
              <a:t>la série.</a:t>
            </a:r>
          </a:p>
          <a:p>
            <a:pPr marL="228600" indent="-228600">
              <a:spcBef>
                <a:spcPts val="0"/>
              </a:spcBef>
              <a:spcAft>
                <a:spcPts val="600"/>
              </a:spcAft>
              <a:buNone/>
            </a:pPr>
            <a:r>
              <a:rPr lang="fr-FR" sz="1400" dirty="0"/>
              <a:t>3. </a:t>
            </a:r>
            <a:r>
              <a:rPr lang="fr-FR" sz="1400" dirty="0" smtClean="0"/>
              <a:t>	Affichez </a:t>
            </a:r>
            <a:r>
              <a:rPr lang="fr-FR" sz="1400" b="1" dirty="0"/>
              <a:t>le plateau de la série </a:t>
            </a:r>
            <a:r>
              <a:rPr lang="fr-FR" sz="1400" dirty="0"/>
              <a:t>pour voir les vignettes de chaque image de la série. Sélectionnez une vignette pour l’afficher.</a:t>
            </a:r>
          </a:p>
          <a:p>
            <a:pPr marL="228600" indent="-228600">
              <a:spcBef>
                <a:spcPts val="0"/>
              </a:spcBef>
              <a:spcAft>
                <a:spcPts val="600"/>
              </a:spcAft>
              <a:buNone/>
            </a:pPr>
            <a:r>
              <a:rPr lang="fr-FR" sz="1400" dirty="0"/>
              <a:t>4. </a:t>
            </a:r>
            <a:r>
              <a:rPr lang="fr-FR" sz="1400" dirty="0" smtClean="0"/>
              <a:t>	Comparez </a:t>
            </a:r>
            <a:r>
              <a:rPr lang="fr-FR" sz="1400" dirty="0"/>
              <a:t>une image à une autre à l’aide de l’option </a:t>
            </a:r>
            <a:r>
              <a:rPr lang="fr-FR" sz="1400" b="1" dirty="0"/>
              <a:t>Compare </a:t>
            </a:r>
            <a:r>
              <a:rPr lang="fr-FR" sz="1400" b="1" dirty="0" err="1"/>
              <a:t>Studies</a:t>
            </a:r>
            <a:r>
              <a:rPr lang="fr-FR" sz="1400" dirty="0"/>
              <a:t>.</a:t>
            </a:r>
          </a:p>
          <a:p>
            <a:pPr marL="228600" indent="-228600">
              <a:spcBef>
                <a:spcPts val="0"/>
              </a:spcBef>
              <a:spcAft>
                <a:spcPts val="600"/>
              </a:spcAft>
              <a:buNone/>
            </a:pPr>
            <a:r>
              <a:rPr lang="fr-FR" sz="1400" dirty="0"/>
              <a:t>5. 	</a:t>
            </a:r>
            <a:r>
              <a:rPr lang="fr-FR" sz="1400" dirty="0" smtClean="0"/>
              <a:t>Gérez </a:t>
            </a:r>
            <a:r>
              <a:rPr lang="fr-FR" sz="1400" dirty="0"/>
              <a:t>l’image en sélectionnant les options de la barre d’outils; passez le curseur sur un bouton pour afficher son nom.</a:t>
            </a:r>
          </a:p>
        </p:txBody>
      </p:sp>
      <p:sp>
        <p:nvSpPr>
          <p:cNvPr id="11" name="Rounded Rectangle 10"/>
          <p:cNvSpPr/>
          <p:nvPr/>
        </p:nvSpPr>
        <p:spPr>
          <a:xfrm>
            <a:off x="3673705" y="5259977"/>
            <a:ext cx="5287416" cy="721723"/>
          </a:xfrm>
          <a:prstGeom prst="roundRect">
            <a:avLst>
              <a:gd name="adj" fmla="val 8872"/>
            </a:avLst>
          </a:prstGeom>
          <a:ln w="28575">
            <a:solidFill>
              <a:srgbClr val="008AB0"/>
            </a:solidFill>
          </a:ln>
        </p:spPr>
        <p:style>
          <a:lnRef idx="2">
            <a:schemeClr val="accent1"/>
          </a:lnRef>
          <a:fillRef idx="1">
            <a:schemeClr val="lt1"/>
          </a:fillRef>
          <a:effectRef idx="0">
            <a:schemeClr val="accent1"/>
          </a:effectRef>
          <a:fontRef idx="minor">
            <a:schemeClr val="dk1"/>
          </a:fontRef>
        </p:style>
        <p:txBody>
          <a:bodyPr wrap="square" lIns="45720" rIns="45720" rtlCol="0" anchor="ctr" anchorCtr="0">
            <a:noAutofit/>
          </a:bodyPr>
          <a:lstStyle/>
          <a:p>
            <a:pPr marL="55563" fontAlgn="auto">
              <a:spcAft>
                <a:spcPts val="400"/>
              </a:spcAft>
              <a:buNone/>
            </a:pPr>
            <a:r>
              <a:rPr lang="fr-FR" sz="1200" b="1" u="none" dirty="0">
                <a:solidFill>
                  <a:srgbClr val="007392"/>
                </a:solidFill>
                <a:latin typeface="Calibri" panose="020F0502020204030204" pitchFamily="34" charset="0"/>
                <a:cs typeface="Calibri" panose="020F0502020204030204" pitchFamily="34" charset="0"/>
              </a:rPr>
              <a:t>N. B. : </a:t>
            </a:r>
            <a:r>
              <a:rPr lang="fr-FR" sz="1200" u="none" dirty="0">
                <a:solidFill>
                  <a:schemeClr val="tx1"/>
                </a:solidFill>
                <a:latin typeface="Calibri" panose="020F0502020204030204" pitchFamily="34" charset="0"/>
                <a:cs typeface="Calibri" panose="020F0502020204030204" pitchFamily="34" charset="0"/>
              </a:rPr>
              <a:t>Fermez la fenêtre du </a:t>
            </a:r>
            <a:r>
              <a:rPr lang="fr-FR" sz="1200" u="none" dirty="0" err="1">
                <a:solidFill>
                  <a:schemeClr val="tx1"/>
                </a:solidFill>
                <a:latin typeface="Calibri" panose="020F0502020204030204" pitchFamily="34" charset="0"/>
                <a:cs typeface="Calibri" panose="020F0502020204030204" pitchFamily="34" charset="0"/>
              </a:rPr>
              <a:t>visualiseur</a:t>
            </a:r>
            <a:r>
              <a:rPr lang="fr-FR" sz="1200" u="none" dirty="0">
                <a:solidFill>
                  <a:schemeClr val="tx1"/>
                </a:solidFill>
                <a:latin typeface="Calibri" panose="020F0502020204030204" pitchFamily="34" charset="0"/>
                <a:cs typeface="Calibri" panose="020F0502020204030204" pitchFamily="34" charset="0"/>
              </a:rPr>
              <a:t> d’images lorsque vous avez terminé.</a:t>
            </a:r>
          </a:p>
          <a:p>
            <a:pPr marL="55563" fontAlgn="auto">
              <a:spcAft>
                <a:spcPts val="400"/>
              </a:spcAft>
              <a:buNone/>
            </a:pPr>
            <a:r>
              <a:rPr lang="fr-FR" sz="1200" u="none" dirty="0">
                <a:solidFill>
                  <a:schemeClr val="tx1"/>
                </a:solidFill>
                <a:latin typeface="Calibri" panose="020F0502020204030204" pitchFamily="34" charset="0"/>
                <a:cs typeface="Calibri" panose="020F0502020204030204" pitchFamily="34" charset="0"/>
              </a:rPr>
              <a:t>Si vous sélectionnez un autre patient dans le </a:t>
            </a:r>
            <a:r>
              <a:rPr lang="fr-FR" sz="1200" u="none" dirty="0" err="1">
                <a:solidFill>
                  <a:schemeClr val="tx1"/>
                </a:solidFill>
                <a:latin typeface="Calibri" panose="020F0502020204030204" pitchFamily="34" charset="0"/>
                <a:cs typeface="Calibri" panose="020F0502020204030204" pitchFamily="34" charset="0"/>
              </a:rPr>
              <a:t>visualiseur</a:t>
            </a:r>
            <a:r>
              <a:rPr lang="fr-FR" sz="1200" u="none" dirty="0">
                <a:solidFill>
                  <a:schemeClr val="tx1"/>
                </a:solidFill>
                <a:latin typeface="Calibri" panose="020F0502020204030204" pitchFamily="34" charset="0"/>
                <a:cs typeface="Calibri" panose="020F0502020204030204" pitchFamily="34" charset="0"/>
              </a:rPr>
              <a:t> clinique ou si vous vous en déconnectez, le </a:t>
            </a:r>
            <a:r>
              <a:rPr lang="fr-FR" sz="1200" u="none" dirty="0" err="1">
                <a:solidFill>
                  <a:schemeClr val="tx1"/>
                </a:solidFill>
                <a:latin typeface="Calibri" panose="020F0502020204030204" pitchFamily="34" charset="0"/>
                <a:cs typeface="Calibri" panose="020F0502020204030204" pitchFamily="34" charset="0"/>
              </a:rPr>
              <a:t>visualiseur</a:t>
            </a:r>
            <a:r>
              <a:rPr lang="fr-FR" sz="1200" u="none" dirty="0">
                <a:solidFill>
                  <a:schemeClr val="tx1"/>
                </a:solidFill>
                <a:latin typeface="Calibri" panose="020F0502020204030204" pitchFamily="34" charset="0"/>
                <a:cs typeface="Calibri" panose="020F0502020204030204" pitchFamily="34" charset="0"/>
              </a:rPr>
              <a:t> d’images se fermera.</a:t>
            </a:r>
          </a:p>
        </p:txBody>
      </p:sp>
      <p:pic>
        <p:nvPicPr>
          <p:cNvPr id="1028" name="Picture 4" descr="C:\Users\LAURIE~1.FRA\AppData\Local\Temp\SNAGHTML5228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705" y="1826537"/>
            <a:ext cx="5466785" cy="3292593"/>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4128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7"/>
            <a:ext cx="8686800" cy="1039864"/>
          </a:xfrm>
        </p:spPr>
        <p:txBody>
          <a:bodyPr/>
          <a:lstStyle/>
          <a:p>
            <a:r>
              <a:rPr lang="en-US" sz="3200" dirty="0" err="1"/>
              <a:t>Intégration</a:t>
            </a:r>
            <a:r>
              <a:rPr lang="en-US" sz="3200" dirty="0"/>
              <a:t> au SC ID </a:t>
            </a:r>
            <a:r>
              <a:rPr lang="en-CA" sz="3200" dirty="0"/>
              <a:t/>
            </a:r>
            <a:br>
              <a:rPr lang="en-CA" sz="3200" dirty="0"/>
            </a:br>
            <a:r>
              <a:rPr lang="fr-FR" sz="1600" b="0" dirty="0">
                <a:solidFill>
                  <a:srgbClr val="008AB0"/>
                </a:solidFill>
              </a:rPr>
              <a:t>Multiples emplacements pour les rapports d’ID</a:t>
            </a:r>
            <a:endParaRPr lang="en-CA" sz="2400" b="0" dirty="0">
              <a:solidFill>
                <a:srgbClr val="008AB0"/>
              </a:solidFill>
            </a:endParaRPr>
          </a:p>
        </p:txBody>
      </p:sp>
      <p:sp>
        <p:nvSpPr>
          <p:cNvPr id="54" name="TextBox 53"/>
          <p:cNvSpPr txBox="1"/>
          <p:nvPr/>
        </p:nvSpPr>
        <p:spPr>
          <a:xfrm>
            <a:off x="2146145" y="1385997"/>
            <a:ext cx="6559127" cy="954107"/>
          </a:xfrm>
          <a:prstGeom prst="rect">
            <a:avLst/>
          </a:prstGeom>
          <a:noFill/>
        </p:spPr>
        <p:txBody>
          <a:bodyPr wrap="square" rtlCol="0">
            <a:spAutoFit/>
          </a:bodyPr>
          <a:lstStyle/>
          <a:p>
            <a:pPr lvl="0" defTabSz="914400">
              <a:defRPr/>
            </a:pPr>
            <a:r>
              <a:rPr lang="fr-FR" u="none" kern="0" dirty="0">
                <a:solidFill>
                  <a:schemeClr val="tx1">
                    <a:lumMod val="95000"/>
                    <a:lumOff val="5000"/>
                  </a:schemeClr>
                </a:solidFill>
                <a:latin typeface="Calibri" panose="020F0502020204030204" pitchFamily="34" charset="0"/>
                <a:cs typeface="Calibri" panose="020F0502020204030204" pitchFamily="34" charset="0"/>
              </a:rPr>
              <a:t>Les rapports d’imagerie diagnostique et les images des services de radiologie des hôpitaux et des établissements de santé autonomes sont versés dans le répertoire local d’imagerie diagnostique, puis le SC ID est mis à jour. Ces rapports et images s’affichent dans le </a:t>
            </a:r>
            <a:r>
              <a:rPr lang="fr-FR" u="none" kern="0" dirty="0" err="1">
                <a:solidFill>
                  <a:schemeClr val="tx1">
                    <a:lumMod val="95000"/>
                    <a:lumOff val="5000"/>
                  </a:schemeClr>
                </a:solidFill>
                <a:latin typeface="Calibri" panose="020F0502020204030204" pitchFamily="34" charset="0"/>
                <a:cs typeface="Calibri" panose="020F0502020204030204" pitchFamily="34" charset="0"/>
              </a:rPr>
              <a:t>portlet</a:t>
            </a:r>
            <a:r>
              <a:rPr lang="fr-FR" u="none" kern="0" dirty="0">
                <a:solidFill>
                  <a:schemeClr val="tx1">
                    <a:lumMod val="95000"/>
                    <a:lumOff val="5000"/>
                  </a:schemeClr>
                </a:solidFill>
                <a:latin typeface="Calibri" panose="020F0502020204030204" pitchFamily="34" charset="0"/>
                <a:cs typeface="Calibri" panose="020F0502020204030204" pitchFamily="34" charset="0"/>
              </a:rPr>
              <a:t> </a:t>
            </a:r>
            <a:r>
              <a:rPr lang="fr-FR" b="1" u="none" kern="0" dirty="0">
                <a:latin typeface="Calibri" panose="020F0502020204030204" pitchFamily="34" charset="0"/>
                <a:cs typeface="Calibri" panose="020F0502020204030204" pitchFamily="34" charset="0"/>
              </a:rPr>
              <a:t>Diagnostic Imaging</a:t>
            </a:r>
            <a:r>
              <a:rPr lang="fr-FR" u="none" kern="0" dirty="0">
                <a:latin typeface="Calibri" panose="020F0502020204030204" pitchFamily="34" charset="0"/>
                <a:cs typeface="Calibri" panose="020F0502020204030204" pitchFamily="34" charset="0"/>
              </a:rPr>
              <a:t>.</a:t>
            </a:r>
            <a:endParaRPr kumimoji="0" lang="en-US" sz="14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endParaRPr>
          </a:p>
        </p:txBody>
      </p:sp>
      <p:sp>
        <p:nvSpPr>
          <p:cNvPr id="55" name="TextBox 54"/>
          <p:cNvSpPr txBox="1"/>
          <p:nvPr/>
        </p:nvSpPr>
        <p:spPr>
          <a:xfrm>
            <a:off x="665456" y="4760436"/>
            <a:ext cx="5877706" cy="523220"/>
          </a:xfrm>
          <a:prstGeom prst="rect">
            <a:avLst/>
          </a:prstGeom>
          <a:noFill/>
        </p:spPr>
        <p:txBody>
          <a:bodyPr wrap="square" rtlCol="0">
            <a:spAutoFit/>
          </a:bodyPr>
          <a:lstStyle/>
          <a:p>
            <a:pPr lvl="0" defTabSz="914400">
              <a:defRPr/>
            </a:pPr>
            <a:r>
              <a:rPr lang="fr-FR" u="none" kern="0" dirty="0">
                <a:solidFill>
                  <a:schemeClr val="tx1">
                    <a:lumMod val="95000"/>
                    <a:lumOff val="5000"/>
                  </a:schemeClr>
                </a:solidFill>
                <a:latin typeface="Calibri" panose="020F0502020204030204" pitchFamily="34" charset="0"/>
                <a:cs typeface="Calibri" panose="020F0502020204030204" pitchFamily="34" charset="0"/>
              </a:rPr>
              <a:t>Les rapports d’ID qui ne sont pas envoyés au SC ID continuent à être versés au </a:t>
            </a:r>
            <a:r>
              <a:rPr lang="fr-FR" u="none" kern="0" dirty="0" err="1">
                <a:solidFill>
                  <a:schemeClr val="tx1">
                    <a:lumMod val="95000"/>
                    <a:lumOff val="5000"/>
                  </a:schemeClr>
                </a:solidFill>
                <a:latin typeface="Calibri" panose="020F0502020204030204" pitchFamily="34" charset="0"/>
                <a:cs typeface="Calibri" panose="020F0502020204030204" pitchFamily="34" charset="0"/>
              </a:rPr>
              <a:t>RDCap</a:t>
            </a:r>
            <a:r>
              <a:rPr lang="fr-FR" u="none" kern="0" dirty="0">
                <a:solidFill>
                  <a:schemeClr val="tx1">
                    <a:lumMod val="95000"/>
                    <a:lumOff val="5000"/>
                  </a:schemeClr>
                </a:solidFill>
                <a:latin typeface="Calibri" panose="020F0502020204030204" pitchFamily="34" charset="0"/>
                <a:cs typeface="Calibri" panose="020F0502020204030204" pitchFamily="34" charset="0"/>
              </a:rPr>
              <a:t>. Ces rapports s’affichent dans le </a:t>
            </a:r>
            <a:r>
              <a:rPr lang="fr-FR" u="none" kern="0" dirty="0" err="1">
                <a:solidFill>
                  <a:schemeClr val="tx1">
                    <a:lumMod val="95000"/>
                    <a:lumOff val="5000"/>
                  </a:schemeClr>
                </a:solidFill>
                <a:latin typeface="Calibri" panose="020F0502020204030204" pitchFamily="34" charset="0"/>
                <a:cs typeface="Calibri" panose="020F0502020204030204" pitchFamily="34" charset="0"/>
              </a:rPr>
              <a:t>portlet</a:t>
            </a:r>
            <a:r>
              <a:rPr lang="fr-FR" u="none" kern="0" dirty="0">
                <a:solidFill>
                  <a:schemeClr val="tx1">
                    <a:lumMod val="95000"/>
                    <a:lumOff val="5000"/>
                  </a:schemeClr>
                </a:solidFill>
                <a:latin typeface="Calibri" panose="020F0502020204030204" pitchFamily="34" charset="0"/>
                <a:cs typeface="Calibri" panose="020F0502020204030204" pitchFamily="34" charset="0"/>
              </a:rPr>
              <a:t> </a:t>
            </a:r>
            <a:r>
              <a:rPr lang="fr-FR" b="1" u="none" kern="0" dirty="0" err="1">
                <a:latin typeface="Calibri" panose="020F0502020204030204" pitchFamily="34" charset="0"/>
                <a:cs typeface="Calibri" panose="020F0502020204030204" pitchFamily="34" charset="0"/>
              </a:rPr>
              <a:t>Other</a:t>
            </a:r>
            <a:r>
              <a:rPr lang="fr-FR" b="1" u="none" kern="0" dirty="0">
                <a:latin typeface="Calibri" panose="020F0502020204030204" pitchFamily="34" charset="0"/>
                <a:cs typeface="Calibri" panose="020F0502020204030204" pitchFamily="34" charset="0"/>
              </a:rPr>
              <a:t> </a:t>
            </a:r>
            <a:r>
              <a:rPr lang="fr-FR" b="1" u="none" kern="0" dirty="0" err="1">
                <a:latin typeface="Calibri" panose="020F0502020204030204" pitchFamily="34" charset="0"/>
                <a:cs typeface="Calibri" panose="020F0502020204030204" pitchFamily="34" charset="0"/>
              </a:rPr>
              <a:t>Results</a:t>
            </a:r>
            <a:r>
              <a:rPr lang="fr-FR" u="none" kern="0" dirty="0">
                <a:solidFill>
                  <a:schemeClr val="tx1">
                    <a:lumMod val="95000"/>
                    <a:lumOff val="5000"/>
                  </a:schemeClr>
                </a:solidFill>
                <a:latin typeface="Calibri" panose="020F0502020204030204" pitchFamily="34" charset="0"/>
                <a:cs typeface="Calibri" panose="020F0502020204030204" pitchFamily="34" charset="0"/>
              </a:rPr>
              <a:t>.</a:t>
            </a:r>
            <a:r>
              <a:rPr kumimoji="0" lang="en-US" sz="1400" b="0" i="0" u="none" strike="noStrike" kern="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rPr>
              <a:t> </a:t>
            </a:r>
          </a:p>
        </p:txBody>
      </p:sp>
      <p:sp>
        <p:nvSpPr>
          <p:cNvPr id="56" name="TextBox 55"/>
          <p:cNvSpPr txBox="1"/>
          <p:nvPr/>
        </p:nvSpPr>
        <p:spPr>
          <a:xfrm>
            <a:off x="1308281" y="5260290"/>
            <a:ext cx="6974423" cy="954107"/>
          </a:xfrm>
          <a:prstGeom prst="rect">
            <a:avLst/>
          </a:prstGeom>
          <a:noFill/>
        </p:spPr>
        <p:txBody>
          <a:bodyPr wrap="square" rtlCol="0">
            <a:spAutoFit/>
          </a:bodyPr>
          <a:lstStyle/>
          <a:p>
            <a:pPr marL="228600" lvl="0" indent="-228600" defTabSz="914400">
              <a:buFont typeface="+mj-lt"/>
              <a:buAutoNum type="arabicPeriod"/>
              <a:defRPr/>
            </a:pPr>
            <a:r>
              <a:rPr lang="fr-FR" u="none" kern="0" dirty="0">
                <a:solidFill>
                  <a:srgbClr val="007392"/>
                </a:solidFill>
                <a:latin typeface="Calibri" panose="020F0502020204030204" pitchFamily="34" charset="0"/>
                <a:cs typeface="Calibri" panose="020F0502020204030204" pitchFamily="34" charset="0"/>
              </a:rPr>
              <a:t>Vérifiez les </a:t>
            </a:r>
            <a:r>
              <a:rPr lang="fr-FR" u="none" kern="0" dirty="0" err="1">
                <a:solidFill>
                  <a:srgbClr val="007392"/>
                </a:solidFill>
                <a:latin typeface="Calibri" panose="020F0502020204030204" pitchFamily="34" charset="0"/>
                <a:cs typeface="Calibri" panose="020F0502020204030204" pitchFamily="34" charset="0"/>
              </a:rPr>
              <a:t>portlets</a:t>
            </a:r>
            <a:r>
              <a:rPr lang="fr-FR" u="none" kern="0" dirty="0">
                <a:solidFill>
                  <a:srgbClr val="007392"/>
                </a:solidFill>
                <a:latin typeface="Calibri" panose="020F0502020204030204" pitchFamily="34" charset="0"/>
                <a:cs typeface="Calibri" panose="020F0502020204030204" pitchFamily="34" charset="0"/>
              </a:rPr>
              <a:t> </a:t>
            </a:r>
            <a:r>
              <a:rPr lang="fr-FR" b="1" u="none" kern="0" dirty="0">
                <a:solidFill>
                  <a:srgbClr val="007392"/>
                </a:solidFill>
                <a:latin typeface="Calibri" panose="020F0502020204030204" pitchFamily="34" charset="0"/>
                <a:cs typeface="Calibri" panose="020F0502020204030204" pitchFamily="34" charset="0"/>
              </a:rPr>
              <a:t>Diagnostic Imaging </a:t>
            </a:r>
            <a:r>
              <a:rPr lang="fr-FR" u="none" kern="0" dirty="0">
                <a:solidFill>
                  <a:srgbClr val="007392"/>
                </a:solidFill>
                <a:latin typeface="Calibri" panose="020F0502020204030204" pitchFamily="34" charset="0"/>
                <a:cs typeface="Calibri" panose="020F0502020204030204" pitchFamily="34" charset="0"/>
              </a:rPr>
              <a:t>et </a:t>
            </a:r>
            <a:r>
              <a:rPr lang="fr-FR" b="1" u="none" kern="0" dirty="0" err="1">
                <a:solidFill>
                  <a:srgbClr val="007392"/>
                </a:solidFill>
                <a:latin typeface="Calibri" panose="020F0502020204030204" pitchFamily="34" charset="0"/>
                <a:cs typeface="Calibri" panose="020F0502020204030204" pitchFamily="34" charset="0"/>
              </a:rPr>
              <a:t>Other</a:t>
            </a:r>
            <a:r>
              <a:rPr lang="fr-FR" b="1" u="none" kern="0" dirty="0">
                <a:solidFill>
                  <a:srgbClr val="007392"/>
                </a:solidFill>
                <a:latin typeface="Calibri" panose="020F0502020204030204" pitchFamily="34" charset="0"/>
                <a:cs typeface="Calibri" panose="020F0502020204030204" pitchFamily="34" charset="0"/>
              </a:rPr>
              <a:t> </a:t>
            </a:r>
            <a:r>
              <a:rPr lang="fr-FR" b="1" u="none" kern="0" dirty="0" err="1">
                <a:solidFill>
                  <a:srgbClr val="007392"/>
                </a:solidFill>
                <a:latin typeface="Calibri" panose="020F0502020204030204" pitchFamily="34" charset="0"/>
                <a:cs typeface="Calibri" panose="020F0502020204030204" pitchFamily="34" charset="0"/>
              </a:rPr>
              <a:t>Results</a:t>
            </a:r>
            <a:r>
              <a:rPr lang="fr-FR" b="1" u="none" kern="0" dirty="0">
                <a:solidFill>
                  <a:srgbClr val="007392"/>
                </a:solidFill>
                <a:latin typeface="Calibri" panose="020F0502020204030204" pitchFamily="34" charset="0"/>
                <a:cs typeface="Calibri" panose="020F0502020204030204" pitchFamily="34" charset="0"/>
              </a:rPr>
              <a:t> </a:t>
            </a:r>
            <a:r>
              <a:rPr lang="fr-FR" u="none" kern="0" dirty="0">
                <a:solidFill>
                  <a:srgbClr val="007392"/>
                </a:solidFill>
                <a:latin typeface="Calibri" panose="020F0502020204030204" pitchFamily="34" charset="0"/>
                <a:cs typeface="Calibri" panose="020F0502020204030204" pitchFamily="34" charset="0"/>
              </a:rPr>
              <a:t>pour des renseignements d’ID.</a:t>
            </a:r>
            <a:endParaRPr kumimoji="0" lang="en-US" sz="1400" b="0" i="0"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endParaRPr>
          </a:p>
          <a:p>
            <a:pPr marL="228600" lvl="0" indent="-228600" defTabSz="914400">
              <a:buFont typeface="+mj-lt"/>
              <a:buAutoNum type="arabicPeriod"/>
              <a:defRPr/>
            </a:pPr>
            <a:r>
              <a:rPr lang="fr-FR" u="none" kern="0" dirty="0">
                <a:solidFill>
                  <a:srgbClr val="007392"/>
                </a:solidFill>
                <a:latin typeface="Calibri" panose="020F0502020204030204" pitchFamily="34" charset="0"/>
                <a:cs typeface="Calibri" panose="020F0502020204030204" pitchFamily="34" charset="0"/>
              </a:rPr>
              <a:t>Si une intervention est effectuée par une organisation qui verse des données seulement dans le SC ID, l’information pour le patient ne s’affichera que dans le </a:t>
            </a:r>
            <a:r>
              <a:rPr lang="fr-FR" u="none" kern="0" dirty="0" err="1">
                <a:solidFill>
                  <a:srgbClr val="007392"/>
                </a:solidFill>
                <a:latin typeface="Calibri" panose="020F0502020204030204" pitchFamily="34" charset="0"/>
                <a:cs typeface="Calibri" panose="020F0502020204030204" pitchFamily="34" charset="0"/>
              </a:rPr>
              <a:t>portlet</a:t>
            </a:r>
            <a:r>
              <a:rPr lang="fr-FR" u="none" kern="0" dirty="0">
                <a:solidFill>
                  <a:srgbClr val="007392"/>
                </a:solidFill>
                <a:latin typeface="Calibri" panose="020F0502020204030204" pitchFamily="34" charset="0"/>
                <a:cs typeface="Calibri" panose="020F0502020204030204" pitchFamily="34" charset="0"/>
              </a:rPr>
              <a:t> </a:t>
            </a:r>
            <a:r>
              <a:rPr lang="fr-FR" b="1" u="none" kern="0" dirty="0">
                <a:solidFill>
                  <a:srgbClr val="007392"/>
                </a:solidFill>
                <a:latin typeface="Calibri" panose="020F0502020204030204" pitchFamily="34" charset="0"/>
                <a:cs typeface="Calibri" panose="020F0502020204030204" pitchFamily="34" charset="0"/>
              </a:rPr>
              <a:t>Diagnostic Imaging</a:t>
            </a:r>
            <a:r>
              <a:rPr lang="fr-FR" u="none" kern="0" dirty="0">
                <a:solidFill>
                  <a:srgbClr val="007392"/>
                </a:solidFill>
                <a:latin typeface="Calibri" panose="020F0502020204030204" pitchFamily="34" charset="0"/>
                <a:cs typeface="Calibri" panose="020F0502020204030204" pitchFamily="34" charset="0"/>
              </a:rPr>
              <a:t> (aucun autre </a:t>
            </a:r>
            <a:r>
              <a:rPr lang="fr-FR" u="none" kern="0" dirty="0" err="1">
                <a:solidFill>
                  <a:srgbClr val="007392"/>
                </a:solidFill>
                <a:latin typeface="Calibri" panose="020F0502020204030204" pitchFamily="34" charset="0"/>
                <a:cs typeface="Calibri" panose="020F0502020204030204" pitchFamily="34" charset="0"/>
              </a:rPr>
              <a:t>portlet</a:t>
            </a:r>
            <a:r>
              <a:rPr lang="fr-FR" u="none" kern="0" dirty="0">
                <a:solidFill>
                  <a:srgbClr val="007392"/>
                </a:solidFill>
                <a:latin typeface="Calibri" panose="020F0502020204030204" pitchFamily="34" charset="0"/>
                <a:cs typeface="Calibri" panose="020F0502020204030204" pitchFamily="34" charset="0"/>
              </a:rPr>
              <a:t> ne sera rempli).</a:t>
            </a:r>
            <a:endParaRPr kumimoji="0" lang="en-US" sz="1400" b="0" i="0" u="none" strike="noStrike" kern="0" cap="none" spc="0" normalizeH="0" baseline="0" noProof="0" dirty="0" smtClean="0">
              <a:ln>
                <a:noFill/>
              </a:ln>
              <a:solidFill>
                <a:srgbClr val="007392"/>
              </a:solidFill>
              <a:effectLst/>
              <a:uLnTx/>
              <a:uFillTx/>
              <a:latin typeface="Calibri" panose="020F0502020204030204" pitchFamily="34" charset="0"/>
              <a:cs typeface="Calibri" panose="020F0502020204030204" pitchFamily="34" charset="0"/>
            </a:endParaRPr>
          </a:p>
        </p:txBody>
      </p:sp>
      <p:sp>
        <p:nvSpPr>
          <p:cNvPr id="57" name="Oval 56"/>
          <p:cNvSpPr/>
          <p:nvPr/>
        </p:nvSpPr>
        <p:spPr>
          <a:xfrm>
            <a:off x="756109" y="5346627"/>
            <a:ext cx="508802" cy="478431"/>
          </a:xfrm>
          <a:prstGeom prst="ellipse">
            <a:avLst/>
          </a:prstGeom>
          <a:solidFill>
            <a:srgbClr val="007392"/>
          </a:solidFill>
          <a:ln>
            <a:solidFill>
              <a:srgbClr val="00739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Tw Cen MT Condensed Extra Bold"/>
                <a:ea typeface="+mn-ea"/>
                <a:cs typeface="+mn-cs"/>
              </a:rPr>
              <a:t> </a:t>
            </a:r>
            <a:r>
              <a:rPr kumimoji="0" lang="en-US" sz="3600" b="1"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en-US" sz="1200" b="0" i="0" u="none" strike="noStrike" kern="0" cap="none" spc="0" normalizeH="0" baseline="0" noProof="0" dirty="0" smtClean="0">
                <a:ln>
                  <a:noFill/>
                </a:ln>
                <a:solidFill>
                  <a:prstClr val="white"/>
                </a:solidFill>
                <a:effectLst/>
                <a:uLnTx/>
                <a:uFillTx/>
                <a:latin typeface="Tw Cen MT Condensed Extra Bold"/>
                <a:ea typeface="+mn-ea"/>
                <a:cs typeface="+mn-cs"/>
              </a:rPr>
              <a:t> </a:t>
            </a:r>
            <a:endParaRPr kumimoji="0" lang="en-US" sz="3200" b="0" i="0" u="none" strike="noStrike" kern="0" cap="none" spc="0" normalizeH="0" baseline="0" noProof="0" dirty="0" smtClean="0">
              <a:ln>
                <a:noFill/>
              </a:ln>
              <a:solidFill>
                <a:prstClr val="white"/>
              </a:solidFill>
              <a:effectLst/>
              <a:uLnTx/>
              <a:uFillTx/>
              <a:latin typeface="Tw Cen MT Condensed Extra Bold"/>
              <a:ea typeface="+mn-ea"/>
              <a:cs typeface="+mn-cs"/>
            </a:endParaRPr>
          </a:p>
        </p:txBody>
      </p:sp>
      <p:grpSp>
        <p:nvGrpSpPr>
          <p:cNvPr id="2" name="Group 1"/>
          <p:cNvGrpSpPr/>
          <p:nvPr/>
        </p:nvGrpSpPr>
        <p:grpSpPr>
          <a:xfrm>
            <a:off x="535808" y="1786069"/>
            <a:ext cx="8169465" cy="3286893"/>
            <a:chOff x="535808" y="1786069"/>
            <a:chExt cx="8169465" cy="3286893"/>
          </a:xfrm>
        </p:grpSpPr>
        <p:cxnSp>
          <p:nvCxnSpPr>
            <p:cNvPr id="7" name="Elbow Connector 6"/>
            <p:cNvCxnSpPr/>
            <p:nvPr/>
          </p:nvCxnSpPr>
          <p:spPr>
            <a:xfrm flipV="1">
              <a:off x="2069969" y="3121589"/>
              <a:ext cx="1416259" cy="720707"/>
            </a:xfrm>
            <a:prstGeom prst="bentConnector3">
              <a:avLst>
                <a:gd name="adj1" fmla="val 99096"/>
              </a:avLst>
            </a:prstGeom>
            <a:noFill/>
            <a:ln w="38100" cap="flat" cmpd="sng" algn="ctr">
              <a:solidFill>
                <a:srgbClr val="58A618"/>
              </a:solidFill>
              <a:prstDash val="sysDash"/>
              <a:tailEnd type="arrow"/>
            </a:ln>
            <a:effectLst/>
          </p:spPr>
        </p:cxnSp>
        <p:sp>
          <p:nvSpPr>
            <p:cNvPr id="8" name="Freeform 146"/>
            <p:cNvSpPr>
              <a:spLocks noEditPoints="1"/>
            </p:cNvSpPr>
            <p:nvPr/>
          </p:nvSpPr>
          <p:spPr bwMode="auto">
            <a:xfrm>
              <a:off x="5733473" y="2471870"/>
              <a:ext cx="2971800" cy="2601092"/>
            </a:xfrm>
            <a:custGeom>
              <a:avLst/>
              <a:gdLst>
                <a:gd name="T0" fmla="*/ 56 w 728"/>
                <a:gd name="T1" fmla="*/ 48 h 581"/>
                <a:gd name="T2" fmla="*/ 50 w 728"/>
                <a:gd name="T3" fmla="*/ 56 h 581"/>
                <a:gd name="T4" fmla="*/ 50 w 728"/>
                <a:gd name="T5" fmla="*/ 423 h 581"/>
                <a:gd name="T6" fmla="*/ 52 w 728"/>
                <a:gd name="T7" fmla="*/ 431 h 581"/>
                <a:gd name="T8" fmla="*/ 62 w 728"/>
                <a:gd name="T9" fmla="*/ 435 h 581"/>
                <a:gd name="T10" fmla="*/ 672 w 728"/>
                <a:gd name="T11" fmla="*/ 433 h 581"/>
                <a:gd name="T12" fmla="*/ 678 w 728"/>
                <a:gd name="T13" fmla="*/ 427 h 581"/>
                <a:gd name="T14" fmla="*/ 680 w 728"/>
                <a:gd name="T15" fmla="*/ 60 h 581"/>
                <a:gd name="T16" fmla="*/ 676 w 728"/>
                <a:gd name="T17" fmla="*/ 52 h 581"/>
                <a:gd name="T18" fmla="*/ 668 w 728"/>
                <a:gd name="T19" fmla="*/ 48 h 581"/>
                <a:gd name="T20" fmla="*/ 62 w 728"/>
                <a:gd name="T21" fmla="*/ 0 h 581"/>
                <a:gd name="T22" fmla="*/ 690 w 728"/>
                <a:gd name="T23" fmla="*/ 4 h 581"/>
                <a:gd name="T24" fmla="*/ 722 w 728"/>
                <a:gd name="T25" fmla="*/ 36 h 581"/>
                <a:gd name="T26" fmla="*/ 728 w 728"/>
                <a:gd name="T27" fmla="*/ 423 h 581"/>
                <a:gd name="T28" fmla="*/ 710 w 728"/>
                <a:gd name="T29" fmla="*/ 465 h 581"/>
                <a:gd name="T30" fmla="*/ 668 w 728"/>
                <a:gd name="T31" fmla="*/ 483 h 581"/>
                <a:gd name="T32" fmla="*/ 388 w 728"/>
                <a:gd name="T33" fmla="*/ 531 h 581"/>
                <a:gd name="T34" fmla="*/ 526 w 728"/>
                <a:gd name="T35" fmla="*/ 533 h 581"/>
                <a:gd name="T36" fmla="*/ 532 w 728"/>
                <a:gd name="T37" fmla="*/ 539 h 581"/>
                <a:gd name="T38" fmla="*/ 534 w 728"/>
                <a:gd name="T39" fmla="*/ 567 h 581"/>
                <a:gd name="T40" fmla="*/ 530 w 728"/>
                <a:gd name="T41" fmla="*/ 577 h 581"/>
                <a:gd name="T42" fmla="*/ 522 w 728"/>
                <a:gd name="T43" fmla="*/ 581 h 581"/>
                <a:gd name="T44" fmla="*/ 202 w 728"/>
                <a:gd name="T45" fmla="*/ 579 h 581"/>
                <a:gd name="T46" fmla="*/ 196 w 728"/>
                <a:gd name="T47" fmla="*/ 573 h 581"/>
                <a:gd name="T48" fmla="*/ 194 w 728"/>
                <a:gd name="T49" fmla="*/ 543 h 581"/>
                <a:gd name="T50" fmla="*/ 198 w 728"/>
                <a:gd name="T51" fmla="*/ 535 h 581"/>
                <a:gd name="T52" fmla="*/ 206 w 728"/>
                <a:gd name="T53" fmla="*/ 531 h 581"/>
                <a:gd name="T54" fmla="*/ 340 w 728"/>
                <a:gd name="T55" fmla="*/ 483 h 581"/>
                <a:gd name="T56" fmla="*/ 38 w 728"/>
                <a:gd name="T57" fmla="*/ 479 h 581"/>
                <a:gd name="T58" fmla="*/ 6 w 728"/>
                <a:gd name="T59" fmla="*/ 447 h 581"/>
                <a:gd name="T60" fmla="*/ 0 w 728"/>
                <a:gd name="T61" fmla="*/ 60 h 581"/>
                <a:gd name="T62" fmla="*/ 18 w 728"/>
                <a:gd name="T63" fmla="*/ 18 h 581"/>
                <a:gd name="T64" fmla="*/ 62 w 728"/>
                <a:gd name="T65"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8" h="581">
                  <a:moveTo>
                    <a:pt x="62" y="48"/>
                  </a:moveTo>
                  <a:lnTo>
                    <a:pt x="56" y="48"/>
                  </a:lnTo>
                  <a:lnTo>
                    <a:pt x="52" y="52"/>
                  </a:lnTo>
                  <a:lnTo>
                    <a:pt x="50" y="56"/>
                  </a:lnTo>
                  <a:lnTo>
                    <a:pt x="50" y="60"/>
                  </a:lnTo>
                  <a:lnTo>
                    <a:pt x="50" y="423"/>
                  </a:lnTo>
                  <a:lnTo>
                    <a:pt x="50" y="427"/>
                  </a:lnTo>
                  <a:lnTo>
                    <a:pt x="52" y="431"/>
                  </a:lnTo>
                  <a:lnTo>
                    <a:pt x="56" y="433"/>
                  </a:lnTo>
                  <a:lnTo>
                    <a:pt x="62" y="435"/>
                  </a:lnTo>
                  <a:lnTo>
                    <a:pt x="668" y="435"/>
                  </a:lnTo>
                  <a:lnTo>
                    <a:pt x="672" y="433"/>
                  </a:lnTo>
                  <a:lnTo>
                    <a:pt x="676" y="431"/>
                  </a:lnTo>
                  <a:lnTo>
                    <a:pt x="678" y="427"/>
                  </a:lnTo>
                  <a:lnTo>
                    <a:pt x="680" y="423"/>
                  </a:lnTo>
                  <a:lnTo>
                    <a:pt x="680" y="60"/>
                  </a:lnTo>
                  <a:lnTo>
                    <a:pt x="678" y="56"/>
                  </a:lnTo>
                  <a:lnTo>
                    <a:pt x="676" y="52"/>
                  </a:lnTo>
                  <a:lnTo>
                    <a:pt x="672" y="48"/>
                  </a:lnTo>
                  <a:lnTo>
                    <a:pt x="668" y="48"/>
                  </a:lnTo>
                  <a:lnTo>
                    <a:pt x="62" y="48"/>
                  </a:lnTo>
                  <a:close/>
                  <a:moveTo>
                    <a:pt x="62" y="0"/>
                  </a:moveTo>
                  <a:lnTo>
                    <a:pt x="668" y="0"/>
                  </a:lnTo>
                  <a:lnTo>
                    <a:pt x="690" y="4"/>
                  </a:lnTo>
                  <a:lnTo>
                    <a:pt x="710" y="18"/>
                  </a:lnTo>
                  <a:lnTo>
                    <a:pt x="722" y="36"/>
                  </a:lnTo>
                  <a:lnTo>
                    <a:pt x="728" y="60"/>
                  </a:lnTo>
                  <a:lnTo>
                    <a:pt x="728" y="423"/>
                  </a:lnTo>
                  <a:lnTo>
                    <a:pt x="722" y="447"/>
                  </a:lnTo>
                  <a:lnTo>
                    <a:pt x="710" y="465"/>
                  </a:lnTo>
                  <a:lnTo>
                    <a:pt x="690" y="479"/>
                  </a:lnTo>
                  <a:lnTo>
                    <a:pt x="668" y="483"/>
                  </a:lnTo>
                  <a:lnTo>
                    <a:pt x="388" y="483"/>
                  </a:lnTo>
                  <a:lnTo>
                    <a:pt x="388" y="531"/>
                  </a:lnTo>
                  <a:lnTo>
                    <a:pt x="522" y="531"/>
                  </a:lnTo>
                  <a:lnTo>
                    <a:pt x="526" y="533"/>
                  </a:lnTo>
                  <a:lnTo>
                    <a:pt x="530" y="535"/>
                  </a:lnTo>
                  <a:lnTo>
                    <a:pt x="532" y="539"/>
                  </a:lnTo>
                  <a:lnTo>
                    <a:pt x="534" y="543"/>
                  </a:lnTo>
                  <a:lnTo>
                    <a:pt x="534" y="567"/>
                  </a:lnTo>
                  <a:lnTo>
                    <a:pt x="532" y="573"/>
                  </a:lnTo>
                  <a:lnTo>
                    <a:pt x="530" y="577"/>
                  </a:lnTo>
                  <a:lnTo>
                    <a:pt x="526" y="579"/>
                  </a:lnTo>
                  <a:lnTo>
                    <a:pt x="522" y="581"/>
                  </a:lnTo>
                  <a:lnTo>
                    <a:pt x="206" y="581"/>
                  </a:lnTo>
                  <a:lnTo>
                    <a:pt x="202" y="579"/>
                  </a:lnTo>
                  <a:lnTo>
                    <a:pt x="198" y="577"/>
                  </a:lnTo>
                  <a:lnTo>
                    <a:pt x="196" y="573"/>
                  </a:lnTo>
                  <a:lnTo>
                    <a:pt x="194" y="567"/>
                  </a:lnTo>
                  <a:lnTo>
                    <a:pt x="194" y="543"/>
                  </a:lnTo>
                  <a:lnTo>
                    <a:pt x="196" y="539"/>
                  </a:lnTo>
                  <a:lnTo>
                    <a:pt x="198" y="535"/>
                  </a:lnTo>
                  <a:lnTo>
                    <a:pt x="202" y="533"/>
                  </a:lnTo>
                  <a:lnTo>
                    <a:pt x="206" y="531"/>
                  </a:lnTo>
                  <a:lnTo>
                    <a:pt x="340" y="531"/>
                  </a:lnTo>
                  <a:lnTo>
                    <a:pt x="340" y="483"/>
                  </a:lnTo>
                  <a:lnTo>
                    <a:pt x="62" y="483"/>
                  </a:lnTo>
                  <a:lnTo>
                    <a:pt x="38" y="479"/>
                  </a:lnTo>
                  <a:lnTo>
                    <a:pt x="18" y="465"/>
                  </a:lnTo>
                  <a:lnTo>
                    <a:pt x="6" y="447"/>
                  </a:lnTo>
                  <a:lnTo>
                    <a:pt x="0" y="423"/>
                  </a:lnTo>
                  <a:lnTo>
                    <a:pt x="0" y="60"/>
                  </a:lnTo>
                  <a:lnTo>
                    <a:pt x="6" y="36"/>
                  </a:lnTo>
                  <a:lnTo>
                    <a:pt x="18" y="18"/>
                  </a:lnTo>
                  <a:lnTo>
                    <a:pt x="38" y="4"/>
                  </a:lnTo>
                  <a:lnTo>
                    <a:pt x="62" y="0"/>
                  </a:lnTo>
                  <a:close/>
                </a:path>
              </a:pathLst>
            </a:custGeom>
            <a:solidFill>
              <a:sysClr val="window" lastClr="FFFFFF">
                <a:lumMod val="85000"/>
              </a:sysClr>
            </a:solidFill>
            <a:ln w="0">
              <a:solidFill>
                <a:sysClr val="window" lastClr="FFFFFF">
                  <a:lumMod val="85000"/>
                </a:sys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ndParaRPr>
            </a:p>
          </p:txBody>
        </p:sp>
        <p:sp>
          <p:nvSpPr>
            <p:cNvPr id="9" name="Rectangle 8"/>
            <p:cNvSpPr/>
            <p:nvPr/>
          </p:nvSpPr>
          <p:spPr>
            <a:xfrm>
              <a:off x="5981562" y="2722227"/>
              <a:ext cx="2496579" cy="1673140"/>
            </a:xfrm>
            <a:prstGeom prst="rect">
              <a:avLst/>
            </a:prstGeom>
            <a:solidFill>
              <a:srgbClr val="FFFFFF"/>
            </a:solidFill>
            <a:ln w="25400" cap="flat" cmpd="sng" algn="ctr">
              <a:solidFill>
                <a:srgbClr val="262626">
                  <a:lumMod val="25000"/>
                  <a:lumOff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sp>
          <p:nvSpPr>
            <p:cNvPr id="10" name="Rectangle 9"/>
            <p:cNvSpPr/>
            <p:nvPr/>
          </p:nvSpPr>
          <p:spPr>
            <a:xfrm>
              <a:off x="6079507" y="2756481"/>
              <a:ext cx="2338610" cy="844942"/>
            </a:xfrm>
            <a:prstGeom prst="rect">
              <a:avLst/>
            </a:prstGeom>
            <a:gradFill flip="none" rotWithShape="1">
              <a:gsLst>
                <a:gs pos="0">
                  <a:srgbClr val="58A618">
                    <a:tint val="66000"/>
                    <a:satMod val="160000"/>
                  </a:srgbClr>
                </a:gs>
                <a:gs pos="50000">
                  <a:srgbClr val="58A618">
                    <a:tint val="44500"/>
                    <a:satMod val="160000"/>
                  </a:srgbClr>
                </a:gs>
                <a:gs pos="100000">
                  <a:srgbClr val="58A618">
                    <a:tint val="23500"/>
                    <a:satMod val="160000"/>
                  </a:srgbClr>
                </a:gs>
              </a:gsLst>
              <a:lin ang="540000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sp>
          <p:nvSpPr>
            <p:cNvPr id="11" name="TextBox 10"/>
            <p:cNvSpPr txBox="1"/>
            <p:nvPr/>
          </p:nvSpPr>
          <p:spPr>
            <a:xfrm>
              <a:off x="6086826" y="2745931"/>
              <a:ext cx="2331290" cy="307777"/>
            </a:xfrm>
            <a:prstGeom prst="rect">
              <a:avLst/>
            </a:prstGeom>
            <a:noFill/>
          </p:spPr>
          <p:txBody>
            <a:bodyPr wrap="square" lIns="0" rIns="0" rtlCol="0">
              <a:spAutoFit/>
            </a:bodyPr>
            <a:lstStyle/>
            <a:p>
              <a:pPr algn="ctr" fontAlgn="base">
                <a:spcBef>
                  <a:spcPct val="0"/>
                </a:spcBef>
                <a:spcAft>
                  <a:spcPct val="0"/>
                </a:spcAft>
              </a:pPr>
              <a:r>
                <a:rPr lang="en-US" b="1" u="none" dirty="0" smtClean="0">
                  <a:solidFill>
                    <a:srgbClr val="58A618">
                      <a:lumMod val="50000"/>
                    </a:srgbClr>
                  </a:solidFill>
                  <a:latin typeface="Calibri" panose="020F0502020204030204" pitchFamily="34" charset="0"/>
                  <a:cs typeface="Calibri" panose="020F0502020204030204" pitchFamily="34" charset="0"/>
                </a:rPr>
                <a:t>DI Portlet</a:t>
              </a:r>
              <a:endParaRPr lang="en-US" b="1" u="none" dirty="0">
                <a:solidFill>
                  <a:srgbClr val="58A618">
                    <a:lumMod val="50000"/>
                  </a:srgbClr>
                </a:solidFill>
                <a:latin typeface="Calibri" panose="020F0502020204030204" pitchFamily="34" charset="0"/>
                <a:cs typeface="Calibri" panose="020F0502020204030204" pitchFamily="34" charset="0"/>
              </a:endParaRPr>
            </a:p>
          </p:txBody>
        </p:sp>
        <p:cxnSp>
          <p:nvCxnSpPr>
            <p:cNvPr id="12" name="Elbow Connector 11"/>
            <p:cNvCxnSpPr/>
            <p:nvPr/>
          </p:nvCxnSpPr>
          <p:spPr>
            <a:xfrm>
              <a:off x="1923472" y="2524620"/>
              <a:ext cx="4305886" cy="752362"/>
            </a:xfrm>
            <a:prstGeom prst="bentConnector3">
              <a:avLst>
                <a:gd name="adj1" fmla="val 35952"/>
              </a:avLst>
            </a:prstGeom>
            <a:noFill/>
            <a:ln w="38100" cap="flat" cmpd="sng" algn="ctr">
              <a:solidFill>
                <a:srgbClr val="58A618"/>
              </a:solidFill>
              <a:prstDash val="sysDash"/>
              <a:tailEnd type="arrow"/>
            </a:ln>
            <a:effectLst/>
          </p:spPr>
        </p:cxnSp>
        <p:sp>
          <p:nvSpPr>
            <p:cNvPr id="13" name="Rectangle 12"/>
            <p:cNvSpPr/>
            <p:nvPr/>
          </p:nvSpPr>
          <p:spPr>
            <a:xfrm>
              <a:off x="6079506" y="3632621"/>
              <a:ext cx="2351445" cy="720543"/>
            </a:xfrm>
            <a:prstGeom prst="rect">
              <a:avLst/>
            </a:prstGeom>
            <a:gradFill flip="none" rotWithShape="1">
              <a:gsLst>
                <a:gs pos="0">
                  <a:srgbClr val="00B9E4">
                    <a:tint val="66000"/>
                    <a:satMod val="160000"/>
                  </a:srgbClr>
                </a:gs>
                <a:gs pos="50000">
                  <a:srgbClr val="00B9E4">
                    <a:tint val="44500"/>
                    <a:satMod val="160000"/>
                  </a:srgbClr>
                </a:gs>
                <a:gs pos="100000">
                  <a:srgbClr val="00B9E4">
                    <a:tint val="23500"/>
                    <a:satMod val="160000"/>
                  </a:srgbClr>
                </a:gs>
              </a:gsLst>
              <a:lin ang="1620000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grpSp>
          <p:nvGrpSpPr>
            <p:cNvPr id="14" name="Group 13"/>
            <p:cNvGrpSpPr/>
            <p:nvPr/>
          </p:nvGrpSpPr>
          <p:grpSpPr>
            <a:xfrm>
              <a:off x="535808" y="1786069"/>
              <a:ext cx="1584806" cy="1236556"/>
              <a:chOff x="1400175" y="5808663"/>
              <a:chExt cx="400050" cy="333375"/>
            </a:xfrm>
            <a:solidFill>
              <a:sysClr val="window" lastClr="FFFFFF">
                <a:lumMod val="75000"/>
              </a:sysClr>
            </a:solidFill>
          </p:grpSpPr>
          <p:sp>
            <p:nvSpPr>
              <p:cNvPr id="15" name="Freeform 251"/>
              <p:cNvSpPr>
                <a:spLocks noEditPoints="1"/>
              </p:cNvSpPr>
              <p:nvPr/>
            </p:nvSpPr>
            <p:spPr bwMode="auto">
              <a:xfrm>
                <a:off x="1525588" y="5919788"/>
                <a:ext cx="144462" cy="144462"/>
              </a:xfrm>
              <a:custGeom>
                <a:avLst/>
                <a:gdLst>
                  <a:gd name="T0" fmla="*/ 1 w 40"/>
                  <a:gd name="T1" fmla="*/ 34 h 40"/>
                  <a:gd name="T2" fmla="*/ 1 w 40"/>
                  <a:gd name="T3" fmla="*/ 34 h 40"/>
                  <a:gd name="T4" fmla="*/ 1 w 40"/>
                  <a:gd name="T5" fmla="*/ 38 h 40"/>
                  <a:gd name="T6" fmla="*/ 4 w 40"/>
                  <a:gd name="T7" fmla="*/ 40 h 40"/>
                  <a:gd name="T8" fmla="*/ 36 w 40"/>
                  <a:gd name="T9" fmla="*/ 40 h 40"/>
                  <a:gd name="T10" fmla="*/ 40 w 40"/>
                  <a:gd name="T11" fmla="*/ 38 h 40"/>
                  <a:gd name="T12" fmla="*/ 40 w 40"/>
                  <a:gd name="T13" fmla="*/ 34 h 40"/>
                  <a:gd name="T14" fmla="*/ 27 w 40"/>
                  <a:gd name="T15" fmla="*/ 16 h 40"/>
                  <a:gd name="T16" fmla="*/ 27 w 40"/>
                  <a:gd name="T17" fmla="*/ 10 h 40"/>
                  <a:gd name="T18" fmla="*/ 31 w 40"/>
                  <a:gd name="T19" fmla="*/ 5 h 40"/>
                  <a:gd name="T20" fmla="*/ 26 w 40"/>
                  <a:gd name="T21" fmla="*/ 0 h 40"/>
                  <a:gd name="T22" fmla="*/ 15 w 40"/>
                  <a:gd name="T23" fmla="*/ 0 h 40"/>
                  <a:gd name="T24" fmla="*/ 9 w 40"/>
                  <a:gd name="T25" fmla="*/ 5 h 40"/>
                  <a:gd name="T26" fmla="*/ 14 w 40"/>
                  <a:gd name="T27" fmla="*/ 10 h 40"/>
                  <a:gd name="T28" fmla="*/ 14 w 40"/>
                  <a:gd name="T29" fmla="*/ 16 h 40"/>
                  <a:gd name="T30" fmla="*/ 1 w 40"/>
                  <a:gd name="T31" fmla="*/ 34 h 40"/>
                  <a:gd name="T32" fmla="*/ 17 w 40"/>
                  <a:gd name="T33" fmla="*/ 18 h 40"/>
                  <a:gd name="T34" fmla="*/ 17 w 40"/>
                  <a:gd name="T35" fmla="*/ 18 h 40"/>
                  <a:gd name="T36" fmla="*/ 17 w 40"/>
                  <a:gd name="T37" fmla="*/ 17 h 40"/>
                  <a:gd name="T38" fmla="*/ 17 w 40"/>
                  <a:gd name="T39" fmla="*/ 10 h 40"/>
                  <a:gd name="T40" fmla="*/ 24 w 40"/>
                  <a:gd name="T41" fmla="*/ 10 h 40"/>
                  <a:gd name="T42" fmla="*/ 24 w 40"/>
                  <a:gd name="T43" fmla="*/ 17 h 40"/>
                  <a:gd name="T44" fmla="*/ 24 w 40"/>
                  <a:gd name="T45" fmla="*/ 18 h 40"/>
                  <a:gd name="T46" fmla="*/ 28 w 40"/>
                  <a:gd name="T47" fmla="*/ 24 h 40"/>
                  <a:gd name="T48" fmla="*/ 18 w 40"/>
                  <a:gd name="T49" fmla="*/ 26 h 40"/>
                  <a:gd name="T50" fmla="*/ 11 w 40"/>
                  <a:gd name="T51" fmla="*/ 26 h 40"/>
                  <a:gd name="T52" fmla="*/ 17 w 40"/>
                  <a:gd name="T53" fmla="*/ 18 h 40"/>
                  <a:gd name="T54" fmla="*/ 19 w 40"/>
                  <a:gd name="T55" fmla="*/ 29 h 40"/>
                  <a:gd name="T56" fmla="*/ 31 w 40"/>
                  <a:gd name="T57" fmla="*/ 28 h 40"/>
                  <a:gd name="T58" fmla="*/ 37 w 40"/>
                  <a:gd name="T59" fmla="*/ 36 h 40"/>
                  <a:gd name="T60" fmla="*/ 37 w 40"/>
                  <a:gd name="T61" fmla="*/ 36 h 40"/>
                  <a:gd name="T62" fmla="*/ 37 w 40"/>
                  <a:gd name="T63" fmla="*/ 36 h 40"/>
                  <a:gd name="T64" fmla="*/ 36 w 40"/>
                  <a:gd name="T65" fmla="*/ 36 h 40"/>
                  <a:gd name="T66" fmla="*/ 5 w 40"/>
                  <a:gd name="T67" fmla="*/ 36 h 40"/>
                  <a:gd name="T68" fmla="*/ 4 w 40"/>
                  <a:gd name="T69" fmla="*/ 36 h 40"/>
                  <a:gd name="T70" fmla="*/ 4 w 40"/>
                  <a:gd name="T71" fmla="*/ 36 h 40"/>
                  <a:gd name="T72" fmla="*/ 9 w 40"/>
                  <a:gd name="T73" fmla="*/ 29 h 40"/>
                  <a:gd name="T74" fmla="*/ 14 w 40"/>
                  <a:gd name="T75" fmla="*/ 31 h 40"/>
                  <a:gd name="T76" fmla="*/ 19 w 40"/>
                  <a:gd name="T77" fmla="*/ 29 h 40"/>
                  <a:gd name="T78" fmla="*/ 28 w 40"/>
                  <a:gd name="T79" fmla="*/ 5 h 40"/>
                  <a:gd name="T80" fmla="*/ 26 w 40"/>
                  <a:gd name="T81" fmla="*/ 7 h 40"/>
                  <a:gd name="T82" fmla="*/ 15 w 40"/>
                  <a:gd name="T83" fmla="*/ 7 h 40"/>
                  <a:gd name="T84" fmla="*/ 13 w 40"/>
                  <a:gd name="T85" fmla="*/ 5 h 40"/>
                  <a:gd name="T86" fmla="*/ 15 w 40"/>
                  <a:gd name="T87" fmla="*/ 4 h 40"/>
                  <a:gd name="T88" fmla="*/ 26 w 40"/>
                  <a:gd name="T89" fmla="*/ 4 h 40"/>
                  <a:gd name="T90" fmla="*/ 28 w 40"/>
                  <a:gd name="T91"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 h="40">
                    <a:moveTo>
                      <a:pt x="1" y="34"/>
                    </a:moveTo>
                    <a:cubicBezTo>
                      <a:pt x="1" y="34"/>
                      <a:pt x="1" y="34"/>
                      <a:pt x="1" y="34"/>
                    </a:cubicBezTo>
                    <a:cubicBezTo>
                      <a:pt x="0" y="35"/>
                      <a:pt x="0" y="36"/>
                      <a:pt x="1" y="38"/>
                    </a:cubicBezTo>
                    <a:cubicBezTo>
                      <a:pt x="2" y="39"/>
                      <a:pt x="3" y="40"/>
                      <a:pt x="4" y="40"/>
                    </a:cubicBezTo>
                    <a:cubicBezTo>
                      <a:pt x="36" y="40"/>
                      <a:pt x="36" y="40"/>
                      <a:pt x="36" y="40"/>
                    </a:cubicBezTo>
                    <a:cubicBezTo>
                      <a:pt x="38" y="40"/>
                      <a:pt x="39" y="39"/>
                      <a:pt x="40" y="38"/>
                    </a:cubicBezTo>
                    <a:cubicBezTo>
                      <a:pt x="40" y="36"/>
                      <a:pt x="40" y="35"/>
                      <a:pt x="40" y="34"/>
                    </a:cubicBezTo>
                    <a:cubicBezTo>
                      <a:pt x="27" y="16"/>
                      <a:pt x="27" y="16"/>
                      <a:pt x="27" y="16"/>
                    </a:cubicBezTo>
                    <a:cubicBezTo>
                      <a:pt x="27" y="10"/>
                      <a:pt x="27" y="10"/>
                      <a:pt x="27" y="10"/>
                    </a:cubicBezTo>
                    <a:cubicBezTo>
                      <a:pt x="29" y="10"/>
                      <a:pt x="31" y="8"/>
                      <a:pt x="31" y="5"/>
                    </a:cubicBezTo>
                    <a:cubicBezTo>
                      <a:pt x="31" y="2"/>
                      <a:pt x="29" y="0"/>
                      <a:pt x="26" y="0"/>
                    </a:cubicBezTo>
                    <a:cubicBezTo>
                      <a:pt x="15" y="0"/>
                      <a:pt x="15" y="0"/>
                      <a:pt x="15" y="0"/>
                    </a:cubicBezTo>
                    <a:cubicBezTo>
                      <a:pt x="12" y="0"/>
                      <a:pt x="9" y="2"/>
                      <a:pt x="9" y="5"/>
                    </a:cubicBezTo>
                    <a:cubicBezTo>
                      <a:pt x="9" y="8"/>
                      <a:pt x="11" y="10"/>
                      <a:pt x="14" y="10"/>
                    </a:cubicBezTo>
                    <a:cubicBezTo>
                      <a:pt x="14" y="16"/>
                      <a:pt x="14" y="16"/>
                      <a:pt x="14" y="16"/>
                    </a:cubicBezTo>
                    <a:lnTo>
                      <a:pt x="1" y="34"/>
                    </a:lnTo>
                    <a:close/>
                    <a:moveTo>
                      <a:pt x="17" y="18"/>
                    </a:moveTo>
                    <a:cubicBezTo>
                      <a:pt x="17" y="18"/>
                      <a:pt x="17" y="18"/>
                      <a:pt x="17" y="18"/>
                    </a:cubicBezTo>
                    <a:cubicBezTo>
                      <a:pt x="17" y="17"/>
                      <a:pt x="17" y="17"/>
                      <a:pt x="17" y="17"/>
                    </a:cubicBezTo>
                    <a:cubicBezTo>
                      <a:pt x="17" y="10"/>
                      <a:pt x="17" y="10"/>
                      <a:pt x="17" y="10"/>
                    </a:cubicBezTo>
                    <a:cubicBezTo>
                      <a:pt x="24" y="10"/>
                      <a:pt x="24" y="10"/>
                      <a:pt x="24" y="10"/>
                    </a:cubicBezTo>
                    <a:cubicBezTo>
                      <a:pt x="24" y="17"/>
                      <a:pt x="24" y="17"/>
                      <a:pt x="24" y="17"/>
                    </a:cubicBezTo>
                    <a:cubicBezTo>
                      <a:pt x="24" y="17"/>
                      <a:pt x="24" y="17"/>
                      <a:pt x="24" y="18"/>
                    </a:cubicBezTo>
                    <a:cubicBezTo>
                      <a:pt x="28" y="24"/>
                      <a:pt x="28" y="24"/>
                      <a:pt x="28" y="24"/>
                    </a:cubicBezTo>
                    <a:cubicBezTo>
                      <a:pt x="24" y="23"/>
                      <a:pt x="21" y="25"/>
                      <a:pt x="18" y="26"/>
                    </a:cubicBezTo>
                    <a:cubicBezTo>
                      <a:pt x="15" y="27"/>
                      <a:pt x="13" y="28"/>
                      <a:pt x="11" y="26"/>
                    </a:cubicBezTo>
                    <a:lnTo>
                      <a:pt x="17" y="18"/>
                    </a:lnTo>
                    <a:close/>
                    <a:moveTo>
                      <a:pt x="19" y="29"/>
                    </a:moveTo>
                    <a:cubicBezTo>
                      <a:pt x="22" y="28"/>
                      <a:pt x="26" y="26"/>
                      <a:pt x="31" y="28"/>
                    </a:cubicBezTo>
                    <a:cubicBezTo>
                      <a:pt x="37" y="36"/>
                      <a:pt x="37" y="36"/>
                      <a:pt x="37" y="36"/>
                    </a:cubicBezTo>
                    <a:cubicBezTo>
                      <a:pt x="37" y="36"/>
                      <a:pt x="37" y="36"/>
                      <a:pt x="37" y="36"/>
                    </a:cubicBezTo>
                    <a:cubicBezTo>
                      <a:pt x="37" y="36"/>
                      <a:pt x="37" y="36"/>
                      <a:pt x="37" y="36"/>
                    </a:cubicBezTo>
                    <a:cubicBezTo>
                      <a:pt x="37" y="36"/>
                      <a:pt x="36" y="36"/>
                      <a:pt x="36" y="36"/>
                    </a:cubicBezTo>
                    <a:cubicBezTo>
                      <a:pt x="5" y="36"/>
                      <a:pt x="5" y="36"/>
                      <a:pt x="5" y="36"/>
                    </a:cubicBezTo>
                    <a:cubicBezTo>
                      <a:pt x="4" y="36"/>
                      <a:pt x="4" y="36"/>
                      <a:pt x="4" y="36"/>
                    </a:cubicBezTo>
                    <a:cubicBezTo>
                      <a:pt x="4" y="36"/>
                      <a:pt x="4" y="36"/>
                      <a:pt x="4" y="36"/>
                    </a:cubicBezTo>
                    <a:cubicBezTo>
                      <a:pt x="9" y="29"/>
                      <a:pt x="9" y="29"/>
                      <a:pt x="9" y="29"/>
                    </a:cubicBezTo>
                    <a:cubicBezTo>
                      <a:pt x="10" y="30"/>
                      <a:pt x="12" y="31"/>
                      <a:pt x="14" y="31"/>
                    </a:cubicBezTo>
                    <a:cubicBezTo>
                      <a:pt x="16" y="31"/>
                      <a:pt x="17" y="30"/>
                      <a:pt x="19" y="29"/>
                    </a:cubicBezTo>
                    <a:close/>
                    <a:moveTo>
                      <a:pt x="28" y="5"/>
                    </a:moveTo>
                    <a:cubicBezTo>
                      <a:pt x="28" y="6"/>
                      <a:pt x="27" y="7"/>
                      <a:pt x="26" y="7"/>
                    </a:cubicBezTo>
                    <a:cubicBezTo>
                      <a:pt x="15" y="7"/>
                      <a:pt x="15" y="7"/>
                      <a:pt x="15" y="7"/>
                    </a:cubicBezTo>
                    <a:cubicBezTo>
                      <a:pt x="14" y="7"/>
                      <a:pt x="13" y="6"/>
                      <a:pt x="13" y="5"/>
                    </a:cubicBezTo>
                    <a:cubicBezTo>
                      <a:pt x="13" y="4"/>
                      <a:pt x="14" y="4"/>
                      <a:pt x="15" y="4"/>
                    </a:cubicBezTo>
                    <a:cubicBezTo>
                      <a:pt x="26" y="4"/>
                      <a:pt x="26" y="4"/>
                      <a:pt x="26" y="4"/>
                    </a:cubicBezTo>
                    <a:cubicBezTo>
                      <a:pt x="27" y="4"/>
                      <a:pt x="28" y="4"/>
                      <a:pt x="28" y="5"/>
                    </a:cubicBezTo>
                    <a:close/>
                  </a:path>
                </a:pathLst>
              </a:custGeom>
              <a:grpFill/>
              <a:ln w="9525">
                <a:solidFill>
                  <a:sysClr val="window" lastClr="FFFFFF">
                    <a:lumMod val="65000"/>
                  </a:sysClr>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Freeform 252"/>
              <p:cNvSpPr>
                <a:spLocks/>
              </p:cNvSpPr>
              <p:nvPr/>
            </p:nvSpPr>
            <p:spPr bwMode="auto">
              <a:xfrm>
                <a:off x="1400175" y="5808663"/>
                <a:ext cx="400050" cy="333375"/>
              </a:xfrm>
              <a:custGeom>
                <a:avLst/>
                <a:gdLst>
                  <a:gd name="T0" fmla="*/ 110 w 111"/>
                  <a:gd name="T1" fmla="*/ 46 h 93"/>
                  <a:gd name="T2" fmla="*/ 94 w 111"/>
                  <a:gd name="T3" fmla="*/ 32 h 93"/>
                  <a:gd name="T4" fmla="*/ 94 w 111"/>
                  <a:gd name="T5" fmla="*/ 22 h 93"/>
                  <a:gd name="T6" fmla="*/ 92 w 111"/>
                  <a:gd name="T7" fmla="*/ 20 h 93"/>
                  <a:gd name="T8" fmla="*/ 80 w 111"/>
                  <a:gd name="T9" fmla="*/ 20 h 93"/>
                  <a:gd name="T10" fmla="*/ 57 w 111"/>
                  <a:gd name="T11" fmla="*/ 0 h 93"/>
                  <a:gd name="T12" fmla="*/ 55 w 111"/>
                  <a:gd name="T13" fmla="*/ 0 h 93"/>
                  <a:gd name="T14" fmla="*/ 55 w 111"/>
                  <a:gd name="T15" fmla="*/ 0 h 93"/>
                  <a:gd name="T16" fmla="*/ 54 w 111"/>
                  <a:gd name="T17" fmla="*/ 0 h 93"/>
                  <a:gd name="T18" fmla="*/ 1 w 111"/>
                  <a:gd name="T19" fmla="*/ 46 h 93"/>
                  <a:gd name="T20" fmla="*/ 0 w 111"/>
                  <a:gd name="T21" fmla="*/ 48 h 93"/>
                  <a:gd name="T22" fmla="*/ 2 w 111"/>
                  <a:gd name="T23" fmla="*/ 50 h 93"/>
                  <a:gd name="T24" fmla="*/ 16 w 111"/>
                  <a:gd name="T25" fmla="*/ 50 h 93"/>
                  <a:gd name="T26" fmla="*/ 16 w 111"/>
                  <a:gd name="T27" fmla="*/ 88 h 93"/>
                  <a:gd name="T28" fmla="*/ 8 w 111"/>
                  <a:gd name="T29" fmla="*/ 88 h 93"/>
                  <a:gd name="T30" fmla="*/ 6 w 111"/>
                  <a:gd name="T31" fmla="*/ 91 h 93"/>
                  <a:gd name="T32" fmla="*/ 8 w 111"/>
                  <a:gd name="T33" fmla="*/ 93 h 93"/>
                  <a:gd name="T34" fmla="*/ 8 w 111"/>
                  <a:gd name="T35" fmla="*/ 93 h 93"/>
                  <a:gd name="T36" fmla="*/ 102 w 111"/>
                  <a:gd name="T37" fmla="*/ 93 h 93"/>
                  <a:gd name="T38" fmla="*/ 102 w 111"/>
                  <a:gd name="T39" fmla="*/ 93 h 93"/>
                  <a:gd name="T40" fmla="*/ 104 w 111"/>
                  <a:gd name="T41" fmla="*/ 92 h 93"/>
                  <a:gd name="T42" fmla="*/ 104 w 111"/>
                  <a:gd name="T43" fmla="*/ 91 h 93"/>
                  <a:gd name="T44" fmla="*/ 104 w 111"/>
                  <a:gd name="T45" fmla="*/ 89 h 93"/>
                  <a:gd name="T46" fmla="*/ 102 w 111"/>
                  <a:gd name="T47" fmla="*/ 88 h 93"/>
                  <a:gd name="T48" fmla="*/ 21 w 111"/>
                  <a:gd name="T49" fmla="*/ 88 h 93"/>
                  <a:gd name="T50" fmla="*/ 21 w 111"/>
                  <a:gd name="T51" fmla="*/ 48 h 93"/>
                  <a:gd name="T52" fmla="*/ 19 w 111"/>
                  <a:gd name="T53" fmla="*/ 45 h 93"/>
                  <a:gd name="T54" fmla="*/ 8 w 111"/>
                  <a:gd name="T55" fmla="*/ 45 h 93"/>
                  <a:gd name="T56" fmla="*/ 55 w 111"/>
                  <a:gd name="T57" fmla="*/ 5 h 93"/>
                  <a:gd name="T58" fmla="*/ 77 w 111"/>
                  <a:gd name="T59" fmla="*/ 24 h 93"/>
                  <a:gd name="T60" fmla="*/ 79 w 111"/>
                  <a:gd name="T61" fmla="*/ 25 h 93"/>
                  <a:gd name="T62" fmla="*/ 90 w 111"/>
                  <a:gd name="T63" fmla="*/ 25 h 93"/>
                  <a:gd name="T64" fmla="*/ 90 w 111"/>
                  <a:gd name="T65" fmla="*/ 33 h 93"/>
                  <a:gd name="T66" fmla="*/ 91 w 111"/>
                  <a:gd name="T67" fmla="*/ 35 h 93"/>
                  <a:gd name="T68" fmla="*/ 102 w 111"/>
                  <a:gd name="T69" fmla="*/ 45 h 93"/>
                  <a:gd name="T70" fmla="*/ 92 w 111"/>
                  <a:gd name="T71" fmla="*/ 45 h 93"/>
                  <a:gd name="T72" fmla="*/ 90 w 111"/>
                  <a:gd name="T73" fmla="*/ 48 h 93"/>
                  <a:gd name="T74" fmla="*/ 90 w 111"/>
                  <a:gd name="T75" fmla="*/ 83 h 93"/>
                  <a:gd name="T76" fmla="*/ 90 w 111"/>
                  <a:gd name="T77" fmla="*/ 85 h 93"/>
                  <a:gd name="T78" fmla="*/ 94 w 111"/>
                  <a:gd name="T79" fmla="*/ 85 h 93"/>
                  <a:gd name="T80" fmla="*/ 94 w 111"/>
                  <a:gd name="T81" fmla="*/ 83 h 93"/>
                  <a:gd name="T82" fmla="*/ 94 w 111"/>
                  <a:gd name="T83" fmla="*/ 50 h 93"/>
                  <a:gd name="T84" fmla="*/ 109 w 111"/>
                  <a:gd name="T85" fmla="*/ 50 h 93"/>
                  <a:gd name="T86" fmla="*/ 111 w 111"/>
                  <a:gd name="T87" fmla="*/ 48 h 93"/>
                  <a:gd name="T88" fmla="*/ 110 w 111"/>
                  <a:gd name="T89"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93">
                    <a:moveTo>
                      <a:pt x="110" y="46"/>
                    </a:moveTo>
                    <a:cubicBezTo>
                      <a:pt x="94" y="32"/>
                      <a:pt x="94" y="32"/>
                      <a:pt x="94" y="32"/>
                    </a:cubicBezTo>
                    <a:cubicBezTo>
                      <a:pt x="94" y="22"/>
                      <a:pt x="94" y="22"/>
                      <a:pt x="94" y="22"/>
                    </a:cubicBezTo>
                    <a:cubicBezTo>
                      <a:pt x="94" y="21"/>
                      <a:pt x="93" y="20"/>
                      <a:pt x="92" y="20"/>
                    </a:cubicBezTo>
                    <a:cubicBezTo>
                      <a:pt x="80" y="20"/>
                      <a:pt x="80" y="20"/>
                      <a:pt x="80" y="20"/>
                    </a:cubicBezTo>
                    <a:cubicBezTo>
                      <a:pt x="57" y="0"/>
                      <a:pt x="57" y="0"/>
                      <a:pt x="57" y="0"/>
                    </a:cubicBezTo>
                    <a:cubicBezTo>
                      <a:pt x="56" y="0"/>
                      <a:pt x="56" y="0"/>
                      <a:pt x="55" y="0"/>
                    </a:cubicBezTo>
                    <a:cubicBezTo>
                      <a:pt x="55" y="0"/>
                      <a:pt x="55" y="0"/>
                      <a:pt x="55" y="0"/>
                    </a:cubicBezTo>
                    <a:cubicBezTo>
                      <a:pt x="54" y="0"/>
                      <a:pt x="54" y="0"/>
                      <a:pt x="54" y="0"/>
                    </a:cubicBezTo>
                    <a:cubicBezTo>
                      <a:pt x="1" y="46"/>
                      <a:pt x="1" y="46"/>
                      <a:pt x="1" y="46"/>
                    </a:cubicBezTo>
                    <a:cubicBezTo>
                      <a:pt x="0" y="47"/>
                      <a:pt x="0" y="48"/>
                      <a:pt x="0" y="48"/>
                    </a:cubicBezTo>
                    <a:cubicBezTo>
                      <a:pt x="0" y="49"/>
                      <a:pt x="1" y="50"/>
                      <a:pt x="2" y="50"/>
                    </a:cubicBezTo>
                    <a:cubicBezTo>
                      <a:pt x="16" y="50"/>
                      <a:pt x="16" y="50"/>
                      <a:pt x="16" y="50"/>
                    </a:cubicBezTo>
                    <a:cubicBezTo>
                      <a:pt x="16" y="88"/>
                      <a:pt x="16" y="88"/>
                      <a:pt x="16" y="88"/>
                    </a:cubicBezTo>
                    <a:cubicBezTo>
                      <a:pt x="8" y="88"/>
                      <a:pt x="8" y="88"/>
                      <a:pt x="8" y="88"/>
                    </a:cubicBezTo>
                    <a:cubicBezTo>
                      <a:pt x="7" y="88"/>
                      <a:pt x="6" y="90"/>
                      <a:pt x="6" y="91"/>
                    </a:cubicBezTo>
                    <a:cubicBezTo>
                      <a:pt x="6" y="92"/>
                      <a:pt x="7" y="93"/>
                      <a:pt x="8" y="93"/>
                    </a:cubicBezTo>
                    <a:cubicBezTo>
                      <a:pt x="8" y="93"/>
                      <a:pt x="8" y="93"/>
                      <a:pt x="8" y="93"/>
                    </a:cubicBezTo>
                    <a:cubicBezTo>
                      <a:pt x="102" y="93"/>
                      <a:pt x="102" y="93"/>
                      <a:pt x="102" y="93"/>
                    </a:cubicBezTo>
                    <a:cubicBezTo>
                      <a:pt x="102" y="93"/>
                      <a:pt x="102" y="93"/>
                      <a:pt x="102" y="93"/>
                    </a:cubicBezTo>
                    <a:cubicBezTo>
                      <a:pt x="103" y="93"/>
                      <a:pt x="103" y="93"/>
                      <a:pt x="104" y="92"/>
                    </a:cubicBezTo>
                    <a:cubicBezTo>
                      <a:pt x="104" y="92"/>
                      <a:pt x="104" y="91"/>
                      <a:pt x="104" y="91"/>
                    </a:cubicBezTo>
                    <a:cubicBezTo>
                      <a:pt x="104" y="90"/>
                      <a:pt x="104" y="90"/>
                      <a:pt x="104" y="89"/>
                    </a:cubicBezTo>
                    <a:cubicBezTo>
                      <a:pt x="103" y="89"/>
                      <a:pt x="103" y="88"/>
                      <a:pt x="102" y="88"/>
                    </a:cubicBezTo>
                    <a:cubicBezTo>
                      <a:pt x="21" y="88"/>
                      <a:pt x="21" y="88"/>
                      <a:pt x="21" y="88"/>
                    </a:cubicBezTo>
                    <a:cubicBezTo>
                      <a:pt x="21" y="48"/>
                      <a:pt x="21" y="48"/>
                      <a:pt x="21" y="48"/>
                    </a:cubicBezTo>
                    <a:cubicBezTo>
                      <a:pt x="21" y="46"/>
                      <a:pt x="20" y="45"/>
                      <a:pt x="19" y="45"/>
                    </a:cubicBezTo>
                    <a:cubicBezTo>
                      <a:pt x="8" y="45"/>
                      <a:pt x="8" y="45"/>
                      <a:pt x="8" y="45"/>
                    </a:cubicBezTo>
                    <a:cubicBezTo>
                      <a:pt x="55" y="5"/>
                      <a:pt x="55" y="5"/>
                      <a:pt x="55" y="5"/>
                    </a:cubicBezTo>
                    <a:cubicBezTo>
                      <a:pt x="77" y="24"/>
                      <a:pt x="77" y="24"/>
                      <a:pt x="77" y="24"/>
                    </a:cubicBezTo>
                    <a:cubicBezTo>
                      <a:pt x="78" y="24"/>
                      <a:pt x="78" y="25"/>
                      <a:pt x="79" y="25"/>
                    </a:cubicBezTo>
                    <a:cubicBezTo>
                      <a:pt x="90" y="25"/>
                      <a:pt x="90" y="25"/>
                      <a:pt x="90" y="25"/>
                    </a:cubicBezTo>
                    <a:cubicBezTo>
                      <a:pt x="90" y="33"/>
                      <a:pt x="90" y="33"/>
                      <a:pt x="90" y="33"/>
                    </a:cubicBezTo>
                    <a:cubicBezTo>
                      <a:pt x="90" y="34"/>
                      <a:pt x="90" y="35"/>
                      <a:pt x="91" y="35"/>
                    </a:cubicBezTo>
                    <a:cubicBezTo>
                      <a:pt x="102" y="45"/>
                      <a:pt x="102" y="45"/>
                      <a:pt x="102" y="45"/>
                    </a:cubicBezTo>
                    <a:cubicBezTo>
                      <a:pt x="92" y="45"/>
                      <a:pt x="92" y="45"/>
                      <a:pt x="92" y="45"/>
                    </a:cubicBezTo>
                    <a:cubicBezTo>
                      <a:pt x="91" y="45"/>
                      <a:pt x="90" y="46"/>
                      <a:pt x="90" y="48"/>
                    </a:cubicBezTo>
                    <a:cubicBezTo>
                      <a:pt x="90" y="83"/>
                      <a:pt x="90" y="83"/>
                      <a:pt x="90" y="83"/>
                    </a:cubicBezTo>
                    <a:cubicBezTo>
                      <a:pt x="90" y="84"/>
                      <a:pt x="90" y="84"/>
                      <a:pt x="90" y="85"/>
                    </a:cubicBezTo>
                    <a:cubicBezTo>
                      <a:pt x="91" y="86"/>
                      <a:pt x="93" y="86"/>
                      <a:pt x="94" y="85"/>
                    </a:cubicBezTo>
                    <a:cubicBezTo>
                      <a:pt x="94" y="84"/>
                      <a:pt x="94" y="84"/>
                      <a:pt x="94" y="83"/>
                    </a:cubicBezTo>
                    <a:cubicBezTo>
                      <a:pt x="94" y="50"/>
                      <a:pt x="94" y="50"/>
                      <a:pt x="94" y="50"/>
                    </a:cubicBezTo>
                    <a:cubicBezTo>
                      <a:pt x="109" y="50"/>
                      <a:pt x="109" y="50"/>
                      <a:pt x="109" y="50"/>
                    </a:cubicBezTo>
                    <a:cubicBezTo>
                      <a:pt x="109" y="50"/>
                      <a:pt x="110" y="49"/>
                      <a:pt x="111" y="48"/>
                    </a:cubicBezTo>
                    <a:cubicBezTo>
                      <a:pt x="111" y="48"/>
                      <a:pt x="111" y="47"/>
                      <a:pt x="110" y="46"/>
                    </a:cubicBezTo>
                    <a:close/>
                  </a:path>
                </a:pathLst>
              </a:custGeom>
              <a:grpFill/>
              <a:ln w="9525">
                <a:solidFill>
                  <a:sysClr val="window" lastClr="FFFFFF">
                    <a:lumMod val="65000"/>
                  </a:sysClr>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17" name="Group 16"/>
            <p:cNvGrpSpPr/>
            <p:nvPr/>
          </p:nvGrpSpPr>
          <p:grpSpPr>
            <a:xfrm>
              <a:off x="3161722" y="2874902"/>
              <a:ext cx="762000" cy="881376"/>
              <a:chOff x="2733412" y="2815401"/>
              <a:chExt cx="847988" cy="918399"/>
            </a:xfrm>
          </p:grpSpPr>
          <p:sp>
            <p:nvSpPr>
              <p:cNvPr id="18" name="Rectangle 17"/>
              <p:cNvSpPr/>
              <p:nvPr/>
            </p:nvSpPr>
            <p:spPr>
              <a:xfrm>
                <a:off x="2733412" y="2834103"/>
                <a:ext cx="847988" cy="89535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sp>
            <p:nvSpPr>
              <p:cNvPr id="19" name="Freeform 255"/>
              <p:cNvSpPr>
                <a:spLocks noEditPoints="1"/>
              </p:cNvSpPr>
              <p:nvPr/>
            </p:nvSpPr>
            <p:spPr bwMode="auto">
              <a:xfrm>
                <a:off x="2733412" y="2815401"/>
                <a:ext cx="847988" cy="918399"/>
              </a:xfrm>
              <a:custGeom>
                <a:avLst/>
                <a:gdLst>
                  <a:gd name="T0" fmla="*/ 69 w 85"/>
                  <a:gd name="T1" fmla="*/ 42 h 91"/>
                  <a:gd name="T2" fmla="*/ 69 w 85"/>
                  <a:gd name="T3" fmla="*/ 42 h 91"/>
                  <a:gd name="T4" fmla="*/ 69 w 85"/>
                  <a:gd name="T5" fmla="*/ 13 h 91"/>
                  <a:gd name="T6" fmla="*/ 34 w 85"/>
                  <a:gd name="T7" fmla="*/ 0 h 91"/>
                  <a:gd name="T8" fmla="*/ 0 w 85"/>
                  <a:gd name="T9" fmla="*/ 13 h 91"/>
                  <a:gd name="T10" fmla="*/ 0 w 85"/>
                  <a:gd name="T11" fmla="*/ 70 h 91"/>
                  <a:gd name="T12" fmla="*/ 34 w 85"/>
                  <a:gd name="T13" fmla="*/ 84 h 91"/>
                  <a:gd name="T14" fmla="*/ 43 w 85"/>
                  <a:gd name="T15" fmla="*/ 83 h 91"/>
                  <a:gd name="T16" fmla="*/ 61 w 85"/>
                  <a:gd name="T17" fmla="*/ 91 h 91"/>
                  <a:gd name="T18" fmla="*/ 85 w 85"/>
                  <a:gd name="T19" fmla="*/ 66 h 91"/>
                  <a:gd name="T20" fmla="*/ 69 w 85"/>
                  <a:gd name="T21" fmla="*/ 42 h 91"/>
                  <a:gd name="T22" fmla="*/ 34 w 85"/>
                  <a:gd name="T23" fmla="*/ 4 h 91"/>
                  <a:gd name="T24" fmla="*/ 65 w 85"/>
                  <a:gd name="T25" fmla="*/ 13 h 91"/>
                  <a:gd name="T26" fmla="*/ 34 w 85"/>
                  <a:gd name="T27" fmla="*/ 23 h 91"/>
                  <a:gd name="T28" fmla="*/ 3 w 85"/>
                  <a:gd name="T29" fmla="*/ 13 h 91"/>
                  <a:gd name="T30" fmla="*/ 34 w 85"/>
                  <a:gd name="T31" fmla="*/ 4 h 91"/>
                  <a:gd name="T32" fmla="*/ 3 w 85"/>
                  <a:gd name="T33" fmla="*/ 20 h 91"/>
                  <a:gd name="T34" fmla="*/ 34 w 85"/>
                  <a:gd name="T35" fmla="*/ 27 h 91"/>
                  <a:gd name="T36" fmla="*/ 65 w 85"/>
                  <a:gd name="T37" fmla="*/ 20 h 91"/>
                  <a:gd name="T38" fmla="*/ 65 w 85"/>
                  <a:gd name="T39" fmla="*/ 41 h 91"/>
                  <a:gd name="T40" fmla="*/ 61 w 85"/>
                  <a:gd name="T41" fmla="*/ 41 h 91"/>
                  <a:gd name="T42" fmla="*/ 41 w 85"/>
                  <a:gd name="T43" fmla="*/ 51 h 91"/>
                  <a:gd name="T44" fmla="*/ 34 w 85"/>
                  <a:gd name="T45" fmla="*/ 51 h 91"/>
                  <a:gd name="T46" fmla="*/ 3 w 85"/>
                  <a:gd name="T47" fmla="*/ 42 h 91"/>
                  <a:gd name="T48" fmla="*/ 3 w 85"/>
                  <a:gd name="T49" fmla="*/ 20 h 91"/>
                  <a:gd name="T50" fmla="*/ 34 w 85"/>
                  <a:gd name="T51" fmla="*/ 80 h 91"/>
                  <a:gd name="T52" fmla="*/ 34 w 85"/>
                  <a:gd name="T53" fmla="*/ 80 h 91"/>
                  <a:gd name="T54" fmla="*/ 3 w 85"/>
                  <a:gd name="T55" fmla="*/ 70 h 91"/>
                  <a:gd name="T56" fmla="*/ 3 w 85"/>
                  <a:gd name="T57" fmla="*/ 48 h 91"/>
                  <a:gd name="T58" fmla="*/ 34 w 85"/>
                  <a:gd name="T59" fmla="*/ 55 h 91"/>
                  <a:gd name="T60" fmla="*/ 39 w 85"/>
                  <a:gd name="T61" fmla="*/ 55 h 91"/>
                  <a:gd name="T62" fmla="*/ 36 w 85"/>
                  <a:gd name="T63" fmla="*/ 66 h 91"/>
                  <a:gd name="T64" fmla="*/ 40 w 85"/>
                  <a:gd name="T65" fmla="*/ 79 h 91"/>
                  <a:gd name="T66" fmla="*/ 34 w 85"/>
                  <a:gd name="T67" fmla="*/ 80 h 91"/>
                  <a:gd name="T68" fmla="*/ 61 w 85"/>
                  <a:gd name="T69" fmla="*/ 87 h 91"/>
                  <a:gd name="T70" fmla="*/ 40 w 85"/>
                  <a:gd name="T71" fmla="*/ 66 h 91"/>
                  <a:gd name="T72" fmla="*/ 61 w 85"/>
                  <a:gd name="T73" fmla="*/ 45 h 91"/>
                  <a:gd name="T74" fmla="*/ 81 w 85"/>
                  <a:gd name="T75" fmla="*/ 66 h 91"/>
                  <a:gd name="T76" fmla="*/ 61 w 85"/>
                  <a:gd name="T77"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1">
                    <a:moveTo>
                      <a:pt x="69" y="42"/>
                    </a:moveTo>
                    <a:cubicBezTo>
                      <a:pt x="69" y="42"/>
                      <a:pt x="69" y="42"/>
                      <a:pt x="69" y="42"/>
                    </a:cubicBezTo>
                    <a:cubicBezTo>
                      <a:pt x="69" y="13"/>
                      <a:pt x="69" y="13"/>
                      <a:pt x="69" y="13"/>
                    </a:cubicBezTo>
                    <a:cubicBezTo>
                      <a:pt x="69" y="5"/>
                      <a:pt x="51" y="0"/>
                      <a:pt x="34" y="0"/>
                    </a:cubicBezTo>
                    <a:cubicBezTo>
                      <a:pt x="17" y="0"/>
                      <a:pt x="0" y="5"/>
                      <a:pt x="0" y="13"/>
                    </a:cubicBezTo>
                    <a:cubicBezTo>
                      <a:pt x="0" y="70"/>
                      <a:pt x="0" y="70"/>
                      <a:pt x="0" y="70"/>
                    </a:cubicBezTo>
                    <a:cubicBezTo>
                      <a:pt x="0" y="79"/>
                      <a:pt x="17" y="84"/>
                      <a:pt x="34" y="84"/>
                    </a:cubicBezTo>
                    <a:cubicBezTo>
                      <a:pt x="37" y="84"/>
                      <a:pt x="40" y="83"/>
                      <a:pt x="43" y="83"/>
                    </a:cubicBezTo>
                    <a:cubicBezTo>
                      <a:pt x="47" y="88"/>
                      <a:pt x="54" y="91"/>
                      <a:pt x="61" y="91"/>
                    </a:cubicBezTo>
                    <a:cubicBezTo>
                      <a:pt x="74" y="91"/>
                      <a:pt x="85" y="80"/>
                      <a:pt x="85" y="66"/>
                    </a:cubicBezTo>
                    <a:cubicBezTo>
                      <a:pt x="85" y="55"/>
                      <a:pt x="79" y="46"/>
                      <a:pt x="69" y="42"/>
                    </a:cubicBezTo>
                    <a:close/>
                    <a:moveTo>
                      <a:pt x="34" y="4"/>
                    </a:moveTo>
                    <a:cubicBezTo>
                      <a:pt x="53" y="4"/>
                      <a:pt x="65" y="9"/>
                      <a:pt x="65" y="13"/>
                    </a:cubicBezTo>
                    <a:cubicBezTo>
                      <a:pt x="65" y="18"/>
                      <a:pt x="53" y="23"/>
                      <a:pt x="34" y="23"/>
                    </a:cubicBezTo>
                    <a:cubicBezTo>
                      <a:pt x="15" y="23"/>
                      <a:pt x="3" y="18"/>
                      <a:pt x="3" y="13"/>
                    </a:cubicBezTo>
                    <a:cubicBezTo>
                      <a:pt x="3" y="9"/>
                      <a:pt x="15" y="4"/>
                      <a:pt x="34" y="4"/>
                    </a:cubicBezTo>
                    <a:close/>
                    <a:moveTo>
                      <a:pt x="3" y="20"/>
                    </a:moveTo>
                    <a:cubicBezTo>
                      <a:pt x="10" y="25"/>
                      <a:pt x="22" y="27"/>
                      <a:pt x="34" y="27"/>
                    </a:cubicBezTo>
                    <a:cubicBezTo>
                      <a:pt x="46" y="27"/>
                      <a:pt x="59" y="25"/>
                      <a:pt x="65" y="20"/>
                    </a:cubicBezTo>
                    <a:cubicBezTo>
                      <a:pt x="65" y="41"/>
                      <a:pt x="65" y="41"/>
                      <a:pt x="65" y="41"/>
                    </a:cubicBezTo>
                    <a:cubicBezTo>
                      <a:pt x="64" y="41"/>
                      <a:pt x="62" y="41"/>
                      <a:pt x="61" y="41"/>
                    </a:cubicBezTo>
                    <a:cubicBezTo>
                      <a:pt x="53" y="41"/>
                      <a:pt x="46" y="45"/>
                      <a:pt x="41" y="51"/>
                    </a:cubicBezTo>
                    <a:cubicBezTo>
                      <a:pt x="39" y="51"/>
                      <a:pt x="37" y="51"/>
                      <a:pt x="34" y="51"/>
                    </a:cubicBezTo>
                    <a:cubicBezTo>
                      <a:pt x="15" y="51"/>
                      <a:pt x="3" y="46"/>
                      <a:pt x="3" y="42"/>
                    </a:cubicBezTo>
                    <a:lnTo>
                      <a:pt x="3" y="20"/>
                    </a:lnTo>
                    <a:close/>
                    <a:moveTo>
                      <a:pt x="34" y="80"/>
                    </a:moveTo>
                    <a:cubicBezTo>
                      <a:pt x="34" y="80"/>
                      <a:pt x="34" y="80"/>
                      <a:pt x="34" y="80"/>
                    </a:cubicBezTo>
                    <a:cubicBezTo>
                      <a:pt x="15" y="80"/>
                      <a:pt x="3" y="74"/>
                      <a:pt x="3" y="70"/>
                    </a:cubicBezTo>
                    <a:cubicBezTo>
                      <a:pt x="3" y="48"/>
                      <a:pt x="3" y="48"/>
                      <a:pt x="3" y="48"/>
                    </a:cubicBezTo>
                    <a:cubicBezTo>
                      <a:pt x="10" y="53"/>
                      <a:pt x="22" y="55"/>
                      <a:pt x="34" y="55"/>
                    </a:cubicBezTo>
                    <a:cubicBezTo>
                      <a:pt x="36" y="55"/>
                      <a:pt x="37" y="55"/>
                      <a:pt x="39" y="55"/>
                    </a:cubicBezTo>
                    <a:cubicBezTo>
                      <a:pt x="37" y="58"/>
                      <a:pt x="36" y="62"/>
                      <a:pt x="36" y="66"/>
                    </a:cubicBezTo>
                    <a:cubicBezTo>
                      <a:pt x="36" y="71"/>
                      <a:pt x="38" y="76"/>
                      <a:pt x="40" y="79"/>
                    </a:cubicBezTo>
                    <a:cubicBezTo>
                      <a:pt x="38" y="80"/>
                      <a:pt x="36" y="80"/>
                      <a:pt x="34" y="80"/>
                    </a:cubicBezTo>
                    <a:close/>
                    <a:moveTo>
                      <a:pt x="61" y="87"/>
                    </a:moveTo>
                    <a:cubicBezTo>
                      <a:pt x="49" y="87"/>
                      <a:pt x="40" y="78"/>
                      <a:pt x="40" y="66"/>
                    </a:cubicBezTo>
                    <a:cubicBezTo>
                      <a:pt x="40" y="54"/>
                      <a:pt x="49" y="45"/>
                      <a:pt x="61" y="45"/>
                    </a:cubicBezTo>
                    <a:cubicBezTo>
                      <a:pt x="72" y="45"/>
                      <a:pt x="81" y="54"/>
                      <a:pt x="81" y="66"/>
                    </a:cubicBezTo>
                    <a:cubicBezTo>
                      <a:pt x="81" y="78"/>
                      <a:pt x="72" y="87"/>
                      <a:pt x="61" y="87"/>
                    </a:cubicBezTo>
                    <a:close/>
                  </a:path>
                </a:pathLst>
              </a:custGeom>
              <a:solidFill>
                <a:srgbClr val="00B9E4">
                  <a:lumMod val="75000"/>
                </a:srgbClr>
              </a:solidFill>
              <a:ln w="9525">
                <a:solidFill>
                  <a:srgbClr val="00B9E4">
                    <a:lumMod val="75000"/>
                  </a:srgbClr>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ndParaRPr>
              </a:p>
            </p:txBody>
          </p:sp>
          <p:sp>
            <p:nvSpPr>
              <p:cNvPr id="20" name="TextBox 19"/>
              <p:cNvSpPr txBox="1"/>
              <p:nvPr/>
            </p:nvSpPr>
            <p:spPr>
              <a:xfrm>
                <a:off x="3115737" y="3296685"/>
                <a:ext cx="440831" cy="352775"/>
              </a:xfrm>
              <a:prstGeom prst="rect">
                <a:avLst/>
              </a:prstGeom>
              <a:noFill/>
              <a:ln>
                <a:noFill/>
              </a:ln>
            </p:spPr>
            <p:txBody>
              <a:bodyPr wrap="square" lIns="0" r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B9E4">
                        <a:lumMod val="75000"/>
                      </a:srgbClr>
                    </a:solidFill>
                    <a:effectLst/>
                    <a:uLnTx/>
                    <a:uFillTx/>
                  </a:rPr>
                  <a:t>DI</a:t>
                </a:r>
                <a:r>
                  <a:rPr kumimoji="0" lang="en-US" sz="1000" b="1" i="0" u="none" strike="noStrike" kern="0" cap="none" spc="0" normalizeH="0" baseline="0" noProof="0" dirty="0" smtClean="0">
                    <a:ln>
                      <a:noFill/>
                    </a:ln>
                    <a:solidFill>
                      <a:srgbClr val="00B9E4">
                        <a:lumMod val="75000"/>
                      </a:srgbClr>
                    </a:solidFill>
                    <a:effectLst/>
                    <a:uLnTx/>
                    <a:uFillTx/>
                  </a:rPr>
                  <a:t> </a:t>
                </a:r>
                <a:r>
                  <a:rPr kumimoji="0" lang="en-US" sz="1600" b="1" i="0" u="none" strike="noStrike" kern="0" cap="none" spc="0" normalizeH="0" baseline="0" noProof="0" dirty="0" smtClean="0">
                    <a:ln>
                      <a:noFill/>
                    </a:ln>
                    <a:solidFill>
                      <a:srgbClr val="00B9E4">
                        <a:lumMod val="75000"/>
                      </a:srgbClr>
                    </a:solidFill>
                    <a:effectLst/>
                    <a:uLnTx/>
                    <a:uFillTx/>
                  </a:rPr>
                  <a:t>r</a:t>
                </a:r>
              </a:p>
            </p:txBody>
          </p:sp>
        </p:grpSp>
        <p:grpSp>
          <p:nvGrpSpPr>
            <p:cNvPr id="21" name="Group 20"/>
            <p:cNvGrpSpPr/>
            <p:nvPr/>
          </p:nvGrpSpPr>
          <p:grpSpPr>
            <a:xfrm>
              <a:off x="4133273" y="2669384"/>
              <a:ext cx="1243011" cy="1376702"/>
              <a:chOff x="4038601" y="2559715"/>
              <a:chExt cx="1243011" cy="1376702"/>
            </a:xfrm>
          </p:grpSpPr>
          <p:sp>
            <p:nvSpPr>
              <p:cNvPr id="22" name="Rectangle 21"/>
              <p:cNvSpPr/>
              <p:nvPr/>
            </p:nvSpPr>
            <p:spPr>
              <a:xfrm>
                <a:off x="4038601" y="2559715"/>
                <a:ext cx="1143000" cy="137670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sp>
            <p:nvSpPr>
              <p:cNvPr id="23" name="Freeform 255"/>
              <p:cNvSpPr>
                <a:spLocks noEditPoints="1"/>
              </p:cNvSpPr>
              <p:nvPr/>
            </p:nvSpPr>
            <p:spPr bwMode="auto">
              <a:xfrm>
                <a:off x="4047510" y="2623373"/>
                <a:ext cx="1234102" cy="1313044"/>
              </a:xfrm>
              <a:custGeom>
                <a:avLst/>
                <a:gdLst>
                  <a:gd name="T0" fmla="*/ 69 w 85"/>
                  <a:gd name="T1" fmla="*/ 42 h 91"/>
                  <a:gd name="T2" fmla="*/ 69 w 85"/>
                  <a:gd name="T3" fmla="*/ 42 h 91"/>
                  <a:gd name="T4" fmla="*/ 69 w 85"/>
                  <a:gd name="T5" fmla="*/ 13 h 91"/>
                  <a:gd name="T6" fmla="*/ 34 w 85"/>
                  <a:gd name="T7" fmla="*/ 0 h 91"/>
                  <a:gd name="T8" fmla="*/ 0 w 85"/>
                  <a:gd name="T9" fmla="*/ 13 h 91"/>
                  <a:gd name="T10" fmla="*/ 0 w 85"/>
                  <a:gd name="T11" fmla="*/ 70 h 91"/>
                  <a:gd name="T12" fmla="*/ 34 w 85"/>
                  <a:gd name="T13" fmla="*/ 84 h 91"/>
                  <a:gd name="T14" fmla="*/ 43 w 85"/>
                  <a:gd name="T15" fmla="*/ 83 h 91"/>
                  <a:gd name="T16" fmla="*/ 61 w 85"/>
                  <a:gd name="T17" fmla="*/ 91 h 91"/>
                  <a:gd name="T18" fmla="*/ 85 w 85"/>
                  <a:gd name="T19" fmla="*/ 66 h 91"/>
                  <a:gd name="T20" fmla="*/ 69 w 85"/>
                  <a:gd name="T21" fmla="*/ 42 h 91"/>
                  <a:gd name="T22" fmla="*/ 34 w 85"/>
                  <a:gd name="T23" fmla="*/ 4 h 91"/>
                  <a:gd name="T24" fmla="*/ 65 w 85"/>
                  <a:gd name="T25" fmla="*/ 13 h 91"/>
                  <a:gd name="T26" fmla="*/ 34 w 85"/>
                  <a:gd name="T27" fmla="*/ 23 h 91"/>
                  <a:gd name="T28" fmla="*/ 3 w 85"/>
                  <a:gd name="T29" fmla="*/ 13 h 91"/>
                  <a:gd name="T30" fmla="*/ 34 w 85"/>
                  <a:gd name="T31" fmla="*/ 4 h 91"/>
                  <a:gd name="T32" fmla="*/ 3 w 85"/>
                  <a:gd name="T33" fmla="*/ 20 h 91"/>
                  <a:gd name="T34" fmla="*/ 34 w 85"/>
                  <a:gd name="T35" fmla="*/ 27 h 91"/>
                  <a:gd name="T36" fmla="*/ 65 w 85"/>
                  <a:gd name="T37" fmla="*/ 20 h 91"/>
                  <a:gd name="T38" fmla="*/ 65 w 85"/>
                  <a:gd name="T39" fmla="*/ 41 h 91"/>
                  <a:gd name="T40" fmla="*/ 61 w 85"/>
                  <a:gd name="T41" fmla="*/ 41 h 91"/>
                  <a:gd name="T42" fmla="*/ 41 w 85"/>
                  <a:gd name="T43" fmla="*/ 51 h 91"/>
                  <a:gd name="T44" fmla="*/ 34 w 85"/>
                  <a:gd name="T45" fmla="*/ 51 h 91"/>
                  <a:gd name="T46" fmla="*/ 3 w 85"/>
                  <a:gd name="T47" fmla="*/ 42 h 91"/>
                  <a:gd name="T48" fmla="*/ 3 w 85"/>
                  <a:gd name="T49" fmla="*/ 20 h 91"/>
                  <a:gd name="T50" fmla="*/ 34 w 85"/>
                  <a:gd name="T51" fmla="*/ 80 h 91"/>
                  <a:gd name="T52" fmla="*/ 34 w 85"/>
                  <a:gd name="T53" fmla="*/ 80 h 91"/>
                  <a:gd name="T54" fmla="*/ 3 w 85"/>
                  <a:gd name="T55" fmla="*/ 70 h 91"/>
                  <a:gd name="T56" fmla="*/ 3 w 85"/>
                  <a:gd name="T57" fmla="*/ 48 h 91"/>
                  <a:gd name="T58" fmla="*/ 34 w 85"/>
                  <a:gd name="T59" fmla="*/ 55 h 91"/>
                  <a:gd name="T60" fmla="*/ 39 w 85"/>
                  <a:gd name="T61" fmla="*/ 55 h 91"/>
                  <a:gd name="T62" fmla="*/ 36 w 85"/>
                  <a:gd name="T63" fmla="*/ 66 h 91"/>
                  <a:gd name="T64" fmla="*/ 40 w 85"/>
                  <a:gd name="T65" fmla="*/ 79 h 91"/>
                  <a:gd name="T66" fmla="*/ 34 w 85"/>
                  <a:gd name="T67" fmla="*/ 80 h 91"/>
                  <a:gd name="T68" fmla="*/ 61 w 85"/>
                  <a:gd name="T69" fmla="*/ 87 h 91"/>
                  <a:gd name="T70" fmla="*/ 40 w 85"/>
                  <a:gd name="T71" fmla="*/ 66 h 91"/>
                  <a:gd name="T72" fmla="*/ 61 w 85"/>
                  <a:gd name="T73" fmla="*/ 45 h 91"/>
                  <a:gd name="T74" fmla="*/ 81 w 85"/>
                  <a:gd name="T75" fmla="*/ 66 h 91"/>
                  <a:gd name="T76" fmla="*/ 61 w 85"/>
                  <a:gd name="T77"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1">
                    <a:moveTo>
                      <a:pt x="69" y="42"/>
                    </a:moveTo>
                    <a:cubicBezTo>
                      <a:pt x="69" y="42"/>
                      <a:pt x="69" y="42"/>
                      <a:pt x="69" y="42"/>
                    </a:cubicBezTo>
                    <a:cubicBezTo>
                      <a:pt x="69" y="13"/>
                      <a:pt x="69" y="13"/>
                      <a:pt x="69" y="13"/>
                    </a:cubicBezTo>
                    <a:cubicBezTo>
                      <a:pt x="69" y="5"/>
                      <a:pt x="51" y="0"/>
                      <a:pt x="34" y="0"/>
                    </a:cubicBezTo>
                    <a:cubicBezTo>
                      <a:pt x="17" y="0"/>
                      <a:pt x="0" y="5"/>
                      <a:pt x="0" y="13"/>
                    </a:cubicBezTo>
                    <a:cubicBezTo>
                      <a:pt x="0" y="70"/>
                      <a:pt x="0" y="70"/>
                      <a:pt x="0" y="70"/>
                    </a:cubicBezTo>
                    <a:cubicBezTo>
                      <a:pt x="0" y="79"/>
                      <a:pt x="17" y="84"/>
                      <a:pt x="34" y="84"/>
                    </a:cubicBezTo>
                    <a:cubicBezTo>
                      <a:pt x="37" y="84"/>
                      <a:pt x="40" y="83"/>
                      <a:pt x="43" y="83"/>
                    </a:cubicBezTo>
                    <a:cubicBezTo>
                      <a:pt x="47" y="88"/>
                      <a:pt x="54" y="91"/>
                      <a:pt x="61" y="91"/>
                    </a:cubicBezTo>
                    <a:cubicBezTo>
                      <a:pt x="74" y="91"/>
                      <a:pt x="85" y="80"/>
                      <a:pt x="85" y="66"/>
                    </a:cubicBezTo>
                    <a:cubicBezTo>
                      <a:pt x="85" y="55"/>
                      <a:pt x="79" y="46"/>
                      <a:pt x="69" y="42"/>
                    </a:cubicBezTo>
                    <a:close/>
                    <a:moveTo>
                      <a:pt x="34" y="4"/>
                    </a:moveTo>
                    <a:cubicBezTo>
                      <a:pt x="53" y="4"/>
                      <a:pt x="65" y="9"/>
                      <a:pt x="65" y="13"/>
                    </a:cubicBezTo>
                    <a:cubicBezTo>
                      <a:pt x="65" y="18"/>
                      <a:pt x="53" y="23"/>
                      <a:pt x="34" y="23"/>
                    </a:cubicBezTo>
                    <a:cubicBezTo>
                      <a:pt x="15" y="23"/>
                      <a:pt x="3" y="18"/>
                      <a:pt x="3" y="13"/>
                    </a:cubicBezTo>
                    <a:cubicBezTo>
                      <a:pt x="3" y="9"/>
                      <a:pt x="15" y="4"/>
                      <a:pt x="34" y="4"/>
                    </a:cubicBezTo>
                    <a:close/>
                    <a:moveTo>
                      <a:pt x="3" y="20"/>
                    </a:moveTo>
                    <a:cubicBezTo>
                      <a:pt x="10" y="25"/>
                      <a:pt x="22" y="27"/>
                      <a:pt x="34" y="27"/>
                    </a:cubicBezTo>
                    <a:cubicBezTo>
                      <a:pt x="46" y="27"/>
                      <a:pt x="59" y="25"/>
                      <a:pt x="65" y="20"/>
                    </a:cubicBezTo>
                    <a:cubicBezTo>
                      <a:pt x="65" y="41"/>
                      <a:pt x="65" y="41"/>
                      <a:pt x="65" y="41"/>
                    </a:cubicBezTo>
                    <a:cubicBezTo>
                      <a:pt x="64" y="41"/>
                      <a:pt x="62" y="41"/>
                      <a:pt x="61" y="41"/>
                    </a:cubicBezTo>
                    <a:cubicBezTo>
                      <a:pt x="53" y="41"/>
                      <a:pt x="46" y="45"/>
                      <a:pt x="41" y="51"/>
                    </a:cubicBezTo>
                    <a:cubicBezTo>
                      <a:pt x="39" y="51"/>
                      <a:pt x="37" y="51"/>
                      <a:pt x="34" y="51"/>
                    </a:cubicBezTo>
                    <a:cubicBezTo>
                      <a:pt x="15" y="51"/>
                      <a:pt x="3" y="46"/>
                      <a:pt x="3" y="42"/>
                    </a:cubicBezTo>
                    <a:lnTo>
                      <a:pt x="3" y="20"/>
                    </a:lnTo>
                    <a:close/>
                    <a:moveTo>
                      <a:pt x="34" y="80"/>
                    </a:moveTo>
                    <a:cubicBezTo>
                      <a:pt x="34" y="80"/>
                      <a:pt x="34" y="80"/>
                      <a:pt x="34" y="80"/>
                    </a:cubicBezTo>
                    <a:cubicBezTo>
                      <a:pt x="15" y="80"/>
                      <a:pt x="3" y="74"/>
                      <a:pt x="3" y="70"/>
                    </a:cubicBezTo>
                    <a:cubicBezTo>
                      <a:pt x="3" y="48"/>
                      <a:pt x="3" y="48"/>
                      <a:pt x="3" y="48"/>
                    </a:cubicBezTo>
                    <a:cubicBezTo>
                      <a:pt x="10" y="53"/>
                      <a:pt x="22" y="55"/>
                      <a:pt x="34" y="55"/>
                    </a:cubicBezTo>
                    <a:cubicBezTo>
                      <a:pt x="36" y="55"/>
                      <a:pt x="37" y="55"/>
                      <a:pt x="39" y="55"/>
                    </a:cubicBezTo>
                    <a:cubicBezTo>
                      <a:pt x="37" y="58"/>
                      <a:pt x="36" y="62"/>
                      <a:pt x="36" y="66"/>
                    </a:cubicBezTo>
                    <a:cubicBezTo>
                      <a:pt x="36" y="71"/>
                      <a:pt x="38" y="76"/>
                      <a:pt x="40" y="79"/>
                    </a:cubicBezTo>
                    <a:cubicBezTo>
                      <a:pt x="38" y="80"/>
                      <a:pt x="36" y="80"/>
                      <a:pt x="34" y="80"/>
                    </a:cubicBezTo>
                    <a:close/>
                    <a:moveTo>
                      <a:pt x="61" y="87"/>
                    </a:moveTo>
                    <a:cubicBezTo>
                      <a:pt x="49" y="87"/>
                      <a:pt x="40" y="78"/>
                      <a:pt x="40" y="66"/>
                    </a:cubicBezTo>
                    <a:cubicBezTo>
                      <a:pt x="40" y="54"/>
                      <a:pt x="49" y="45"/>
                      <a:pt x="61" y="45"/>
                    </a:cubicBezTo>
                    <a:cubicBezTo>
                      <a:pt x="72" y="45"/>
                      <a:pt x="81" y="54"/>
                      <a:pt x="81" y="66"/>
                    </a:cubicBezTo>
                    <a:cubicBezTo>
                      <a:pt x="81" y="78"/>
                      <a:pt x="72" y="87"/>
                      <a:pt x="61" y="87"/>
                    </a:cubicBezTo>
                    <a:close/>
                  </a:path>
                </a:pathLst>
              </a:custGeom>
              <a:solidFill>
                <a:srgbClr val="00B9E4">
                  <a:lumMod val="75000"/>
                </a:srgbClr>
              </a:solidFill>
              <a:ln w="9525">
                <a:solidFill>
                  <a:srgbClr val="00B9E4">
                    <a:lumMod val="75000"/>
                  </a:srgbClr>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D47600"/>
                  </a:solidFill>
                  <a:effectLst/>
                  <a:uLnTx/>
                  <a:uFillTx/>
                </a:endParaRPr>
              </a:p>
            </p:txBody>
          </p:sp>
          <p:sp>
            <p:nvSpPr>
              <p:cNvPr id="24" name="TextBox 23"/>
              <p:cNvSpPr txBox="1"/>
              <p:nvPr/>
            </p:nvSpPr>
            <p:spPr>
              <a:xfrm>
                <a:off x="4599961" y="3391398"/>
                <a:ext cx="681651" cy="338554"/>
              </a:xfrm>
              <a:prstGeom prst="rect">
                <a:avLst/>
              </a:prstGeom>
              <a:noFill/>
            </p:spPr>
            <p:txBody>
              <a:bodyPr wrap="square" lIns="0" r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B9E4">
                        <a:lumMod val="75000"/>
                      </a:srgbClr>
                    </a:solidFill>
                    <a:effectLst/>
                    <a:uLnTx/>
                    <a:uFillTx/>
                  </a:rPr>
                  <a:t>DI</a:t>
                </a:r>
                <a:r>
                  <a:rPr kumimoji="0" lang="en-US" sz="1100" b="1" i="0" u="none" strike="noStrike" kern="0" cap="none" spc="0" normalizeH="0" baseline="0" noProof="0" dirty="0" smtClean="0">
                    <a:ln>
                      <a:noFill/>
                    </a:ln>
                    <a:solidFill>
                      <a:srgbClr val="00B9E4">
                        <a:lumMod val="75000"/>
                      </a:srgbClr>
                    </a:solidFill>
                    <a:effectLst/>
                    <a:uLnTx/>
                    <a:uFillTx/>
                  </a:rPr>
                  <a:t> </a:t>
                </a:r>
                <a:r>
                  <a:rPr kumimoji="0" lang="en-US" sz="1600" b="1" i="0" u="none" strike="noStrike" kern="0" cap="none" spc="0" normalizeH="0" baseline="0" noProof="0" dirty="0" smtClean="0">
                    <a:ln>
                      <a:noFill/>
                    </a:ln>
                    <a:solidFill>
                      <a:srgbClr val="00B9E4">
                        <a:lumMod val="75000"/>
                      </a:srgbClr>
                    </a:solidFill>
                    <a:effectLst/>
                    <a:uLnTx/>
                    <a:uFillTx/>
                  </a:rPr>
                  <a:t>CS</a:t>
                </a:r>
              </a:p>
            </p:txBody>
          </p:sp>
        </p:grpSp>
        <p:sp>
          <p:nvSpPr>
            <p:cNvPr id="25" name="Freeform 216"/>
            <p:cNvSpPr>
              <a:spLocks noEditPoints="1"/>
            </p:cNvSpPr>
            <p:nvPr/>
          </p:nvSpPr>
          <p:spPr bwMode="auto">
            <a:xfrm>
              <a:off x="764407" y="3310069"/>
              <a:ext cx="1295400" cy="1236556"/>
            </a:xfrm>
            <a:custGeom>
              <a:avLst/>
              <a:gdLst>
                <a:gd name="T0" fmla="*/ 83 w 96"/>
                <a:gd name="T1" fmla="*/ 61 h 91"/>
                <a:gd name="T2" fmla="*/ 67 w 96"/>
                <a:gd name="T3" fmla="*/ 69 h 91"/>
                <a:gd name="T4" fmla="*/ 40 w 96"/>
                <a:gd name="T5" fmla="*/ 61 h 91"/>
                <a:gd name="T6" fmla="*/ 55 w 96"/>
                <a:gd name="T7" fmla="*/ 87 h 91"/>
                <a:gd name="T8" fmla="*/ 40 w 96"/>
                <a:gd name="T9" fmla="*/ 61 h 91"/>
                <a:gd name="T10" fmla="*/ 28 w 96"/>
                <a:gd name="T11" fmla="*/ 61 h 91"/>
                <a:gd name="T12" fmla="*/ 13 w 96"/>
                <a:gd name="T13" fmla="*/ 69 h 91"/>
                <a:gd name="T14" fmla="*/ 65 w 96"/>
                <a:gd name="T15" fmla="*/ 56 h 91"/>
                <a:gd name="T16" fmla="*/ 63 w 96"/>
                <a:gd name="T17" fmla="*/ 72 h 91"/>
                <a:gd name="T18" fmla="*/ 85 w 96"/>
                <a:gd name="T19" fmla="*/ 74 h 91"/>
                <a:gd name="T20" fmla="*/ 87 w 96"/>
                <a:gd name="T21" fmla="*/ 59 h 91"/>
                <a:gd name="T22" fmla="*/ 65 w 96"/>
                <a:gd name="T23" fmla="*/ 56 h 91"/>
                <a:gd name="T24" fmla="*/ 9 w 96"/>
                <a:gd name="T25" fmla="*/ 59 h 91"/>
                <a:gd name="T26" fmla="*/ 11 w 96"/>
                <a:gd name="T27" fmla="*/ 74 h 91"/>
                <a:gd name="T28" fmla="*/ 33 w 96"/>
                <a:gd name="T29" fmla="*/ 72 h 91"/>
                <a:gd name="T30" fmla="*/ 30 w 96"/>
                <a:gd name="T31" fmla="*/ 56 h 91"/>
                <a:gd name="T32" fmla="*/ 67 w 96"/>
                <a:gd name="T33" fmla="*/ 39 h 91"/>
                <a:gd name="T34" fmla="*/ 83 w 96"/>
                <a:gd name="T35" fmla="*/ 48 h 91"/>
                <a:gd name="T36" fmla="*/ 67 w 96"/>
                <a:gd name="T37" fmla="*/ 39 h 91"/>
                <a:gd name="T38" fmla="*/ 55 w 96"/>
                <a:gd name="T39" fmla="*/ 39 h 91"/>
                <a:gd name="T40" fmla="*/ 40 w 96"/>
                <a:gd name="T41" fmla="*/ 48 h 91"/>
                <a:gd name="T42" fmla="*/ 13 w 96"/>
                <a:gd name="T43" fmla="*/ 39 h 91"/>
                <a:gd name="T44" fmla="*/ 28 w 96"/>
                <a:gd name="T45" fmla="*/ 48 h 91"/>
                <a:gd name="T46" fmla="*/ 13 w 96"/>
                <a:gd name="T47" fmla="*/ 39 h 91"/>
                <a:gd name="T48" fmla="*/ 63 w 96"/>
                <a:gd name="T49" fmla="*/ 37 h 91"/>
                <a:gd name="T50" fmla="*/ 65 w 96"/>
                <a:gd name="T51" fmla="*/ 52 h 91"/>
                <a:gd name="T52" fmla="*/ 87 w 96"/>
                <a:gd name="T53" fmla="*/ 50 h 91"/>
                <a:gd name="T54" fmla="*/ 85 w 96"/>
                <a:gd name="T55" fmla="*/ 35 h 91"/>
                <a:gd name="T56" fmla="*/ 38 w 96"/>
                <a:gd name="T57" fmla="*/ 35 h 91"/>
                <a:gd name="T58" fmla="*/ 36 w 96"/>
                <a:gd name="T59" fmla="*/ 50 h 91"/>
                <a:gd name="T60" fmla="*/ 58 w 96"/>
                <a:gd name="T61" fmla="*/ 52 h 91"/>
                <a:gd name="T62" fmla="*/ 60 w 96"/>
                <a:gd name="T63" fmla="*/ 37 h 91"/>
                <a:gd name="T64" fmla="*/ 38 w 96"/>
                <a:gd name="T65" fmla="*/ 35 h 91"/>
                <a:gd name="T66" fmla="*/ 9 w 96"/>
                <a:gd name="T67" fmla="*/ 37 h 91"/>
                <a:gd name="T68" fmla="*/ 11 w 96"/>
                <a:gd name="T69" fmla="*/ 52 h 91"/>
                <a:gd name="T70" fmla="*/ 33 w 96"/>
                <a:gd name="T71" fmla="*/ 50 h 91"/>
                <a:gd name="T72" fmla="*/ 30 w 96"/>
                <a:gd name="T73" fmla="*/ 35 h 91"/>
                <a:gd name="T74" fmla="*/ 46 w 96"/>
                <a:gd name="T75" fmla="*/ 9 h 91"/>
                <a:gd name="T76" fmla="*/ 37 w 96"/>
                <a:gd name="T77" fmla="*/ 17 h 91"/>
                <a:gd name="T78" fmla="*/ 46 w 96"/>
                <a:gd name="T79" fmla="*/ 22 h 91"/>
                <a:gd name="T80" fmla="*/ 50 w 96"/>
                <a:gd name="T81" fmla="*/ 30 h 91"/>
                <a:gd name="T82" fmla="*/ 59 w 96"/>
                <a:gd name="T83" fmla="*/ 22 h 91"/>
                <a:gd name="T84" fmla="*/ 50 w 96"/>
                <a:gd name="T85" fmla="*/ 17 h 91"/>
                <a:gd name="T86" fmla="*/ 46 w 96"/>
                <a:gd name="T87" fmla="*/ 9 h 91"/>
                <a:gd name="T88" fmla="*/ 72 w 96"/>
                <a:gd name="T89" fmla="*/ 28 h 91"/>
                <a:gd name="T90" fmla="*/ 91 w 96"/>
                <a:gd name="T91" fmla="*/ 30 h 91"/>
                <a:gd name="T92" fmla="*/ 60 w 96"/>
                <a:gd name="T93" fmla="*/ 87 h 91"/>
                <a:gd name="T94" fmla="*/ 58 w 96"/>
                <a:gd name="T95" fmla="*/ 56 h 91"/>
                <a:gd name="T96" fmla="*/ 36 w 96"/>
                <a:gd name="T97" fmla="*/ 59 h 91"/>
                <a:gd name="T98" fmla="*/ 4 w 96"/>
                <a:gd name="T99" fmla="*/ 87 h 91"/>
                <a:gd name="T100" fmla="*/ 22 w 96"/>
                <a:gd name="T101" fmla="*/ 30 h 91"/>
                <a:gd name="T102" fmla="*/ 48 w 96"/>
                <a:gd name="T103" fmla="*/ 4 h 91"/>
                <a:gd name="T104" fmla="*/ 20 w 96"/>
                <a:gd name="T105" fmla="*/ 26 h 91"/>
                <a:gd name="T106" fmla="*/ 0 w 96"/>
                <a:gd name="T107" fmla="*/ 28 h 91"/>
                <a:gd name="T108" fmla="*/ 2 w 96"/>
                <a:gd name="T109" fmla="*/ 91 h 91"/>
                <a:gd name="T110" fmla="*/ 96 w 96"/>
                <a:gd name="T111" fmla="*/ 89 h 91"/>
                <a:gd name="T112" fmla="*/ 93 w 96"/>
                <a:gd name="T113" fmla="*/ 26 h 91"/>
                <a:gd name="T114" fmla="*/ 48 w 96"/>
                <a:gd name="T11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91">
                  <a:moveTo>
                    <a:pt x="67" y="61"/>
                  </a:moveTo>
                  <a:cubicBezTo>
                    <a:pt x="83" y="61"/>
                    <a:pt x="83" y="61"/>
                    <a:pt x="83" y="61"/>
                  </a:cubicBezTo>
                  <a:cubicBezTo>
                    <a:pt x="83" y="69"/>
                    <a:pt x="83" y="69"/>
                    <a:pt x="83" y="69"/>
                  </a:cubicBezTo>
                  <a:cubicBezTo>
                    <a:pt x="67" y="69"/>
                    <a:pt x="67" y="69"/>
                    <a:pt x="67" y="69"/>
                  </a:cubicBezTo>
                  <a:lnTo>
                    <a:pt x="67" y="61"/>
                  </a:lnTo>
                  <a:close/>
                  <a:moveTo>
                    <a:pt x="40" y="61"/>
                  </a:moveTo>
                  <a:cubicBezTo>
                    <a:pt x="55" y="61"/>
                    <a:pt x="55" y="61"/>
                    <a:pt x="55" y="61"/>
                  </a:cubicBezTo>
                  <a:cubicBezTo>
                    <a:pt x="55" y="87"/>
                    <a:pt x="55" y="87"/>
                    <a:pt x="55" y="87"/>
                  </a:cubicBezTo>
                  <a:cubicBezTo>
                    <a:pt x="40" y="87"/>
                    <a:pt x="40" y="87"/>
                    <a:pt x="40" y="87"/>
                  </a:cubicBezTo>
                  <a:lnTo>
                    <a:pt x="40" y="61"/>
                  </a:lnTo>
                  <a:close/>
                  <a:moveTo>
                    <a:pt x="13" y="61"/>
                  </a:moveTo>
                  <a:cubicBezTo>
                    <a:pt x="28" y="61"/>
                    <a:pt x="28" y="61"/>
                    <a:pt x="28" y="61"/>
                  </a:cubicBezTo>
                  <a:cubicBezTo>
                    <a:pt x="28" y="69"/>
                    <a:pt x="28" y="69"/>
                    <a:pt x="28" y="69"/>
                  </a:cubicBezTo>
                  <a:cubicBezTo>
                    <a:pt x="13" y="69"/>
                    <a:pt x="13" y="69"/>
                    <a:pt x="13" y="69"/>
                  </a:cubicBezTo>
                  <a:lnTo>
                    <a:pt x="13" y="61"/>
                  </a:lnTo>
                  <a:close/>
                  <a:moveTo>
                    <a:pt x="65" y="56"/>
                  </a:moveTo>
                  <a:cubicBezTo>
                    <a:pt x="64" y="56"/>
                    <a:pt x="63" y="57"/>
                    <a:pt x="63" y="59"/>
                  </a:cubicBezTo>
                  <a:cubicBezTo>
                    <a:pt x="63" y="72"/>
                    <a:pt x="63" y="72"/>
                    <a:pt x="63" y="72"/>
                  </a:cubicBezTo>
                  <a:cubicBezTo>
                    <a:pt x="63" y="73"/>
                    <a:pt x="64" y="74"/>
                    <a:pt x="65" y="74"/>
                  </a:cubicBezTo>
                  <a:cubicBezTo>
                    <a:pt x="85" y="74"/>
                    <a:pt x="85" y="74"/>
                    <a:pt x="85" y="74"/>
                  </a:cubicBezTo>
                  <a:cubicBezTo>
                    <a:pt x="86" y="74"/>
                    <a:pt x="87" y="73"/>
                    <a:pt x="87" y="72"/>
                  </a:cubicBezTo>
                  <a:cubicBezTo>
                    <a:pt x="87" y="59"/>
                    <a:pt x="87" y="59"/>
                    <a:pt x="87" y="59"/>
                  </a:cubicBezTo>
                  <a:cubicBezTo>
                    <a:pt x="87" y="57"/>
                    <a:pt x="86" y="56"/>
                    <a:pt x="85" y="56"/>
                  </a:cubicBezTo>
                  <a:lnTo>
                    <a:pt x="65" y="56"/>
                  </a:lnTo>
                  <a:close/>
                  <a:moveTo>
                    <a:pt x="11" y="56"/>
                  </a:moveTo>
                  <a:cubicBezTo>
                    <a:pt x="10" y="56"/>
                    <a:pt x="9" y="57"/>
                    <a:pt x="9" y="59"/>
                  </a:cubicBezTo>
                  <a:cubicBezTo>
                    <a:pt x="9" y="72"/>
                    <a:pt x="9" y="72"/>
                    <a:pt x="9" y="72"/>
                  </a:cubicBezTo>
                  <a:cubicBezTo>
                    <a:pt x="9" y="73"/>
                    <a:pt x="10" y="74"/>
                    <a:pt x="11" y="74"/>
                  </a:cubicBezTo>
                  <a:cubicBezTo>
                    <a:pt x="30" y="74"/>
                    <a:pt x="30" y="74"/>
                    <a:pt x="30" y="74"/>
                  </a:cubicBezTo>
                  <a:cubicBezTo>
                    <a:pt x="32" y="74"/>
                    <a:pt x="33" y="73"/>
                    <a:pt x="33" y="72"/>
                  </a:cubicBezTo>
                  <a:cubicBezTo>
                    <a:pt x="33" y="59"/>
                    <a:pt x="33" y="59"/>
                    <a:pt x="33" y="59"/>
                  </a:cubicBezTo>
                  <a:cubicBezTo>
                    <a:pt x="33" y="57"/>
                    <a:pt x="32" y="56"/>
                    <a:pt x="30" y="56"/>
                  </a:cubicBezTo>
                  <a:lnTo>
                    <a:pt x="11" y="56"/>
                  </a:lnTo>
                  <a:close/>
                  <a:moveTo>
                    <a:pt x="67" y="39"/>
                  </a:moveTo>
                  <a:cubicBezTo>
                    <a:pt x="83" y="39"/>
                    <a:pt x="83" y="39"/>
                    <a:pt x="83" y="39"/>
                  </a:cubicBezTo>
                  <a:cubicBezTo>
                    <a:pt x="83" y="48"/>
                    <a:pt x="83" y="48"/>
                    <a:pt x="83" y="48"/>
                  </a:cubicBezTo>
                  <a:cubicBezTo>
                    <a:pt x="67" y="48"/>
                    <a:pt x="67" y="48"/>
                    <a:pt x="67" y="48"/>
                  </a:cubicBezTo>
                  <a:lnTo>
                    <a:pt x="67" y="39"/>
                  </a:lnTo>
                  <a:close/>
                  <a:moveTo>
                    <a:pt x="40" y="39"/>
                  </a:moveTo>
                  <a:cubicBezTo>
                    <a:pt x="55" y="39"/>
                    <a:pt x="55" y="39"/>
                    <a:pt x="55" y="39"/>
                  </a:cubicBezTo>
                  <a:cubicBezTo>
                    <a:pt x="55" y="48"/>
                    <a:pt x="55" y="48"/>
                    <a:pt x="55" y="48"/>
                  </a:cubicBezTo>
                  <a:cubicBezTo>
                    <a:pt x="40" y="48"/>
                    <a:pt x="40" y="48"/>
                    <a:pt x="40" y="48"/>
                  </a:cubicBezTo>
                  <a:lnTo>
                    <a:pt x="40" y="39"/>
                  </a:lnTo>
                  <a:close/>
                  <a:moveTo>
                    <a:pt x="13" y="39"/>
                  </a:moveTo>
                  <a:cubicBezTo>
                    <a:pt x="28" y="39"/>
                    <a:pt x="28" y="39"/>
                    <a:pt x="28" y="39"/>
                  </a:cubicBezTo>
                  <a:cubicBezTo>
                    <a:pt x="28" y="48"/>
                    <a:pt x="28" y="48"/>
                    <a:pt x="28" y="48"/>
                  </a:cubicBezTo>
                  <a:cubicBezTo>
                    <a:pt x="13" y="48"/>
                    <a:pt x="13" y="48"/>
                    <a:pt x="13" y="48"/>
                  </a:cubicBezTo>
                  <a:lnTo>
                    <a:pt x="13" y="39"/>
                  </a:lnTo>
                  <a:close/>
                  <a:moveTo>
                    <a:pt x="65" y="35"/>
                  </a:moveTo>
                  <a:cubicBezTo>
                    <a:pt x="64" y="35"/>
                    <a:pt x="63" y="36"/>
                    <a:pt x="63" y="37"/>
                  </a:cubicBezTo>
                  <a:cubicBezTo>
                    <a:pt x="63" y="50"/>
                    <a:pt x="63" y="50"/>
                    <a:pt x="63" y="50"/>
                  </a:cubicBezTo>
                  <a:cubicBezTo>
                    <a:pt x="63" y="51"/>
                    <a:pt x="64" y="52"/>
                    <a:pt x="65" y="52"/>
                  </a:cubicBezTo>
                  <a:cubicBezTo>
                    <a:pt x="85" y="52"/>
                    <a:pt x="85" y="52"/>
                    <a:pt x="85" y="52"/>
                  </a:cubicBezTo>
                  <a:cubicBezTo>
                    <a:pt x="86" y="52"/>
                    <a:pt x="87" y="51"/>
                    <a:pt x="87" y="50"/>
                  </a:cubicBezTo>
                  <a:cubicBezTo>
                    <a:pt x="87" y="37"/>
                    <a:pt x="87" y="37"/>
                    <a:pt x="87" y="37"/>
                  </a:cubicBezTo>
                  <a:cubicBezTo>
                    <a:pt x="87" y="36"/>
                    <a:pt x="86" y="35"/>
                    <a:pt x="85" y="35"/>
                  </a:cubicBezTo>
                  <a:lnTo>
                    <a:pt x="65" y="35"/>
                  </a:lnTo>
                  <a:close/>
                  <a:moveTo>
                    <a:pt x="38" y="35"/>
                  </a:moveTo>
                  <a:cubicBezTo>
                    <a:pt x="37" y="35"/>
                    <a:pt x="36" y="36"/>
                    <a:pt x="36" y="37"/>
                  </a:cubicBezTo>
                  <a:cubicBezTo>
                    <a:pt x="36" y="50"/>
                    <a:pt x="36" y="50"/>
                    <a:pt x="36" y="50"/>
                  </a:cubicBezTo>
                  <a:cubicBezTo>
                    <a:pt x="36" y="51"/>
                    <a:pt x="37" y="52"/>
                    <a:pt x="38" y="52"/>
                  </a:cubicBezTo>
                  <a:cubicBezTo>
                    <a:pt x="58" y="52"/>
                    <a:pt x="58" y="52"/>
                    <a:pt x="58" y="52"/>
                  </a:cubicBezTo>
                  <a:cubicBezTo>
                    <a:pt x="59" y="52"/>
                    <a:pt x="60" y="51"/>
                    <a:pt x="60" y="50"/>
                  </a:cubicBezTo>
                  <a:cubicBezTo>
                    <a:pt x="60" y="37"/>
                    <a:pt x="60" y="37"/>
                    <a:pt x="60" y="37"/>
                  </a:cubicBezTo>
                  <a:cubicBezTo>
                    <a:pt x="60" y="36"/>
                    <a:pt x="59" y="35"/>
                    <a:pt x="58" y="35"/>
                  </a:cubicBezTo>
                  <a:lnTo>
                    <a:pt x="38" y="35"/>
                  </a:lnTo>
                  <a:close/>
                  <a:moveTo>
                    <a:pt x="11" y="35"/>
                  </a:moveTo>
                  <a:cubicBezTo>
                    <a:pt x="10" y="35"/>
                    <a:pt x="9" y="36"/>
                    <a:pt x="9" y="37"/>
                  </a:cubicBezTo>
                  <a:cubicBezTo>
                    <a:pt x="9" y="50"/>
                    <a:pt x="9" y="50"/>
                    <a:pt x="9" y="50"/>
                  </a:cubicBezTo>
                  <a:cubicBezTo>
                    <a:pt x="9" y="51"/>
                    <a:pt x="10" y="52"/>
                    <a:pt x="11" y="52"/>
                  </a:cubicBezTo>
                  <a:cubicBezTo>
                    <a:pt x="30" y="52"/>
                    <a:pt x="30" y="52"/>
                    <a:pt x="30" y="52"/>
                  </a:cubicBezTo>
                  <a:cubicBezTo>
                    <a:pt x="32" y="52"/>
                    <a:pt x="33" y="51"/>
                    <a:pt x="33" y="50"/>
                  </a:cubicBezTo>
                  <a:cubicBezTo>
                    <a:pt x="33" y="37"/>
                    <a:pt x="33" y="37"/>
                    <a:pt x="33" y="37"/>
                  </a:cubicBezTo>
                  <a:cubicBezTo>
                    <a:pt x="33" y="36"/>
                    <a:pt x="32" y="35"/>
                    <a:pt x="30" y="35"/>
                  </a:cubicBezTo>
                  <a:lnTo>
                    <a:pt x="11" y="35"/>
                  </a:lnTo>
                  <a:close/>
                  <a:moveTo>
                    <a:pt x="46" y="9"/>
                  </a:moveTo>
                  <a:cubicBezTo>
                    <a:pt x="46" y="17"/>
                    <a:pt x="46" y="17"/>
                    <a:pt x="46" y="17"/>
                  </a:cubicBezTo>
                  <a:cubicBezTo>
                    <a:pt x="37" y="17"/>
                    <a:pt x="37" y="17"/>
                    <a:pt x="37" y="17"/>
                  </a:cubicBezTo>
                  <a:cubicBezTo>
                    <a:pt x="37" y="22"/>
                    <a:pt x="37" y="22"/>
                    <a:pt x="37" y="22"/>
                  </a:cubicBezTo>
                  <a:cubicBezTo>
                    <a:pt x="46" y="22"/>
                    <a:pt x="46" y="22"/>
                    <a:pt x="46" y="22"/>
                  </a:cubicBezTo>
                  <a:cubicBezTo>
                    <a:pt x="46" y="30"/>
                    <a:pt x="46" y="30"/>
                    <a:pt x="46" y="30"/>
                  </a:cubicBezTo>
                  <a:cubicBezTo>
                    <a:pt x="50" y="30"/>
                    <a:pt x="50" y="30"/>
                    <a:pt x="50" y="30"/>
                  </a:cubicBezTo>
                  <a:cubicBezTo>
                    <a:pt x="50" y="22"/>
                    <a:pt x="50" y="22"/>
                    <a:pt x="50" y="22"/>
                  </a:cubicBezTo>
                  <a:cubicBezTo>
                    <a:pt x="59" y="22"/>
                    <a:pt x="59" y="22"/>
                    <a:pt x="59" y="22"/>
                  </a:cubicBezTo>
                  <a:cubicBezTo>
                    <a:pt x="59" y="17"/>
                    <a:pt x="59" y="17"/>
                    <a:pt x="59" y="17"/>
                  </a:cubicBezTo>
                  <a:cubicBezTo>
                    <a:pt x="50" y="17"/>
                    <a:pt x="50" y="17"/>
                    <a:pt x="50" y="17"/>
                  </a:cubicBezTo>
                  <a:cubicBezTo>
                    <a:pt x="50" y="9"/>
                    <a:pt x="50" y="9"/>
                    <a:pt x="50" y="9"/>
                  </a:cubicBezTo>
                  <a:lnTo>
                    <a:pt x="46" y="9"/>
                  </a:lnTo>
                  <a:close/>
                  <a:moveTo>
                    <a:pt x="48" y="4"/>
                  </a:moveTo>
                  <a:cubicBezTo>
                    <a:pt x="61" y="4"/>
                    <a:pt x="72" y="15"/>
                    <a:pt x="72" y="28"/>
                  </a:cubicBezTo>
                  <a:cubicBezTo>
                    <a:pt x="72" y="29"/>
                    <a:pt x="73" y="30"/>
                    <a:pt x="74" y="30"/>
                  </a:cubicBezTo>
                  <a:cubicBezTo>
                    <a:pt x="91" y="30"/>
                    <a:pt x="91" y="30"/>
                    <a:pt x="91" y="30"/>
                  </a:cubicBezTo>
                  <a:cubicBezTo>
                    <a:pt x="91" y="87"/>
                    <a:pt x="91" y="87"/>
                    <a:pt x="91" y="87"/>
                  </a:cubicBezTo>
                  <a:cubicBezTo>
                    <a:pt x="60" y="87"/>
                    <a:pt x="60" y="87"/>
                    <a:pt x="60" y="87"/>
                  </a:cubicBezTo>
                  <a:cubicBezTo>
                    <a:pt x="60" y="59"/>
                    <a:pt x="60" y="59"/>
                    <a:pt x="60" y="59"/>
                  </a:cubicBezTo>
                  <a:cubicBezTo>
                    <a:pt x="60" y="57"/>
                    <a:pt x="59" y="56"/>
                    <a:pt x="58" y="56"/>
                  </a:cubicBezTo>
                  <a:cubicBezTo>
                    <a:pt x="38" y="56"/>
                    <a:pt x="38" y="56"/>
                    <a:pt x="38" y="56"/>
                  </a:cubicBezTo>
                  <a:cubicBezTo>
                    <a:pt x="37" y="56"/>
                    <a:pt x="36" y="58"/>
                    <a:pt x="36" y="59"/>
                  </a:cubicBezTo>
                  <a:cubicBezTo>
                    <a:pt x="36" y="87"/>
                    <a:pt x="36" y="87"/>
                    <a:pt x="36" y="87"/>
                  </a:cubicBezTo>
                  <a:cubicBezTo>
                    <a:pt x="4" y="87"/>
                    <a:pt x="4" y="87"/>
                    <a:pt x="4" y="87"/>
                  </a:cubicBezTo>
                  <a:cubicBezTo>
                    <a:pt x="4" y="30"/>
                    <a:pt x="4" y="30"/>
                    <a:pt x="4" y="30"/>
                  </a:cubicBezTo>
                  <a:cubicBezTo>
                    <a:pt x="22" y="30"/>
                    <a:pt x="22" y="30"/>
                    <a:pt x="22" y="30"/>
                  </a:cubicBezTo>
                  <a:cubicBezTo>
                    <a:pt x="23" y="30"/>
                    <a:pt x="24" y="29"/>
                    <a:pt x="24" y="28"/>
                  </a:cubicBezTo>
                  <a:cubicBezTo>
                    <a:pt x="24" y="15"/>
                    <a:pt x="35" y="4"/>
                    <a:pt x="48" y="4"/>
                  </a:cubicBezTo>
                  <a:close/>
                  <a:moveTo>
                    <a:pt x="48" y="0"/>
                  </a:moveTo>
                  <a:cubicBezTo>
                    <a:pt x="33" y="0"/>
                    <a:pt x="21" y="11"/>
                    <a:pt x="20" y="26"/>
                  </a:cubicBezTo>
                  <a:cubicBezTo>
                    <a:pt x="2" y="26"/>
                    <a:pt x="2" y="26"/>
                    <a:pt x="2" y="26"/>
                  </a:cubicBezTo>
                  <a:cubicBezTo>
                    <a:pt x="1" y="26"/>
                    <a:pt x="0" y="27"/>
                    <a:pt x="0" y="28"/>
                  </a:cubicBezTo>
                  <a:cubicBezTo>
                    <a:pt x="0" y="89"/>
                    <a:pt x="0" y="89"/>
                    <a:pt x="0" y="89"/>
                  </a:cubicBezTo>
                  <a:cubicBezTo>
                    <a:pt x="0" y="90"/>
                    <a:pt x="1" y="91"/>
                    <a:pt x="2" y="91"/>
                  </a:cubicBezTo>
                  <a:cubicBezTo>
                    <a:pt x="93" y="91"/>
                    <a:pt x="93" y="91"/>
                    <a:pt x="93" y="91"/>
                  </a:cubicBezTo>
                  <a:cubicBezTo>
                    <a:pt x="95" y="91"/>
                    <a:pt x="96" y="90"/>
                    <a:pt x="96" y="89"/>
                  </a:cubicBezTo>
                  <a:cubicBezTo>
                    <a:pt x="96" y="28"/>
                    <a:pt x="96" y="28"/>
                    <a:pt x="96" y="28"/>
                  </a:cubicBezTo>
                  <a:cubicBezTo>
                    <a:pt x="96" y="27"/>
                    <a:pt x="95" y="26"/>
                    <a:pt x="93" y="26"/>
                  </a:cubicBezTo>
                  <a:cubicBezTo>
                    <a:pt x="76" y="26"/>
                    <a:pt x="76" y="26"/>
                    <a:pt x="76" y="26"/>
                  </a:cubicBezTo>
                  <a:cubicBezTo>
                    <a:pt x="75" y="11"/>
                    <a:pt x="63" y="0"/>
                    <a:pt x="48" y="0"/>
                  </a:cubicBezTo>
                  <a:close/>
                </a:path>
              </a:pathLst>
            </a:custGeom>
            <a:solidFill>
              <a:sysClr val="window" lastClr="FFFFFF">
                <a:lumMod val="75000"/>
              </a:sysClr>
            </a:solidFill>
            <a:ln>
              <a:solidFill>
                <a:sysClr val="window" lastClr="FFFFFF">
                  <a:lumMod val="65000"/>
                </a:sys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6" name="TextBox 25"/>
            <p:cNvSpPr txBox="1"/>
            <p:nvPr/>
          </p:nvSpPr>
          <p:spPr>
            <a:xfrm>
              <a:off x="6086827" y="3604059"/>
              <a:ext cx="2276166" cy="307777"/>
            </a:xfrm>
            <a:prstGeom prst="rect">
              <a:avLst/>
            </a:prstGeom>
            <a:noFill/>
          </p:spPr>
          <p:txBody>
            <a:bodyPr wrap="square" lIns="0" rIns="0" rtlCol="0">
              <a:spAutoFit/>
            </a:bodyPr>
            <a:lstStyle/>
            <a:p>
              <a:pPr algn="ctr" fontAlgn="base">
                <a:spcBef>
                  <a:spcPct val="0"/>
                </a:spcBef>
                <a:spcAft>
                  <a:spcPct val="0"/>
                </a:spcAft>
              </a:pPr>
              <a:r>
                <a:rPr lang="en-US" b="1" u="none" dirty="0" smtClean="0">
                  <a:solidFill>
                    <a:srgbClr val="00B9E4">
                      <a:lumMod val="50000"/>
                    </a:srgbClr>
                  </a:solidFill>
                  <a:latin typeface="Calibri" panose="020F0502020204030204" pitchFamily="34" charset="0"/>
                  <a:cs typeface="Calibri" panose="020F0502020204030204" pitchFamily="34" charset="0"/>
                </a:rPr>
                <a:t>Other Results Portlet</a:t>
              </a:r>
              <a:endParaRPr lang="en-US" b="1" u="none" dirty="0">
                <a:solidFill>
                  <a:srgbClr val="00B9E4">
                    <a:lumMod val="50000"/>
                  </a:srgbClr>
                </a:solidFill>
                <a:latin typeface="Calibri" panose="020F0502020204030204" pitchFamily="34" charset="0"/>
                <a:cs typeface="Calibri" panose="020F0502020204030204" pitchFamily="34" charset="0"/>
              </a:endParaRPr>
            </a:p>
          </p:txBody>
        </p:sp>
        <p:grpSp>
          <p:nvGrpSpPr>
            <p:cNvPr id="27" name="Group 26"/>
            <p:cNvGrpSpPr/>
            <p:nvPr/>
          </p:nvGrpSpPr>
          <p:grpSpPr>
            <a:xfrm>
              <a:off x="2213975" y="2602640"/>
              <a:ext cx="477667" cy="478829"/>
              <a:chOff x="1709738" y="1441450"/>
              <a:chExt cx="652463" cy="654050"/>
            </a:xfrm>
            <a:solidFill>
              <a:srgbClr val="693A77"/>
            </a:solidFill>
          </p:grpSpPr>
          <p:sp>
            <p:nvSpPr>
              <p:cNvPr id="28" name="Freeform 1343"/>
              <p:cNvSpPr>
                <a:spLocks/>
              </p:cNvSpPr>
              <p:nvPr/>
            </p:nvSpPr>
            <p:spPr bwMode="auto">
              <a:xfrm>
                <a:off x="2100263" y="1624013"/>
                <a:ext cx="49213" cy="53975"/>
              </a:xfrm>
              <a:custGeom>
                <a:avLst/>
                <a:gdLst>
                  <a:gd name="T0" fmla="*/ 1 w 13"/>
                  <a:gd name="T1" fmla="*/ 14 h 14"/>
                  <a:gd name="T2" fmla="*/ 13 w 13"/>
                  <a:gd name="T3" fmla="*/ 14 h 14"/>
                  <a:gd name="T4" fmla="*/ 0 w 13"/>
                  <a:gd name="T5" fmla="*/ 0 h 14"/>
                  <a:gd name="T6" fmla="*/ 0 w 13"/>
                  <a:gd name="T7" fmla="*/ 1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cubicBezTo>
                      <a:pt x="13" y="14"/>
                      <a:pt x="13" y="14"/>
                      <a:pt x="13" y="14"/>
                    </a:cubicBezTo>
                    <a:cubicBezTo>
                      <a:pt x="0" y="0"/>
                      <a:pt x="0" y="0"/>
                      <a:pt x="0" y="0"/>
                    </a:cubicBezTo>
                    <a:cubicBezTo>
                      <a:pt x="0" y="12"/>
                      <a:pt x="0" y="12"/>
                      <a:pt x="0" y="12"/>
                    </a:cubicBezTo>
                    <a:cubicBezTo>
                      <a:pt x="0" y="13"/>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Freeform 1344"/>
              <p:cNvSpPr>
                <a:spLocks/>
              </p:cNvSpPr>
              <p:nvPr/>
            </p:nvSpPr>
            <p:spPr bwMode="auto">
              <a:xfrm>
                <a:off x="1955801" y="1670050"/>
                <a:ext cx="73025" cy="71438"/>
              </a:xfrm>
              <a:custGeom>
                <a:avLst/>
                <a:gdLst>
                  <a:gd name="T0" fmla="*/ 5 w 19"/>
                  <a:gd name="T1" fmla="*/ 12 h 19"/>
                  <a:gd name="T2" fmla="*/ 7 w 19"/>
                  <a:gd name="T3" fmla="*/ 14 h 19"/>
                  <a:gd name="T4" fmla="*/ 7 w 19"/>
                  <a:gd name="T5" fmla="*/ 19 h 19"/>
                  <a:gd name="T6" fmla="*/ 12 w 19"/>
                  <a:gd name="T7" fmla="*/ 19 h 19"/>
                  <a:gd name="T8" fmla="*/ 12 w 19"/>
                  <a:gd name="T9" fmla="*/ 14 h 19"/>
                  <a:gd name="T10" fmla="*/ 12 w 19"/>
                  <a:gd name="T11" fmla="*/ 12 h 19"/>
                  <a:gd name="T12" fmla="*/ 14 w 19"/>
                  <a:gd name="T13" fmla="*/ 12 h 19"/>
                  <a:gd name="T14" fmla="*/ 19 w 19"/>
                  <a:gd name="T15" fmla="*/ 12 h 19"/>
                  <a:gd name="T16" fmla="*/ 19 w 19"/>
                  <a:gd name="T17" fmla="*/ 8 h 19"/>
                  <a:gd name="T18" fmla="*/ 14 w 19"/>
                  <a:gd name="T19" fmla="*/ 8 h 19"/>
                  <a:gd name="T20" fmla="*/ 12 w 19"/>
                  <a:gd name="T21" fmla="*/ 5 h 19"/>
                  <a:gd name="T22" fmla="*/ 12 w 19"/>
                  <a:gd name="T23" fmla="*/ 0 h 19"/>
                  <a:gd name="T24" fmla="*/ 8 w 19"/>
                  <a:gd name="T25" fmla="*/ 0 h 19"/>
                  <a:gd name="T26" fmla="*/ 8 w 19"/>
                  <a:gd name="T27" fmla="*/ 5 h 19"/>
                  <a:gd name="T28" fmla="*/ 5 w 19"/>
                  <a:gd name="T29" fmla="*/ 8 h 19"/>
                  <a:gd name="T30" fmla="*/ 0 w 19"/>
                  <a:gd name="T31" fmla="*/ 8 h 19"/>
                  <a:gd name="T32" fmla="*/ 0 w 19"/>
                  <a:gd name="T33" fmla="*/ 12 h 19"/>
                  <a:gd name="T34" fmla="*/ 5 w 19"/>
                  <a:gd name="T3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5" y="12"/>
                    </a:moveTo>
                    <a:cubicBezTo>
                      <a:pt x="6" y="12"/>
                      <a:pt x="7" y="13"/>
                      <a:pt x="7" y="14"/>
                    </a:cubicBezTo>
                    <a:cubicBezTo>
                      <a:pt x="7" y="19"/>
                      <a:pt x="7" y="19"/>
                      <a:pt x="7" y="19"/>
                    </a:cubicBezTo>
                    <a:cubicBezTo>
                      <a:pt x="12" y="19"/>
                      <a:pt x="12" y="19"/>
                      <a:pt x="12" y="19"/>
                    </a:cubicBezTo>
                    <a:cubicBezTo>
                      <a:pt x="12" y="14"/>
                      <a:pt x="12" y="14"/>
                      <a:pt x="12" y="14"/>
                    </a:cubicBezTo>
                    <a:cubicBezTo>
                      <a:pt x="12" y="13"/>
                      <a:pt x="12" y="13"/>
                      <a:pt x="12" y="12"/>
                    </a:cubicBezTo>
                    <a:cubicBezTo>
                      <a:pt x="13" y="12"/>
                      <a:pt x="14" y="12"/>
                      <a:pt x="14" y="12"/>
                    </a:cubicBezTo>
                    <a:cubicBezTo>
                      <a:pt x="19" y="12"/>
                      <a:pt x="19" y="12"/>
                      <a:pt x="19" y="12"/>
                    </a:cubicBezTo>
                    <a:cubicBezTo>
                      <a:pt x="19" y="8"/>
                      <a:pt x="19" y="8"/>
                      <a:pt x="19" y="8"/>
                    </a:cubicBezTo>
                    <a:cubicBezTo>
                      <a:pt x="14" y="8"/>
                      <a:pt x="14" y="8"/>
                      <a:pt x="14" y="8"/>
                    </a:cubicBezTo>
                    <a:cubicBezTo>
                      <a:pt x="13" y="8"/>
                      <a:pt x="12" y="7"/>
                      <a:pt x="12" y="5"/>
                    </a:cubicBezTo>
                    <a:cubicBezTo>
                      <a:pt x="12" y="0"/>
                      <a:pt x="12" y="0"/>
                      <a:pt x="12" y="0"/>
                    </a:cubicBezTo>
                    <a:cubicBezTo>
                      <a:pt x="8" y="0"/>
                      <a:pt x="8" y="0"/>
                      <a:pt x="8" y="0"/>
                    </a:cubicBezTo>
                    <a:cubicBezTo>
                      <a:pt x="8" y="5"/>
                      <a:pt x="8" y="5"/>
                      <a:pt x="8" y="5"/>
                    </a:cubicBezTo>
                    <a:cubicBezTo>
                      <a:pt x="8" y="7"/>
                      <a:pt x="7" y="8"/>
                      <a:pt x="5" y="8"/>
                    </a:cubicBezTo>
                    <a:cubicBezTo>
                      <a:pt x="0" y="8"/>
                      <a:pt x="0" y="8"/>
                      <a:pt x="0" y="8"/>
                    </a:cubicBezTo>
                    <a:cubicBezTo>
                      <a:pt x="0" y="12"/>
                      <a:pt x="0" y="12"/>
                      <a:pt x="0" y="1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0" name="Freeform 1345"/>
              <p:cNvSpPr>
                <a:spLocks noEditPoints="1"/>
              </p:cNvSpPr>
              <p:nvPr/>
            </p:nvSpPr>
            <p:spPr bwMode="auto">
              <a:xfrm>
                <a:off x="1709738" y="1441450"/>
                <a:ext cx="652463" cy="654050"/>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124 w 172"/>
                  <a:gd name="T11" fmla="*/ 125 h 172"/>
                  <a:gd name="T12" fmla="*/ 118 w 172"/>
                  <a:gd name="T13" fmla="*/ 131 h 172"/>
                  <a:gd name="T14" fmla="*/ 54 w 172"/>
                  <a:gd name="T15" fmla="*/ 131 h 172"/>
                  <a:gd name="T16" fmla="*/ 48 w 172"/>
                  <a:gd name="T17" fmla="*/ 125 h 172"/>
                  <a:gd name="T18" fmla="*/ 48 w 172"/>
                  <a:gd name="T19" fmla="*/ 46 h 172"/>
                  <a:gd name="T20" fmla="*/ 54 w 172"/>
                  <a:gd name="T21" fmla="*/ 40 h 172"/>
                  <a:gd name="T22" fmla="*/ 99 w 172"/>
                  <a:gd name="T23" fmla="*/ 40 h 172"/>
                  <a:gd name="T24" fmla="*/ 103 w 172"/>
                  <a:gd name="T25" fmla="*/ 42 h 172"/>
                  <a:gd name="T26" fmla="*/ 123 w 172"/>
                  <a:gd name="T27" fmla="*/ 62 h 172"/>
                  <a:gd name="T28" fmla="*/ 124 w 172"/>
                  <a:gd name="T29" fmla="*/ 65 h 172"/>
                  <a:gd name="T30" fmla="*/ 124 w 172"/>
                  <a:gd name="T31"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0"/>
                    </a:moveTo>
                    <a:cubicBezTo>
                      <a:pt x="38" y="0"/>
                      <a:pt x="0" y="38"/>
                      <a:pt x="0" y="86"/>
                    </a:cubicBezTo>
                    <a:cubicBezTo>
                      <a:pt x="0" y="133"/>
                      <a:pt x="38" y="172"/>
                      <a:pt x="86" y="172"/>
                    </a:cubicBezTo>
                    <a:cubicBezTo>
                      <a:pt x="134" y="172"/>
                      <a:pt x="172" y="133"/>
                      <a:pt x="172" y="86"/>
                    </a:cubicBezTo>
                    <a:cubicBezTo>
                      <a:pt x="172" y="38"/>
                      <a:pt x="134" y="0"/>
                      <a:pt x="86" y="0"/>
                    </a:cubicBezTo>
                    <a:close/>
                    <a:moveTo>
                      <a:pt x="124" y="125"/>
                    </a:moveTo>
                    <a:cubicBezTo>
                      <a:pt x="124" y="129"/>
                      <a:pt x="122" y="131"/>
                      <a:pt x="118" y="131"/>
                    </a:cubicBezTo>
                    <a:cubicBezTo>
                      <a:pt x="54" y="131"/>
                      <a:pt x="54" y="131"/>
                      <a:pt x="54" y="131"/>
                    </a:cubicBezTo>
                    <a:cubicBezTo>
                      <a:pt x="50" y="131"/>
                      <a:pt x="48" y="129"/>
                      <a:pt x="48" y="125"/>
                    </a:cubicBezTo>
                    <a:cubicBezTo>
                      <a:pt x="48" y="46"/>
                      <a:pt x="48" y="46"/>
                      <a:pt x="48" y="46"/>
                    </a:cubicBezTo>
                    <a:cubicBezTo>
                      <a:pt x="48" y="43"/>
                      <a:pt x="50" y="40"/>
                      <a:pt x="54" y="40"/>
                    </a:cubicBezTo>
                    <a:cubicBezTo>
                      <a:pt x="99" y="40"/>
                      <a:pt x="99" y="40"/>
                      <a:pt x="99" y="40"/>
                    </a:cubicBezTo>
                    <a:cubicBezTo>
                      <a:pt x="101" y="40"/>
                      <a:pt x="102" y="41"/>
                      <a:pt x="103" y="42"/>
                    </a:cubicBezTo>
                    <a:cubicBezTo>
                      <a:pt x="123" y="62"/>
                      <a:pt x="123" y="62"/>
                      <a:pt x="123" y="62"/>
                    </a:cubicBezTo>
                    <a:cubicBezTo>
                      <a:pt x="124" y="63"/>
                      <a:pt x="124" y="64"/>
                      <a:pt x="124" y="65"/>
                    </a:cubicBez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1346"/>
              <p:cNvSpPr>
                <a:spLocks noEditPoints="1"/>
              </p:cNvSpPr>
              <p:nvPr/>
            </p:nvSpPr>
            <p:spPr bwMode="auto">
              <a:xfrm>
                <a:off x="1906588" y="1612900"/>
                <a:ext cx="258763" cy="311150"/>
              </a:xfrm>
              <a:custGeom>
                <a:avLst/>
                <a:gdLst>
                  <a:gd name="T0" fmla="*/ 46 w 68"/>
                  <a:gd name="T1" fmla="*/ 15 h 82"/>
                  <a:gd name="T2" fmla="*/ 46 w 68"/>
                  <a:gd name="T3" fmla="*/ 0 h 82"/>
                  <a:gd name="T4" fmla="*/ 2 w 68"/>
                  <a:gd name="T5" fmla="*/ 0 h 82"/>
                  <a:gd name="T6" fmla="*/ 0 w 68"/>
                  <a:gd name="T7" fmla="*/ 1 h 82"/>
                  <a:gd name="T8" fmla="*/ 0 w 68"/>
                  <a:gd name="T9" fmla="*/ 80 h 82"/>
                  <a:gd name="T10" fmla="*/ 2 w 68"/>
                  <a:gd name="T11" fmla="*/ 82 h 82"/>
                  <a:gd name="T12" fmla="*/ 66 w 68"/>
                  <a:gd name="T13" fmla="*/ 82 h 82"/>
                  <a:gd name="T14" fmla="*/ 68 w 68"/>
                  <a:gd name="T15" fmla="*/ 80 h 82"/>
                  <a:gd name="T16" fmla="*/ 68 w 68"/>
                  <a:gd name="T17" fmla="*/ 22 h 82"/>
                  <a:gd name="T18" fmla="*/ 52 w 68"/>
                  <a:gd name="T19" fmla="*/ 22 h 82"/>
                  <a:gd name="T20" fmla="*/ 46 w 68"/>
                  <a:gd name="T21" fmla="*/ 15 h 82"/>
                  <a:gd name="T22" fmla="*/ 10 w 68"/>
                  <a:gd name="T23" fmla="*/ 28 h 82"/>
                  <a:gd name="T24" fmla="*/ 10 w 68"/>
                  <a:gd name="T25" fmla="*/ 21 h 82"/>
                  <a:gd name="T26" fmla="*/ 12 w 68"/>
                  <a:gd name="T27" fmla="*/ 19 h 82"/>
                  <a:gd name="T28" fmla="*/ 17 w 68"/>
                  <a:gd name="T29" fmla="*/ 19 h 82"/>
                  <a:gd name="T30" fmla="*/ 17 w 68"/>
                  <a:gd name="T31" fmla="*/ 14 h 82"/>
                  <a:gd name="T32" fmla="*/ 19 w 68"/>
                  <a:gd name="T33" fmla="*/ 12 h 82"/>
                  <a:gd name="T34" fmla="*/ 26 w 68"/>
                  <a:gd name="T35" fmla="*/ 12 h 82"/>
                  <a:gd name="T36" fmla="*/ 28 w 68"/>
                  <a:gd name="T37" fmla="*/ 14 h 82"/>
                  <a:gd name="T38" fmla="*/ 28 w 68"/>
                  <a:gd name="T39" fmla="*/ 19 h 82"/>
                  <a:gd name="T40" fmla="*/ 33 w 68"/>
                  <a:gd name="T41" fmla="*/ 19 h 82"/>
                  <a:gd name="T42" fmla="*/ 35 w 68"/>
                  <a:gd name="T43" fmla="*/ 21 h 82"/>
                  <a:gd name="T44" fmla="*/ 35 w 68"/>
                  <a:gd name="T45" fmla="*/ 28 h 82"/>
                  <a:gd name="T46" fmla="*/ 34 w 68"/>
                  <a:gd name="T47" fmla="*/ 30 h 82"/>
                  <a:gd name="T48" fmla="*/ 33 w 68"/>
                  <a:gd name="T49" fmla="*/ 30 h 82"/>
                  <a:gd name="T50" fmla="*/ 29 w 68"/>
                  <a:gd name="T51" fmla="*/ 30 h 82"/>
                  <a:gd name="T52" fmla="*/ 29 w 68"/>
                  <a:gd name="T53" fmla="*/ 35 h 82"/>
                  <a:gd name="T54" fmla="*/ 27 w 68"/>
                  <a:gd name="T55" fmla="*/ 37 h 82"/>
                  <a:gd name="T56" fmla="*/ 19 w 68"/>
                  <a:gd name="T57" fmla="*/ 37 h 82"/>
                  <a:gd name="T58" fmla="*/ 17 w 68"/>
                  <a:gd name="T59" fmla="*/ 35 h 82"/>
                  <a:gd name="T60" fmla="*/ 17 w 68"/>
                  <a:gd name="T61" fmla="*/ 30 h 82"/>
                  <a:gd name="T62" fmla="*/ 12 w 68"/>
                  <a:gd name="T63" fmla="*/ 30 h 82"/>
                  <a:gd name="T64" fmla="*/ 10 w 68"/>
                  <a:gd name="T65" fmla="*/ 28 h 82"/>
                  <a:gd name="T66" fmla="*/ 54 w 68"/>
                  <a:gd name="T67" fmla="*/ 68 h 82"/>
                  <a:gd name="T68" fmla="*/ 14 w 68"/>
                  <a:gd name="T69" fmla="*/ 68 h 82"/>
                  <a:gd name="T70" fmla="*/ 12 w 68"/>
                  <a:gd name="T71" fmla="*/ 66 h 82"/>
                  <a:gd name="T72" fmla="*/ 14 w 68"/>
                  <a:gd name="T73" fmla="*/ 64 h 82"/>
                  <a:gd name="T74" fmla="*/ 54 w 68"/>
                  <a:gd name="T75" fmla="*/ 64 h 82"/>
                  <a:gd name="T76" fmla="*/ 56 w 68"/>
                  <a:gd name="T77" fmla="*/ 66 h 82"/>
                  <a:gd name="T78" fmla="*/ 54 w 68"/>
                  <a:gd name="T79" fmla="*/ 68 h 82"/>
                  <a:gd name="T80" fmla="*/ 54 w 68"/>
                  <a:gd name="T81" fmla="*/ 59 h 82"/>
                  <a:gd name="T82" fmla="*/ 14 w 68"/>
                  <a:gd name="T83" fmla="*/ 59 h 82"/>
                  <a:gd name="T84" fmla="*/ 12 w 68"/>
                  <a:gd name="T85" fmla="*/ 57 h 82"/>
                  <a:gd name="T86" fmla="*/ 14 w 68"/>
                  <a:gd name="T87" fmla="*/ 55 h 82"/>
                  <a:gd name="T88" fmla="*/ 54 w 68"/>
                  <a:gd name="T89" fmla="*/ 55 h 82"/>
                  <a:gd name="T90" fmla="*/ 56 w 68"/>
                  <a:gd name="T91" fmla="*/ 57 h 82"/>
                  <a:gd name="T92" fmla="*/ 54 w 68"/>
                  <a:gd name="T93" fmla="*/ 59 h 82"/>
                  <a:gd name="T94" fmla="*/ 56 w 68"/>
                  <a:gd name="T95" fmla="*/ 48 h 82"/>
                  <a:gd name="T96" fmla="*/ 54 w 68"/>
                  <a:gd name="T97" fmla="*/ 50 h 82"/>
                  <a:gd name="T98" fmla="*/ 14 w 68"/>
                  <a:gd name="T99" fmla="*/ 50 h 82"/>
                  <a:gd name="T100" fmla="*/ 12 w 68"/>
                  <a:gd name="T101" fmla="*/ 48 h 82"/>
                  <a:gd name="T102" fmla="*/ 14 w 68"/>
                  <a:gd name="T103" fmla="*/ 46 h 82"/>
                  <a:gd name="T104" fmla="*/ 54 w 68"/>
                  <a:gd name="T105" fmla="*/ 46 h 82"/>
                  <a:gd name="T106" fmla="*/ 56 w 68"/>
                  <a:gd name="T10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82">
                    <a:moveTo>
                      <a:pt x="46" y="15"/>
                    </a:moveTo>
                    <a:cubicBezTo>
                      <a:pt x="46" y="0"/>
                      <a:pt x="46" y="0"/>
                      <a:pt x="46" y="0"/>
                    </a:cubicBezTo>
                    <a:cubicBezTo>
                      <a:pt x="2" y="0"/>
                      <a:pt x="2" y="0"/>
                      <a:pt x="2" y="0"/>
                    </a:cubicBezTo>
                    <a:cubicBezTo>
                      <a:pt x="1" y="0"/>
                      <a:pt x="0" y="1"/>
                      <a:pt x="0" y="1"/>
                    </a:cubicBezTo>
                    <a:cubicBezTo>
                      <a:pt x="0" y="80"/>
                      <a:pt x="0" y="80"/>
                      <a:pt x="0" y="80"/>
                    </a:cubicBezTo>
                    <a:cubicBezTo>
                      <a:pt x="0" y="81"/>
                      <a:pt x="1" y="82"/>
                      <a:pt x="2" y="82"/>
                    </a:cubicBezTo>
                    <a:cubicBezTo>
                      <a:pt x="66" y="82"/>
                      <a:pt x="66" y="82"/>
                      <a:pt x="66" y="82"/>
                    </a:cubicBezTo>
                    <a:cubicBezTo>
                      <a:pt x="67" y="82"/>
                      <a:pt x="68" y="81"/>
                      <a:pt x="68" y="80"/>
                    </a:cubicBezTo>
                    <a:cubicBezTo>
                      <a:pt x="68" y="22"/>
                      <a:pt x="68" y="22"/>
                      <a:pt x="68" y="22"/>
                    </a:cubicBezTo>
                    <a:cubicBezTo>
                      <a:pt x="52" y="22"/>
                      <a:pt x="52" y="22"/>
                      <a:pt x="52" y="22"/>
                    </a:cubicBezTo>
                    <a:cubicBezTo>
                      <a:pt x="49" y="22"/>
                      <a:pt x="46" y="19"/>
                      <a:pt x="46" y="15"/>
                    </a:cubicBezTo>
                    <a:close/>
                    <a:moveTo>
                      <a:pt x="10" y="28"/>
                    </a:moveTo>
                    <a:cubicBezTo>
                      <a:pt x="10" y="21"/>
                      <a:pt x="10" y="21"/>
                      <a:pt x="10" y="21"/>
                    </a:cubicBezTo>
                    <a:cubicBezTo>
                      <a:pt x="10" y="20"/>
                      <a:pt x="11" y="19"/>
                      <a:pt x="12" y="19"/>
                    </a:cubicBezTo>
                    <a:cubicBezTo>
                      <a:pt x="17" y="19"/>
                      <a:pt x="17" y="19"/>
                      <a:pt x="17" y="19"/>
                    </a:cubicBezTo>
                    <a:cubicBezTo>
                      <a:pt x="17" y="14"/>
                      <a:pt x="17" y="14"/>
                      <a:pt x="17" y="14"/>
                    </a:cubicBezTo>
                    <a:cubicBezTo>
                      <a:pt x="17" y="13"/>
                      <a:pt x="18" y="12"/>
                      <a:pt x="19" y="12"/>
                    </a:cubicBezTo>
                    <a:cubicBezTo>
                      <a:pt x="26" y="12"/>
                      <a:pt x="26" y="12"/>
                      <a:pt x="26" y="12"/>
                    </a:cubicBezTo>
                    <a:cubicBezTo>
                      <a:pt x="28" y="12"/>
                      <a:pt x="28" y="13"/>
                      <a:pt x="28" y="14"/>
                    </a:cubicBezTo>
                    <a:cubicBezTo>
                      <a:pt x="28" y="19"/>
                      <a:pt x="28" y="19"/>
                      <a:pt x="28" y="19"/>
                    </a:cubicBezTo>
                    <a:cubicBezTo>
                      <a:pt x="33" y="19"/>
                      <a:pt x="33" y="19"/>
                      <a:pt x="33" y="19"/>
                    </a:cubicBezTo>
                    <a:cubicBezTo>
                      <a:pt x="34" y="19"/>
                      <a:pt x="35" y="20"/>
                      <a:pt x="35" y="21"/>
                    </a:cubicBezTo>
                    <a:cubicBezTo>
                      <a:pt x="35" y="28"/>
                      <a:pt x="35" y="28"/>
                      <a:pt x="35" y="28"/>
                    </a:cubicBezTo>
                    <a:cubicBezTo>
                      <a:pt x="35" y="29"/>
                      <a:pt x="35" y="30"/>
                      <a:pt x="34" y="30"/>
                    </a:cubicBezTo>
                    <a:cubicBezTo>
                      <a:pt x="34" y="30"/>
                      <a:pt x="33" y="30"/>
                      <a:pt x="33" y="30"/>
                    </a:cubicBezTo>
                    <a:cubicBezTo>
                      <a:pt x="29" y="30"/>
                      <a:pt x="29" y="30"/>
                      <a:pt x="29" y="30"/>
                    </a:cubicBezTo>
                    <a:cubicBezTo>
                      <a:pt x="29" y="35"/>
                      <a:pt x="29" y="35"/>
                      <a:pt x="29" y="35"/>
                    </a:cubicBezTo>
                    <a:cubicBezTo>
                      <a:pt x="29" y="36"/>
                      <a:pt x="28" y="37"/>
                      <a:pt x="27" y="37"/>
                    </a:cubicBezTo>
                    <a:cubicBezTo>
                      <a:pt x="19" y="37"/>
                      <a:pt x="19" y="37"/>
                      <a:pt x="19" y="37"/>
                    </a:cubicBezTo>
                    <a:cubicBezTo>
                      <a:pt x="18" y="37"/>
                      <a:pt x="17" y="36"/>
                      <a:pt x="17" y="35"/>
                    </a:cubicBezTo>
                    <a:cubicBezTo>
                      <a:pt x="17" y="30"/>
                      <a:pt x="17" y="30"/>
                      <a:pt x="17" y="30"/>
                    </a:cubicBezTo>
                    <a:cubicBezTo>
                      <a:pt x="12" y="30"/>
                      <a:pt x="12" y="30"/>
                      <a:pt x="12" y="30"/>
                    </a:cubicBezTo>
                    <a:cubicBezTo>
                      <a:pt x="11" y="30"/>
                      <a:pt x="10" y="30"/>
                      <a:pt x="10" y="28"/>
                    </a:cubicBezTo>
                    <a:close/>
                    <a:moveTo>
                      <a:pt x="54" y="68"/>
                    </a:moveTo>
                    <a:cubicBezTo>
                      <a:pt x="14" y="68"/>
                      <a:pt x="14" y="68"/>
                      <a:pt x="14" y="68"/>
                    </a:cubicBezTo>
                    <a:cubicBezTo>
                      <a:pt x="13" y="68"/>
                      <a:pt x="12" y="67"/>
                      <a:pt x="12" y="66"/>
                    </a:cubicBezTo>
                    <a:cubicBezTo>
                      <a:pt x="12" y="65"/>
                      <a:pt x="13" y="64"/>
                      <a:pt x="14" y="64"/>
                    </a:cubicBezTo>
                    <a:cubicBezTo>
                      <a:pt x="54" y="64"/>
                      <a:pt x="54" y="64"/>
                      <a:pt x="54" y="64"/>
                    </a:cubicBezTo>
                    <a:cubicBezTo>
                      <a:pt x="55" y="64"/>
                      <a:pt x="56" y="65"/>
                      <a:pt x="56" y="66"/>
                    </a:cubicBezTo>
                    <a:cubicBezTo>
                      <a:pt x="56" y="67"/>
                      <a:pt x="55" y="68"/>
                      <a:pt x="54" y="68"/>
                    </a:cubicBezTo>
                    <a:close/>
                    <a:moveTo>
                      <a:pt x="54" y="59"/>
                    </a:moveTo>
                    <a:cubicBezTo>
                      <a:pt x="14" y="59"/>
                      <a:pt x="14" y="59"/>
                      <a:pt x="14" y="59"/>
                    </a:cubicBezTo>
                    <a:cubicBezTo>
                      <a:pt x="13" y="59"/>
                      <a:pt x="12" y="58"/>
                      <a:pt x="12" y="57"/>
                    </a:cubicBezTo>
                    <a:cubicBezTo>
                      <a:pt x="12" y="56"/>
                      <a:pt x="13" y="55"/>
                      <a:pt x="14" y="55"/>
                    </a:cubicBezTo>
                    <a:cubicBezTo>
                      <a:pt x="54" y="55"/>
                      <a:pt x="54" y="55"/>
                      <a:pt x="54" y="55"/>
                    </a:cubicBezTo>
                    <a:cubicBezTo>
                      <a:pt x="55" y="55"/>
                      <a:pt x="56" y="56"/>
                      <a:pt x="56" y="57"/>
                    </a:cubicBezTo>
                    <a:cubicBezTo>
                      <a:pt x="56" y="58"/>
                      <a:pt x="55" y="59"/>
                      <a:pt x="54" y="59"/>
                    </a:cubicBezTo>
                    <a:close/>
                    <a:moveTo>
                      <a:pt x="56" y="48"/>
                    </a:moveTo>
                    <a:cubicBezTo>
                      <a:pt x="56" y="49"/>
                      <a:pt x="55" y="50"/>
                      <a:pt x="54" y="50"/>
                    </a:cubicBezTo>
                    <a:cubicBezTo>
                      <a:pt x="14" y="50"/>
                      <a:pt x="14" y="50"/>
                      <a:pt x="14" y="50"/>
                    </a:cubicBezTo>
                    <a:cubicBezTo>
                      <a:pt x="13" y="50"/>
                      <a:pt x="12" y="49"/>
                      <a:pt x="12" y="48"/>
                    </a:cubicBezTo>
                    <a:cubicBezTo>
                      <a:pt x="12" y="47"/>
                      <a:pt x="13" y="46"/>
                      <a:pt x="14" y="46"/>
                    </a:cubicBezTo>
                    <a:cubicBezTo>
                      <a:pt x="54" y="46"/>
                      <a:pt x="54" y="46"/>
                      <a:pt x="54" y="46"/>
                    </a:cubicBezTo>
                    <a:cubicBezTo>
                      <a:pt x="55" y="46"/>
                      <a:pt x="56" y="47"/>
                      <a:pt x="5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32" name="Group 31"/>
            <p:cNvGrpSpPr/>
            <p:nvPr/>
          </p:nvGrpSpPr>
          <p:grpSpPr>
            <a:xfrm>
              <a:off x="2523928" y="2340043"/>
              <a:ext cx="493776" cy="493776"/>
              <a:chOff x="2429256" y="2306574"/>
              <a:chExt cx="493776" cy="493776"/>
            </a:xfrm>
          </p:grpSpPr>
          <p:sp>
            <p:nvSpPr>
              <p:cNvPr id="33" name="Oval 32"/>
              <p:cNvSpPr/>
              <p:nvPr/>
            </p:nvSpPr>
            <p:spPr>
              <a:xfrm>
                <a:off x="2429256" y="2306574"/>
                <a:ext cx="493776" cy="493776"/>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sp>
            <p:nvSpPr>
              <p:cNvPr id="34" name="Freeform 1497"/>
              <p:cNvSpPr>
                <a:spLocks noEditPoints="1"/>
              </p:cNvSpPr>
              <p:nvPr/>
            </p:nvSpPr>
            <p:spPr bwMode="auto">
              <a:xfrm>
                <a:off x="2438400" y="2315718"/>
                <a:ext cx="475488" cy="475488"/>
              </a:xfrm>
              <a:custGeom>
                <a:avLst/>
                <a:gdLst>
                  <a:gd name="T0" fmla="*/ 0 w 172"/>
                  <a:gd name="T1" fmla="*/ 86 h 172"/>
                  <a:gd name="T2" fmla="*/ 172 w 172"/>
                  <a:gd name="T3" fmla="*/ 86 h 172"/>
                  <a:gd name="T4" fmla="*/ 100 w 172"/>
                  <a:gd name="T5" fmla="*/ 49 h 172"/>
                  <a:gd name="T6" fmla="*/ 122 w 172"/>
                  <a:gd name="T7" fmla="*/ 52 h 172"/>
                  <a:gd name="T8" fmla="*/ 100 w 172"/>
                  <a:gd name="T9" fmla="*/ 55 h 172"/>
                  <a:gd name="T10" fmla="*/ 100 w 172"/>
                  <a:gd name="T11" fmla="*/ 49 h 172"/>
                  <a:gd name="T12" fmla="*/ 128 w 172"/>
                  <a:gd name="T13" fmla="*/ 66 h 172"/>
                  <a:gd name="T14" fmla="*/ 128 w 172"/>
                  <a:gd name="T15" fmla="*/ 72 h 172"/>
                  <a:gd name="T16" fmla="*/ 97 w 172"/>
                  <a:gd name="T17" fmla="*/ 69 h 172"/>
                  <a:gd name="T18" fmla="*/ 53 w 172"/>
                  <a:gd name="T19" fmla="*/ 49 h 172"/>
                  <a:gd name="T20" fmla="*/ 75 w 172"/>
                  <a:gd name="T21" fmla="*/ 52 h 172"/>
                  <a:gd name="T22" fmla="*/ 53 w 172"/>
                  <a:gd name="T23" fmla="*/ 55 h 172"/>
                  <a:gd name="T24" fmla="*/ 53 w 172"/>
                  <a:gd name="T25" fmla="*/ 49 h 172"/>
                  <a:gd name="T26" fmla="*/ 72 w 172"/>
                  <a:gd name="T27" fmla="*/ 66 h 172"/>
                  <a:gd name="T28" fmla="*/ 72 w 172"/>
                  <a:gd name="T29" fmla="*/ 72 h 172"/>
                  <a:gd name="T30" fmla="*/ 41 w 172"/>
                  <a:gd name="T31" fmla="*/ 69 h 172"/>
                  <a:gd name="T32" fmla="*/ 72 w 172"/>
                  <a:gd name="T33" fmla="*/ 122 h 172"/>
                  <a:gd name="T34" fmla="*/ 54 w 172"/>
                  <a:gd name="T35" fmla="*/ 120 h 172"/>
                  <a:gd name="T36" fmla="*/ 72 w 172"/>
                  <a:gd name="T37" fmla="*/ 117 h 172"/>
                  <a:gd name="T38" fmla="*/ 72 w 172"/>
                  <a:gd name="T39" fmla="*/ 122 h 172"/>
                  <a:gd name="T40" fmla="*/ 42 w 172"/>
                  <a:gd name="T41" fmla="*/ 106 h 172"/>
                  <a:gd name="T42" fmla="*/ 42 w 172"/>
                  <a:gd name="T43" fmla="*/ 100 h 172"/>
                  <a:gd name="T44" fmla="*/ 75 w 172"/>
                  <a:gd name="T45" fmla="*/ 103 h 172"/>
                  <a:gd name="T46" fmla="*/ 73 w 172"/>
                  <a:gd name="T47" fmla="*/ 89 h 172"/>
                  <a:gd name="T48" fmla="*/ 40 w 172"/>
                  <a:gd name="T49" fmla="*/ 86 h 172"/>
                  <a:gd name="T50" fmla="*/ 73 w 172"/>
                  <a:gd name="T51" fmla="*/ 83 h 172"/>
                  <a:gd name="T52" fmla="*/ 73 w 172"/>
                  <a:gd name="T53" fmla="*/ 89 h 172"/>
                  <a:gd name="T54" fmla="*/ 86 w 172"/>
                  <a:gd name="T55" fmla="*/ 131 h 172"/>
                  <a:gd name="T56" fmla="*/ 83 w 172"/>
                  <a:gd name="T57" fmla="*/ 43 h 172"/>
                  <a:gd name="T58" fmla="*/ 89 w 172"/>
                  <a:gd name="T59" fmla="*/ 43 h 172"/>
                  <a:gd name="T60" fmla="*/ 115 w 172"/>
                  <a:gd name="T61" fmla="*/ 122 h 172"/>
                  <a:gd name="T62" fmla="*/ 97 w 172"/>
                  <a:gd name="T63" fmla="*/ 120 h 172"/>
                  <a:gd name="T64" fmla="*/ 115 w 172"/>
                  <a:gd name="T65" fmla="*/ 117 h 172"/>
                  <a:gd name="T66" fmla="*/ 115 w 172"/>
                  <a:gd name="T67" fmla="*/ 122 h 172"/>
                  <a:gd name="T68" fmla="*/ 100 w 172"/>
                  <a:gd name="T69" fmla="*/ 106 h 172"/>
                  <a:gd name="T70" fmla="*/ 100 w 172"/>
                  <a:gd name="T71" fmla="*/ 100 h 172"/>
                  <a:gd name="T72" fmla="*/ 133 w 172"/>
                  <a:gd name="T73" fmla="*/ 103 h 172"/>
                  <a:gd name="T74" fmla="*/ 130 w 172"/>
                  <a:gd name="T75" fmla="*/ 89 h 172"/>
                  <a:gd name="T76" fmla="*/ 97 w 172"/>
                  <a:gd name="T77" fmla="*/ 86 h 172"/>
                  <a:gd name="T78" fmla="*/ 130 w 172"/>
                  <a:gd name="T79" fmla="*/ 83 h 172"/>
                  <a:gd name="T80" fmla="*/ 130 w 172"/>
                  <a:gd name="T81"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100" y="49"/>
                    </a:moveTo>
                    <a:cubicBezTo>
                      <a:pt x="119" y="49"/>
                      <a:pt x="119" y="49"/>
                      <a:pt x="119" y="49"/>
                    </a:cubicBezTo>
                    <a:cubicBezTo>
                      <a:pt x="121" y="49"/>
                      <a:pt x="122" y="50"/>
                      <a:pt x="122" y="52"/>
                    </a:cubicBezTo>
                    <a:cubicBezTo>
                      <a:pt x="122" y="53"/>
                      <a:pt x="121" y="55"/>
                      <a:pt x="119" y="55"/>
                    </a:cubicBezTo>
                    <a:cubicBezTo>
                      <a:pt x="100" y="55"/>
                      <a:pt x="100" y="55"/>
                      <a:pt x="100" y="55"/>
                    </a:cubicBezTo>
                    <a:cubicBezTo>
                      <a:pt x="98" y="55"/>
                      <a:pt x="97" y="53"/>
                      <a:pt x="97" y="52"/>
                    </a:cubicBezTo>
                    <a:cubicBezTo>
                      <a:pt x="97" y="50"/>
                      <a:pt x="98" y="49"/>
                      <a:pt x="100" y="49"/>
                    </a:cubicBezTo>
                    <a:close/>
                    <a:moveTo>
                      <a:pt x="100" y="66"/>
                    </a:moveTo>
                    <a:cubicBezTo>
                      <a:pt x="128" y="66"/>
                      <a:pt x="128" y="66"/>
                      <a:pt x="128" y="66"/>
                    </a:cubicBezTo>
                    <a:cubicBezTo>
                      <a:pt x="130" y="66"/>
                      <a:pt x="131" y="67"/>
                      <a:pt x="131" y="69"/>
                    </a:cubicBezTo>
                    <a:cubicBezTo>
                      <a:pt x="131" y="70"/>
                      <a:pt x="130" y="72"/>
                      <a:pt x="128" y="72"/>
                    </a:cubicBezTo>
                    <a:cubicBezTo>
                      <a:pt x="100" y="72"/>
                      <a:pt x="100" y="72"/>
                      <a:pt x="100" y="72"/>
                    </a:cubicBezTo>
                    <a:cubicBezTo>
                      <a:pt x="98" y="72"/>
                      <a:pt x="97" y="70"/>
                      <a:pt x="97" y="69"/>
                    </a:cubicBezTo>
                    <a:cubicBezTo>
                      <a:pt x="97" y="67"/>
                      <a:pt x="98" y="66"/>
                      <a:pt x="100" y="66"/>
                    </a:cubicBezTo>
                    <a:close/>
                    <a:moveTo>
                      <a:pt x="53" y="49"/>
                    </a:moveTo>
                    <a:cubicBezTo>
                      <a:pt x="72" y="49"/>
                      <a:pt x="72" y="49"/>
                      <a:pt x="72" y="49"/>
                    </a:cubicBezTo>
                    <a:cubicBezTo>
                      <a:pt x="74" y="49"/>
                      <a:pt x="75" y="50"/>
                      <a:pt x="75" y="52"/>
                    </a:cubicBezTo>
                    <a:cubicBezTo>
                      <a:pt x="75" y="53"/>
                      <a:pt x="74" y="55"/>
                      <a:pt x="72" y="55"/>
                    </a:cubicBezTo>
                    <a:cubicBezTo>
                      <a:pt x="53" y="55"/>
                      <a:pt x="53" y="55"/>
                      <a:pt x="53" y="55"/>
                    </a:cubicBezTo>
                    <a:cubicBezTo>
                      <a:pt x="51" y="55"/>
                      <a:pt x="50" y="53"/>
                      <a:pt x="50" y="52"/>
                    </a:cubicBezTo>
                    <a:cubicBezTo>
                      <a:pt x="50" y="50"/>
                      <a:pt x="51" y="49"/>
                      <a:pt x="53" y="49"/>
                    </a:cubicBezTo>
                    <a:close/>
                    <a:moveTo>
                      <a:pt x="44" y="66"/>
                    </a:moveTo>
                    <a:cubicBezTo>
                      <a:pt x="72" y="66"/>
                      <a:pt x="72" y="66"/>
                      <a:pt x="72" y="66"/>
                    </a:cubicBezTo>
                    <a:cubicBezTo>
                      <a:pt x="74" y="66"/>
                      <a:pt x="75" y="67"/>
                      <a:pt x="75" y="69"/>
                    </a:cubicBezTo>
                    <a:cubicBezTo>
                      <a:pt x="75" y="70"/>
                      <a:pt x="74" y="72"/>
                      <a:pt x="72" y="72"/>
                    </a:cubicBezTo>
                    <a:cubicBezTo>
                      <a:pt x="44" y="72"/>
                      <a:pt x="44" y="72"/>
                      <a:pt x="44" y="72"/>
                    </a:cubicBezTo>
                    <a:cubicBezTo>
                      <a:pt x="42" y="72"/>
                      <a:pt x="41" y="70"/>
                      <a:pt x="41" y="69"/>
                    </a:cubicBezTo>
                    <a:cubicBezTo>
                      <a:pt x="41" y="67"/>
                      <a:pt x="42" y="66"/>
                      <a:pt x="44" y="66"/>
                    </a:cubicBezTo>
                    <a:close/>
                    <a:moveTo>
                      <a:pt x="72" y="122"/>
                    </a:moveTo>
                    <a:cubicBezTo>
                      <a:pt x="57" y="122"/>
                      <a:pt x="57" y="122"/>
                      <a:pt x="57" y="122"/>
                    </a:cubicBezTo>
                    <a:cubicBezTo>
                      <a:pt x="56" y="122"/>
                      <a:pt x="54" y="121"/>
                      <a:pt x="54" y="120"/>
                    </a:cubicBezTo>
                    <a:cubicBezTo>
                      <a:pt x="54" y="118"/>
                      <a:pt x="56" y="117"/>
                      <a:pt x="57" y="117"/>
                    </a:cubicBezTo>
                    <a:cubicBezTo>
                      <a:pt x="72" y="117"/>
                      <a:pt x="72" y="117"/>
                      <a:pt x="72" y="117"/>
                    </a:cubicBezTo>
                    <a:cubicBezTo>
                      <a:pt x="74" y="117"/>
                      <a:pt x="75" y="118"/>
                      <a:pt x="75" y="120"/>
                    </a:cubicBezTo>
                    <a:cubicBezTo>
                      <a:pt x="75" y="121"/>
                      <a:pt x="74" y="122"/>
                      <a:pt x="72" y="122"/>
                    </a:cubicBezTo>
                    <a:close/>
                    <a:moveTo>
                      <a:pt x="72" y="106"/>
                    </a:moveTo>
                    <a:cubicBezTo>
                      <a:pt x="42" y="106"/>
                      <a:pt x="42" y="106"/>
                      <a:pt x="42" y="106"/>
                    </a:cubicBezTo>
                    <a:cubicBezTo>
                      <a:pt x="40" y="106"/>
                      <a:pt x="39" y="104"/>
                      <a:pt x="39" y="103"/>
                    </a:cubicBezTo>
                    <a:cubicBezTo>
                      <a:pt x="39" y="101"/>
                      <a:pt x="40" y="100"/>
                      <a:pt x="42" y="100"/>
                    </a:cubicBezTo>
                    <a:cubicBezTo>
                      <a:pt x="72" y="100"/>
                      <a:pt x="72" y="100"/>
                      <a:pt x="72" y="100"/>
                    </a:cubicBezTo>
                    <a:cubicBezTo>
                      <a:pt x="74" y="100"/>
                      <a:pt x="75" y="101"/>
                      <a:pt x="75" y="103"/>
                    </a:cubicBezTo>
                    <a:cubicBezTo>
                      <a:pt x="75" y="104"/>
                      <a:pt x="74" y="106"/>
                      <a:pt x="72" y="106"/>
                    </a:cubicBezTo>
                    <a:close/>
                    <a:moveTo>
                      <a:pt x="73" y="89"/>
                    </a:moveTo>
                    <a:cubicBezTo>
                      <a:pt x="43" y="89"/>
                      <a:pt x="43" y="89"/>
                      <a:pt x="43" y="89"/>
                    </a:cubicBezTo>
                    <a:cubicBezTo>
                      <a:pt x="41" y="89"/>
                      <a:pt x="40" y="87"/>
                      <a:pt x="40" y="86"/>
                    </a:cubicBezTo>
                    <a:cubicBezTo>
                      <a:pt x="40" y="84"/>
                      <a:pt x="41" y="83"/>
                      <a:pt x="43" y="83"/>
                    </a:cubicBezTo>
                    <a:cubicBezTo>
                      <a:pt x="73" y="83"/>
                      <a:pt x="73" y="83"/>
                      <a:pt x="73" y="83"/>
                    </a:cubicBezTo>
                    <a:cubicBezTo>
                      <a:pt x="74" y="83"/>
                      <a:pt x="76" y="84"/>
                      <a:pt x="76" y="86"/>
                    </a:cubicBezTo>
                    <a:cubicBezTo>
                      <a:pt x="76" y="87"/>
                      <a:pt x="74" y="89"/>
                      <a:pt x="73" y="89"/>
                    </a:cubicBezTo>
                    <a:close/>
                    <a:moveTo>
                      <a:pt x="89" y="128"/>
                    </a:moveTo>
                    <a:cubicBezTo>
                      <a:pt x="89" y="129"/>
                      <a:pt x="88" y="131"/>
                      <a:pt x="86" y="131"/>
                    </a:cubicBezTo>
                    <a:cubicBezTo>
                      <a:pt x="84" y="131"/>
                      <a:pt x="83" y="129"/>
                      <a:pt x="83" y="128"/>
                    </a:cubicBezTo>
                    <a:cubicBezTo>
                      <a:pt x="83" y="43"/>
                      <a:pt x="83" y="43"/>
                      <a:pt x="83" y="43"/>
                    </a:cubicBezTo>
                    <a:cubicBezTo>
                      <a:pt x="83" y="42"/>
                      <a:pt x="84" y="41"/>
                      <a:pt x="86" y="41"/>
                    </a:cubicBezTo>
                    <a:cubicBezTo>
                      <a:pt x="88" y="41"/>
                      <a:pt x="89" y="42"/>
                      <a:pt x="89" y="43"/>
                    </a:cubicBezTo>
                    <a:lnTo>
                      <a:pt x="89" y="128"/>
                    </a:lnTo>
                    <a:close/>
                    <a:moveTo>
                      <a:pt x="115" y="122"/>
                    </a:moveTo>
                    <a:cubicBezTo>
                      <a:pt x="100" y="122"/>
                      <a:pt x="100" y="122"/>
                      <a:pt x="100" y="122"/>
                    </a:cubicBezTo>
                    <a:cubicBezTo>
                      <a:pt x="98" y="122"/>
                      <a:pt x="97" y="121"/>
                      <a:pt x="97" y="120"/>
                    </a:cubicBezTo>
                    <a:cubicBezTo>
                      <a:pt x="97" y="118"/>
                      <a:pt x="98" y="117"/>
                      <a:pt x="100" y="117"/>
                    </a:cubicBezTo>
                    <a:cubicBezTo>
                      <a:pt x="115" y="117"/>
                      <a:pt x="115" y="117"/>
                      <a:pt x="115" y="117"/>
                    </a:cubicBezTo>
                    <a:cubicBezTo>
                      <a:pt x="116" y="117"/>
                      <a:pt x="117" y="118"/>
                      <a:pt x="117" y="120"/>
                    </a:cubicBezTo>
                    <a:cubicBezTo>
                      <a:pt x="117" y="121"/>
                      <a:pt x="116" y="122"/>
                      <a:pt x="115" y="122"/>
                    </a:cubicBezTo>
                    <a:close/>
                    <a:moveTo>
                      <a:pt x="130" y="106"/>
                    </a:moveTo>
                    <a:cubicBezTo>
                      <a:pt x="100" y="106"/>
                      <a:pt x="100" y="106"/>
                      <a:pt x="100" y="106"/>
                    </a:cubicBezTo>
                    <a:cubicBezTo>
                      <a:pt x="98" y="106"/>
                      <a:pt x="97" y="104"/>
                      <a:pt x="97" y="103"/>
                    </a:cubicBezTo>
                    <a:cubicBezTo>
                      <a:pt x="97" y="101"/>
                      <a:pt x="98" y="100"/>
                      <a:pt x="100" y="100"/>
                    </a:cubicBezTo>
                    <a:cubicBezTo>
                      <a:pt x="130" y="100"/>
                      <a:pt x="130" y="100"/>
                      <a:pt x="130" y="100"/>
                    </a:cubicBezTo>
                    <a:cubicBezTo>
                      <a:pt x="131" y="100"/>
                      <a:pt x="133" y="101"/>
                      <a:pt x="133" y="103"/>
                    </a:cubicBezTo>
                    <a:cubicBezTo>
                      <a:pt x="133" y="104"/>
                      <a:pt x="131" y="106"/>
                      <a:pt x="130" y="106"/>
                    </a:cubicBezTo>
                    <a:close/>
                    <a:moveTo>
                      <a:pt x="130" y="89"/>
                    </a:moveTo>
                    <a:cubicBezTo>
                      <a:pt x="100" y="89"/>
                      <a:pt x="100" y="89"/>
                      <a:pt x="100" y="89"/>
                    </a:cubicBezTo>
                    <a:cubicBezTo>
                      <a:pt x="98" y="89"/>
                      <a:pt x="97" y="87"/>
                      <a:pt x="97" y="86"/>
                    </a:cubicBezTo>
                    <a:cubicBezTo>
                      <a:pt x="97" y="84"/>
                      <a:pt x="98" y="83"/>
                      <a:pt x="100" y="83"/>
                    </a:cubicBezTo>
                    <a:cubicBezTo>
                      <a:pt x="130" y="83"/>
                      <a:pt x="130" y="83"/>
                      <a:pt x="130" y="83"/>
                    </a:cubicBezTo>
                    <a:cubicBezTo>
                      <a:pt x="131" y="83"/>
                      <a:pt x="133" y="84"/>
                      <a:pt x="133" y="86"/>
                    </a:cubicBezTo>
                    <a:cubicBezTo>
                      <a:pt x="133" y="87"/>
                      <a:pt x="131" y="89"/>
                      <a:pt x="130" y="89"/>
                    </a:cubicBezTo>
                    <a:close/>
                  </a:path>
                </a:pathLst>
              </a:custGeom>
              <a:solidFill>
                <a:srgbClr val="693A7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35" name="Group 34"/>
            <p:cNvGrpSpPr/>
            <p:nvPr/>
          </p:nvGrpSpPr>
          <p:grpSpPr>
            <a:xfrm>
              <a:off x="6266558" y="3096973"/>
              <a:ext cx="396113" cy="397077"/>
              <a:chOff x="1709738" y="1441450"/>
              <a:chExt cx="652463" cy="654050"/>
            </a:xfrm>
            <a:solidFill>
              <a:srgbClr val="693A77"/>
            </a:solidFill>
          </p:grpSpPr>
          <p:sp>
            <p:nvSpPr>
              <p:cNvPr id="36" name="Freeform 1343"/>
              <p:cNvSpPr>
                <a:spLocks/>
              </p:cNvSpPr>
              <p:nvPr/>
            </p:nvSpPr>
            <p:spPr bwMode="auto">
              <a:xfrm>
                <a:off x="2100263" y="1624013"/>
                <a:ext cx="49213" cy="53975"/>
              </a:xfrm>
              <a:custGeom>
                <a:avLst/>
                <a:gdLst>
                  <a:gd name="T0" fmla="*/ 1 w 13"/>
                  <a:gd name="T1" fmla="*/ 14 h 14"/>
                  <a:gd name="T2" fmla="*/ 13 w 13"/>
                  <a:gd name="T3" fmla="*/ 14 h 14"/>
                  <a:gd name="T4" fmla="*/ 0 w 13"/>
                  <a:gd name="T5" fmla="*/ 0 h 14"/>
                  <a:gd name="T6" fmla="*/ 0 w 13"/>
                  <a:gd name="T7" fmla="*/ 1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cubicBezTo>
                      <a:pt x="13" y="14"/>
                      <a:pt x="13" y="14"/>
                      <a:pt x="13" y="14"/>
                    </a:cubicBezTo>
                    <a:cubicBezTo>
                      <a:pt x="0" y="0"/>
                      <a:pt x="0" y="0"/>
                      <a:pt x="0" y="0"/>
                    </a:cubicBezTo>
                    <a:cubicBezTo>
                      <a:pt x="0" y="12"/>
                      <a:pt x="0" y="12"/>
                      <a:pt x="0" y="12"/>
                    </a:cubicBezTo>
                    <a:cubicBezTo>
                      <a:pt x="0" y="13"/>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7" name="Freeform 1344"/>
              <p:cNvSpPr>
                <a:spLocks/>
              </p:cNvSpPr>
              <p:nvPr/>
            </p:nvSpPr>
            <p:spPr bwMode="auto">
              <a:xfrm>
                <a:off x="1955801" y="1670050"/>
                <a:ext cx="73025" cy="71438"/>
              </a:xfrm>
              <a:custGeom>
                <a:avLst/>
                <a:gdLst>
                  <a:gd name="T0" fmla="*/ 5 w 19"/>
                  <a:gd name="T1" fmla="*/ 12 h 19"/>
                  <a:gd name="T2" fmla="*/ 7 w 19"/>
                  <a:gd name="T3" fmla="*/ 14 h 19"/>
                  <a:gd name="T4" fmla="*/ 7 w 19"/>
                  <a:gd name="T5" fmla="*/ 19 h 19"/>
                  <a:gd name="T6" fmla="*/ 12 w 19"/>
                  <a:gd name="T7" fmla="*/ 19 h 19"/>
                  <a:gd name="T8" fmla="*/ 12 w 19"/>
                  <a:gd name="T9" fmla="*/ 14 h 19"/>
                  <a:gd name="T10" fmla="*/ 12 w 19"/>
                  <a:gd name="T11" fmla="*/ 12 h 19"/>
                  <a:gd name="T12" fmla="*/ 14 w 19"/>
                  <a:gd name="T13" fmla="*/ 12 h 19"/>
                  <a:gd name="T14" fmla="*/ 19 w 19"/>
                  <a:gd name="T15" fmla="*/ 12 h 19"/>
                  <a:gd name="T16" fmla="*/ 19 w 19"/>
                  <a:gd name="T17" fmla="*/ 8 h 19"/>
                  <a:gd name="T18" fmla="*/ 14 w 19"/>
                  <a:gd name="T19" fmla="*/ 8 h 19"/>
                  <a:gd name="T20" fmla="*/ 12 w 19"/>
                  <a:gd name="T21" fmla="*/ 5 h 19"/>
                  <a:gd name="T22" fmla="*/ 12 w 19"/>
                  <a:gd name="T23" fmla="*/ 0 h 19"/>
                  <a:gd name="T24" fmla="*/ 8 w 19"/>
                  <a:gd name="T25" fmla="*/ 0 h 19"/>
                  <a:gd name="T26" fmla="*/ 8 w 19"/>
                  <a:gd name="T27" fmla="*/ 5 h 19"/>
                  <a:gd name="T28" fmla="*/ 5 w 19"/>
                  <a:gd name="T29" fmla="*/ 8 h 19"/>
                  <a:gd name="T30" fmla="*/ 0 w 19"/>
                  <a:gd name="T31" fmla="*/ 8 h 19"/>
                  <a:gd name="T32" fmla="*/ 0 w 19"/>
                  <a:gd name="T33" fmla="*/ 12 h 19"/>
                  <a:gd name="T34" fmla="*/ 5 w 19"/>
                  <a:gd name="T3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5" y="12"/>
                    </a:moveTo>
                    <a:cubicBezTo>
                      <a:pt x="6" y="12"/>
                      <a:pt x="7" y="13"/>
                      <a:pt x="7" y="14"/>
                    </a:cubicBezTo>
                    <a:cubicBezTo>
                      <a:pt x="7" y="19"/>
                      <a:pt x="7" y="19"/>
                      <a:pt x="7" y="19"/>
                    </a:cubicBezTo>
                    <a:cubicBezTo>
                      <a:pt x="12" y="19"/>
                      <a:pt x="12" y="19"/>
                      <a:pt x="12" y="19"/>
                    </a:cubicBezTo>
                    <a:cubicBezTo>
                      <a:pt x="12" y="14"/>
                      <a:pt x="12" y="14"/>
                      <a:pt x="12" y="14"/>
                    </a:cubicBezTo>
                    <a:cubicBezTo>
                      <a:pt x="12" y="13"/>
                      <a:pt x="12" y="13"/>
                      <a:pt x="12" y="12"/>
                    </a:cubicBezTo>
                    <a:cubicBezTo>
                      <a:pt x="13" y="12"/>
                      <a:pt x="14" y="12"/>
                      <a:pt x="14" y="12"/>
                    </a:cubicBezTo>
                    <a:cubicBezTo>
                      <a:pt x="19" y="12"/>
                      <a:pt x="19" y="12"/>
                      <a:pt x="19" y="12"/>
                    </a:cubicBezTo>
                    <a:cubicBezTo>
                      <a:pt x="19" y="8"/>
                      <a:pt x="19" y="8"/>
                      <a:pt x="19" y="8"/>
                    </a:cubicBezTo>
                    <a:cubicBezTo>
                      <a:pt x="14" y="8"/>
                      <a:pt x="14" y="8"/>
                      <a:pt x="14" y="8"/>
                    </a:cubicBezTo>
                    <a:cubicBezTo>
                      <a:pt x="13" y="8"/>
                      <a:pt x="12" y="7"/>
                      <a:pt x="12" y="5"/>
                    </a:cubicBezTo>
                    <a:cubicBezTo>
                      <a:pt x="12" y="0"/>
                      <a:pt x="12" y="0"/>
                      <a:pt x="12" y="0"/>
                    </a:cubicBezTo>
                    <a:cubicBezTo>
                      <a:pt x="8" y="0"/>
                      <a:pt x="8" y="0"/>
                      <a:pt x="8" y="0"/>
                    </a:cubicBezTo>
                    <a:cubicBezTo>
                      <a:pt x="8" y="5"/>
                      <a:pt x="8" y="5"/>
                      <a:pt x="8" y="5"/>
                    </a:cubicBezTo>
                    <a:cubicBezTo>
                      <a:pt x="8" y="7"/>
                      <a:pt x="7" y="8"/>
                      <a:pt x="5" y="8"/>
                    </a:cubicBezTo>
                    <a:cubicBezTo>
                      <a:pt x="0" y="8"/>
                      <a:pt x="0" y="8"/>
                      <a:pt x="0" y="8"/>
                    </a:cubicBezTo>
                    <a:cubicBezTo>
                      <a:pt x="0" y="12"/>
                      <a:pt x="0" y="12"/>
                      <a:pt x="0" y="1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8" name="Freeform 1345"/>
              <p:cNvSpPr>
                <a:spLocks noEditPoints="1"/>
              </p:cNvSpPr>
              <p:nvPr/>
            </p:nvSpPr>
            <p:spPr bwMode="auto">
              <a:xfrm>
                <a:off x="1709738" y="1441450"/>
                <a:ext cx="652463" cy="654050"/>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124 w 172"/>
                  <a:gd name="T11" fmla="*/ 125 h 172"/>
                  <a:gd name="T12" fmla="*/ 118 w 172"/>
                  <a:gd name="T13" fmla="*/ 131 h 172"/>
                  <a:gd name="T14" fmla="*/ 54 w 172"/>
                  <a:gd name="T15" fmla="*/ 131 h 172"/>
                  <a:gd name="T16" fmla="*/ 48 w 172"/>
                  <a:gd name="T17" fmla="*/ 125 h 172"/>
                  <a:gd name="T18" fmla="*/ 48 w 172"/>
                  <a:gd name="T19" fmla="*/ 46 h 172"/>
                  <a:gd name="T20" fmla="*/ 54 w 172"/>
                  <a:gd name="T21" fmla="*/ 40 h 172"/>
                  <a:gd name="T22" fmla="*/ 99 w 172"/>
                  <a:gd name="T23" fmla="*/ 40 h 172"/>
                  <a:gd name="T24" fmla="*/ 103 w 172"/>
                  <a:gd name="T25" fmla="*/ 42 h 172"/>
                  <a:gd name="T26" fmla="*/ 123 w 172"/>
                  <a:gd name="T27" fmla="*/ 62 h 172"/>
                  <a:gd name="T28" fmla="*/ 124 w 172"/>
                  <a:gd name="T29" fmla="*/ 65 h 172"/>
                  <a:gd name="T30" fmla="*/ 124 w 172"/>
                  <a:gd name="T31"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0"/>
                    </a:moveTo>
                    <a:cubicBezTo>
                      <a:pt x="38" y="0"/>
                      <a:pt x="0" y="38"/>
                      <a:pt x="0" y="86"/>
                    </a:cubicBezTo>
                    <a:cubicBezTo>
                      <a:pt x="0" y="133"/>
                      <a:pt x="38" y="172"/>
                      <a:pt x="86" y="172"/>
                    </a:cubicBezTo>
                    <a:cubicBezTo>
                      <a:pt x="134" y="172"/>
                      <a:pt x="172" y="133"/>
                      <a:pt x="172" y="86"/>
                    </a:cubicBezTo>
                    <a:cubicBezTo>
                      <a:pt x="172" y="38"/>
                      <a:pt x="134" y="0"/>
                      <a:pt x="86" y="0"/>
                    </a:cubicBezTo>
                    <a:close/>
                    <a:moveTo>
                      <a:pt x="124" y="125"/>
                    </a:moveTo>
                    <a:cubicBezTo>
                      <a:pt x="124" y="129"/>
                      <a:pt x="122" y="131"/>
                      <a:pt x="118" y="131"/>
                    </a:cubicBezTo>
                    <a:cubicBezTo>
                      <a:pt x="54" y="131"/>
                      <a:pt x="54" y="131"/>
                      <a:pt x="54" y="131"/>
                    </a:cubicBezTo>
                    <a:cubicBezTo>
                      <a:pt x="50" y="131"/>
                      <a:pt x="48" y="129"/>
                      <a:pt x="48" y="125"/>
                    </a:cubicBezTo>
                    <a:cubicBezTo>
                      <a:pt x="48" y="46"/>
                      <a:pt x="48" y="46"/>
                      <a:pt x="48" y="46"/>
                    </a:cubicBezTo>
                    <a:cubicBezTo>
                      <a:pt x="48" y="43"/>
                      <a:pt x="50" y="40"/>
                      <a:pt x="54" y="40"/>
                    </a:cubicBezTo>
                    <a:cubicBezTo>
                      <a:pt x="99" y="40"/>
                      <a:pt x="99" y="40"/>
                      <a:pt x="99" y="40"/>
                    </a:cubicBezTo>
                    <a:cubicBezTo>
                      <a:pt x="101" y="40"/>
                      <a:pt x="102" y="41"/>
                      <a:pt x="103" y="42"/>
                    </a:cubicBezTo>
                    <a:cubicBezTo>
                      <a:pt x="123" y="62"/>
                      <a:pt x="123" y="62"/>
                      <a:pt x="123" y="62"/>
                    </a:cubicBezTo>
                    <a:cubicBezTo>
                      <a:pt x="124" y="63"/>
                      <a:pt x="124" y="64"/>
                      <a:pt x="124" y="65"/>
                    </a:cubicBez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9" name="Freeform 1346"/>
              <p:cNvSpPr>
                <a:spLocks noEditPoints="1"/>
              </p:cNvSpPr>
              <p:nvPr/>
            </p:nvSpPr>
            <p:spPr bwMode="auto">
              <a:xfrm>
                <a:off x="1906588" y="1612900"/>
                <a:ext cx="258763" cy="311150"/>
              </a:xfrm>
              <a:custGeom>
                <a:avLst/>
                <a:gdLst>
                  <a:gd name="T0" fmla="*/ 46 w 68"/>
                  <a:gd name="T1" fmla="*/ 15 h 82"/>
                  <a:gd name="T2" fmla="*/ 46 w 68"/>
                  <a:gd name="T3" fmla="*/ 0 h 82"/>
                  <a:gd name="T4" fmla="*/ 2 w 68"/>
                  <a:gd name="T5" fmla="*/ 0 h 82"/>
                  <a:gd name="T6" fmla="*/ 0 w 68"/>
                  <a:gd name="T7" fmla="*/ 1 h 82"/>
                  <a:gd name="T8" fmla="*/ 0 w 68"/>
                  <a:gd name="T9" fmla="*/ 80 h 82"/>
                  <a:gd name="T10" fmla="*/ 2 w 68"/>
                  <a:gd name="T11" fmla="*/ 82 h 82"/>
                  <a:gd name="T12" fmla="*/ 66 w 68"/>
                  <a:gd name="T13" fmla="*/ 82 h 82"/>
                  <a:gd name="T14" fmla="*/ 68 w 68"/>
                  <a:gd name="T15" fmla="*/ 80 h 82"/>
                  <a:gd name="T16" fmla="*/ 68 w 68"/>
                  <a:gd name="T17" fmla="*/ 22 h 82"/>
                  <a:gd name="T18" fmla="*/ 52 w 68"/>
                  <a:gd name="T19" fmla="*/ 22 h 82"/>
                  <a:gd name="T20" fmla="*/ 46 w 68"/>
                  <a:gd name="T21" fmla="*/ 15 h 82"/>
                  <a:gd name="T22" fmla="*/ 10 w 68"/>
                  <a:gd name="T23" fmla="*/ 28 h 82"/>
                  <a:gd name="T24" fmla="*/ 10 w 68"/>
                  <a:gd name="T25" fmla="*/ 21 h 82"/>
                  <a:gd name="T26" fmla="*/ 12 w 68"/>
                  <a:gd name="T27" fmla="*/ 19 h 82"/>
                  <a:gd name="T28" fmla="*/ 17 w 68"/>
                  <a:gd name="T29" fmla="*/ 19 h 82"/>
                  <a:gd name="T30" fmla="*/ 17 w 68"/>
                  <a:gd name="T31" fmla="*/ 14 h 82"/>
                  <a:gd name="T32" fmla="*/ 19 w 68"/>
                  <a:gd name="T33" fmla="*/ 12 h 82"/>
                  <a:gd name="T34" fmla="*/ 26 w 68"/>
                  <a:gd name="T35" fmla="*/ 12 h 82"/>
                  <a:gd name="T36" fmla="*/ 28 w 68"/>
                  <a:gd name="T37" fmla="*/ 14 h 82"/>
                  <a:gd name="T38" fmla="*/ 28 w 68"/>
                  <a:gd name="T39" fmla="*/ 19 h 82"/>
                  <a:gd name="T40" fmla="*/ 33 w 68"/>
                  <a:gd name="T41" fmla="*/ 19 h 82"/>
                  <a:gd name="T42" fmla="*/ 35 w 68"/>
                  <a:gd name="T43" fmla="*/ 21 h 82"/>
                  <a:gd name="T44" fmla="*/ 35 w 68"/>
                  <a:gd name="T45" fmla="*/ 28 h 82"/>
                  <a:gd name="T46" fmla="*/ 34 w 68"/>
                  <a:gd name="T47" fmla="*/ 30 h 82"/>
                  <a:gd name="T48" fmla="*/ 33 w 68"/>
                  <a:gd name="T49" fmla="*/ 30 h 82"/>
                  <a:gd name="T50" fmla="*/ 29 w 68"/>
                  <a:gd name="T51" fmla="*/ 30 h 82"/>
                  <a:gd name="T52" fmla="*/ 29 w 68"/>
                  <a:gd name="T53" fmla="*/ 35 h 82"/>
                  <a:gd name="T54" fmla="*/ 27 w 68"/>
                  <a:gd name="T55" fmla="*/ 37 h 82"/>
                  <a:gd name="T56" fmla="*/ 19 w 68"/>
                  <a:gd name="T57" fmla="*/ 37 h 82"/>
                  <a:gd name="T58" fmla="*/ 17 w 68"/>
                  <a:gd name="T59" fmla="*/ 35 h 82"/>
                  <a:gd name="T60" fmla="*/ 17 w 68"/>
                  <a:gd name="T61" fmla="*/ 30 h 82"/>
                  <a:gd name="T62" fmla="*/ 12 w 68"/>
                  <a:gd name="T63" fmla="*/ 30 h 82"/>
                  <a:gd name="T64" fmla="*/ 10 w 68"/>
                  <a:gd name="T65" fmla="*/ 28 h 82"/>
                  <a:gd name="T66" fmla="*/ 54 w 68"/>
                  <a:gd name="T67" fmla="*/ 68 h 82"/>
                  <a:gd name="T68" fmla="*/ 14 w 68"/>
                  <a:gd name="T69" fmla="*/ 68 h 82"/>
                  <a:gd name="T70" fmla="*/ 12 w 68"/>
                  <a:gd name="T71" fmla="*/ 66 h 82"/>
                  <a:gd name="T72" fmla="*/ 14 w 68"/>
                  <a:gd name="T73" fmla="*/ 64 h 82"/>
                  <a:gd name="T74" fmla="*/ 54 w 68"/>
                  <a:gd name="T75" fmla="*/ 64 h 82"/>
                  <a:gd name="T76" fmla="*/ 56 w 68"/>
                  <a:gd name="T77" fmla="*/ 66 h 82"/>
                  <a:gd name="T78" fmla="*/ 54 w 68"/>
                  <a:gd name="T79" fmla="*/ 68 h 82"/>
                  <a:gd name="T80" fmla="*/ 54 w 68"/>
                  <a:gd name="T81" fmla="*/ 59 h 82"/>
                  <a:gd name="T82" fmla="*/ 14 w 68"/>
                  <a:gd name="T83" fmla="*/ 59 h 82"/>
                  <a:gd name="T84" fmla="*/ 12 w 68"/>
                  <a:gd name="T85" fmla="*/ 57 h 82"/>
                  <a:gd name="T86" fmla="*/ 14 w 68"/>
                  <a:gd name="T87" fmla="*/ 55 h 82"/>
                  <a:gd name="T88" fmla="*/ 54 w 68"/>
                  <a:gd name="T89" fmla="*/ 55 h 82"/>
                  <a:gd name="T90" fmla="*/ 56 w 68"/>
                  <a:gd name="T91" fmla="*/ 57 h 82"/>
                  <a:gd name="T92" fmla="*/ 54 w 68"/>
                  <a:gd name="T93" fmla="*/ 59 h 82"/>
                  <a:gd name="T94" fmla="*/ 56 w 68"/>
                  <a:gd name="T95" fmla="*/ 48 h 82"/>
                  <a:gd name="T96" fmla="*/ 54 w 68"/>
                  <a:gd name="T97" fmla="*/ 50 h 82"/>
                  <a:gd name="T98" fmla="*/ 14 w 68"/>
                  <a:gd name="T99" fmla="*/ 50 h 82"/>
                  <a:gd name="T100" fmla="*/ 12 w 68"/>
                  <a:gd name="T101" fmla="*/ 48 h 82"/>
                  <a:gd name="T102" fmla="*/ 14 w 68"/>
                  <a:gd name="T103" fmla="*/ 46 h 82"/>
                  <a:gd name="T104" fmla="*/ 54 w 68"/>
                  <a:gd name="T105" fmla="*/ 46 h 82"/>
                  <a:gd name="T106" fmla="*/ 56 w 68"/>
                  <a:gd name="T10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82">
                    <a:moveTo>
                      <a:pt x="46" y="15"/>
                    </a:moveTo>
                    <a:cubicBezTo>
                      <a:pt x="46" y="0"/>
                      <a:pt x="46" y="0"/>
                      <a:pt x="46" y="0"/>
                    </a:cubicBezTo>
                    <a:cubicBezTo>
                      <a:pt x="2" y="0"/>
                      <a:pt x="2" y="0"/>
                      <a:pt x="2" y="0"/>
                    </a:cubicBezTo>
                    <a:cubicBezTo>
                      <a:pt x="1" y="0"/>
                      <a:pt x="0" y="1"/>
                      <a:pt x="0" y="1"/>
                    </a:cubicBezTo>
                    <a:cubicBezTo>
                      <a:pt x="0" y="80"/>
                      <a:pt x="0" y="80"/>
                      <a:pt x="0" y="80"/>
                    </a:cubicBezTo>
                    <a:cubicBezTo>
                      <a:pt x="0" y="81"/>
                      <a:pt x="1" y="82"/>
                      <a:pt x="2" y="82"/>
                    </a:cubicBezTo>
                    <a:cubicBezTo>
                      <a:pt x="66" y="82"/>
                      <a:pt x="66" y="82"/>
                      <a:pt x="66" y="82"/>
                    </a:cubicBezTo>
                    <a:cubicBezTo>
                      <a:pt x="67" y="82"/>
                      <a:pt x="68" y="81"/>
                      <a:pt x="68" y="80"/>
                    </a:cubicBezTo>
                    <a:cubicBezTo>
                      <a:pt x="68" y="22"/>
                      <a:pt x="68" y="22"/>
                      <a:pt x="68" y="22"/>
                    </a:cubicBezTo>
                    <a:cubicBezTo>
                      <a:pt x="52" y="22"/>
                      <a:pt x="52" y="22"/>
                      <a:pt x="52" y="22"/>
                    </a:cubicBezTo>
                    <a:cubicBezTo>
                      <a:pt x="49" y="22"/>
                      <a:pt x="46" y="19"/>
                      <a:pt x="46" y="15"/>
                    </a:cubicBezTo>
                    <a:close/>
                    <a:moveTo>
                      <a:pt x="10" y="28"/>
                    </a:moveTo>
                    <a:cubicBezTo>
                      <a:pt x="10" y="21"/>
                      <a:pt x="10" y="21"/>
                      <a:pt x="10" y="21"/>
                    </a:cubicBezTo>
                    <a:cubicBezTo>
                      <a:pt x="10" y="20"/>
                      <a:pt x="11" y="19"/>
                      <a:pt x="12" y="19"/>
                    </a:cubicBezTo>
                    <a:cubicBezTo>
                      <a:pt x="17" y="19"/>
                      <a:pt x="17" y="19"/>
                      <a:pt x="17" y="19"/>
                    </a:cubicBezTo>
                    <a:cubicBezTo>
                      <a:pt x="17" y="14"/>
                      <a:pt x="17" y="14"/>
                      <a:pt x="17" y="14"/>
                    </a:cubicBezTo>
                    <a:cubicBezTo>
                      <a:pt x="17" y="13"/>
                      <a:pt x="18" y="12"/>
                      <a:pt x="19" y="12"/>
                    </a:cubicBezTo>
                    <a:cubicBezTo>
                      <a:pt x="26" y="12"/>
                      <a:pt x="26" y="12"/>
                      <a:pt x="26" y="12"/>
                    </a:cubicBezTo>
                    <a:cubicBezTo>
                      <a:pt x="28" y="12"/>
                      <a:pt x="28" y="13"/>
                      <a:pt x="28" y="14"/>
                    </a:cubicBezTo>
                    <a:cubicBezTo>
                      <a:pt x="28" y="19"/>
                      <a:pt x="28" y="19"/>
                      <a:pt x="28" y="19"/>
                    </a:cubicBezTo>
                    <a:cubicBezTo>
                      <a:pt x="33" y="19"/>
                      <a:pt x="33" y="19"/>
                      <a:pt x="33" y="19"/>
                    </a:cubicBezTo>
                    <a:cubicBezTo>
                      <a:pt x="34" y="19"/>
                      <a:pt x="35" y="20"/>
                      <a:pt x="35" y="21"/>
                    </a:cubicBezTo>
                    <a:cubicBezTo>
                      <a:pt x="35" y="28"/>
                      <a:pt x="35" y="28"/>
                      <a:pt x="35" y="28"/>
                    </a:cubicBezTo>
                    <a:cubicBezTo>
                      <a:pt x="35" y="29"/>
                      <a:pt x="35" y="30"/>
                      <a:pt x="34" y="30"/>
                    </a:cubicBezTo>
                    <a:cubicBezTo>
                      <a:pt x="34" y="30"/>
                      <a:pt x="33" y="30"/>
                      <a:pt x="33" y="30"/>
                    </a:cubicBezTo>
                    <a:cubicBezTo>
                      <a:pt x="29" y="30"/>
                      <a:pt x="29" y="30"/>
                      <a:pt x="29" y="30"/>
                    </a:cubicBezTo>
                    <a:cubicBezTo>
                      <a:pt x="29" y="35"/>
                      <a:pt x="29" y="35"/>
                      <a:pt x="29" y="35"/>
                    </a:cubicBezTo>
                    <a:cubicBezTo>
                      <a:pt x="29" y="36"/>
                      <a:pt x="28" y="37"/>
                      <a:pt x="27" y="37"/>
                    </a:cubicBezTo>
                    <a:cubicBezTo>
                      <a:pt x="19" y="37"/>
                      <a:pt x="19" y="37"/>
                      <a:pt x="19" y="37"/>
                    </a:cubicBezTo>
                    <a:cubicBezTo>
                      <a:pt x="18" y="37"/>
                      <a:pt x="17" y="36"/>
                      <a:pt x="17" y="35"/>
                    </a:cubicBezTo>
                    <a:cubicBezTo>
                      <a:pt x="17" y="30"/>
                      <a:pt x="17" y="30"/>
                      <a:pt x="17" y="30"/>
                    </a:cubicBezTo>
                    <a:cubicBezTo>
                      <a:pt x="12" y="30"/>
                      <a:pt x="12" y="30"/>
                      <a:pt x="12" y="30"/>
                    </a:cubicBezTo>
                    <a:cubicBezTo>
                      <a:pt x="11" y="30"/>
                      <a:pt x="10" y="30"/>
                      <a:pt x="10" y="28"/>
                    </a:cubicBezTo>
                    <a:close/>
                    <a:moveTo>
                      <a:pt x="54" y="68"/>
                    </a:moveTo>
                    <a:cubicBezTo>
                      <a:pt x="14" y="68"/>
                      <a:pt x="14" y="68"/>
                      <a:pt x="14" y="68"/>
                    </a:cubicBezTo>
                    <a:cubicBezTo>
                      <a:pt x="13" y="68"/>
                      <a:pt x="12" y="67"/>
                      <a:pt x="12" y="66"/>
                    </a:cubicBezTo>
                    <a:cubicBezTo>
                      <a:pt x="12" y="65"/>
                      <a:pt x="13" y="64"/>
                      <a:pt x="14" y="64"/>
                    </a:cubicBezTo>
                    <a:cubicBezTo>
                      <a:pt x="54" y="64"/>
                      <a:pt x="54" y="64"/>
                      <a:pt x="54" y="64"/>
                    </a:cubicBezTo>
                    <a:cubicBezTo>
                      <a:pt x="55" y="64"/>
                      <a:pt x="56" y="65"/>
                      <a:pt x="56" y="66"/>
                    </a:cubicBezTo>
                    <a:cubicBezTo>
                      <a:pt x="56" y="67"/>
                      <a:pt x="55" y="68"/>
                      <a:pt x="54" y="68"/>
                    </a:cubicBezTo>
                    <a:close/>
                    <a:moveTo>
                      <a:pt x="54" y="59"/>
                    </a:moveTo>
                    <a:cubicBezTo>
                      <a:pt x="14" y="59"/>
                      <a:pt x="14" y="59"/>
                      <a:pt x="14" y="59"/>
                    </a:cubicBezTo>
                    <a:cubicBezTo>
                      <a:pt x="13" y="59"/>
                      <a:pt x="12" y="58"/>
                      <a:pt x="12" y="57"/>
                    </a:cubicBezTo>
                    <a:cubicBezTo>
                      <a:pt x="12" y="56"/>
                      <a:pt x="13" y="55"/>
                      <a:pt x="14" y="55"/>
                    </a:cubicBezTo>
                    <a:cubicBezTo>
                      <a:pt x="54" y="55"/>
                      <a:pt x="54" y="55"/>
                      <a:pt x="54" y="55"/>
                    </a:cubicBezTo>
                    <a:cubicBezTo>
                      <a:pt x="55" y="55"/>
                      <a:pt x="56" y="56"/>
                      <a:pt x="56" y="57"/>
                    </a:cubicBezTo>
                    <a:cubicBezTo>
                      <a:pt x="56" y="58"/>
                      <a:pt x="55" y="59"/>
                      <a:pt x="54" y="59"/>
                    </a:cubicBezTo>
                    <a:close/>
                    <a:moveTo>
                      <a:pt x="56" y="48"/>
                    </a:moveTo>
                    <a:cubicBezTo>
                      <a:pt x="56" y="49"/>
                      <a:pt x="55" y="50"/>
                      <a:pt x="54" y="50"/>
                    </a:cubicBezTo>
                    <a:cubicBezTo>
                      <a:pt x="14" y="50"/>
                      <a:pt x="14" y="50"/>
                      <a:pt x="14" y="50"/>
                    </a:cubicBezTo>
                    <a:cubicBezTo>
                      <a:pt x="13" y="50"/>
                      <a:pt x="12" y="49"/>
                      <a:pt x="12" y="48"/>
                    </a:cubicBezTo>
                    <a:cubicBezTo>
                      <a:pt x="12" y="47"/>
                      <a:pt x="13" y="46"/>
                      <a:pt x="14" y="46"/>
                    </a:cubicBezTo>
                    <a:cubicBezTo>
                      <a:pt x="54" y="46"/>
                      <a:pt x="54" y="46"/>
                      <a:pt x="54" y="46"/>
                    </a:cubicBezTo>
                    <a:cubicBezTo>
                      <a:pt x="55" y="46"/>
                      <a:pt x="56" y="47"/>
                      <a:pt x="5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40" name="Freeform 1497"/>
            <p:cNvSpPr>
              <a:spLocks noEditPoints="1"/>
            </p:cNvSpPr>
            <p:nvPr/>
          </p:nvSpPr>
          <p:spPr bwMode="auto">
            <a:xfrm>
              <a:off x="6770954" y="3096403"/>
              <a:ext cx="394306" cy="394306"/>
            </a:xfrm>
            <a:custGeom>
              <a:avLst/>
              <a:gdLst>
                <a:gd name="T0" fmla="*/ 0 w 172"/>
                <a:gd name="T1" fmla="*/ 86 h 172"/>
                <a:gd name="T2" fmla="*/ 172 w 172"/>
                <a:gd name="T3" fmla="*/ 86 h 172"/>
                <a:gd name="T4" fmla="*/ 100 w 172"/>
                <a:gd name="T5" fmla="*/ 49 h 172"/>
                <a:gd name="T6" fmla="*/ 122 w 172"/>
                <a:gd name="T7" fmla="*/ 52 h 172"/>
                <a:gd name="T8" fmla="*/ 100 w 172"/>
                <a:gd name="T9" fmla="*/ 55 h 172"/>
                <a:gd name="T10" fmla="*/ 100 w 172"/>
                <a:gd name="T11" fmla="*/ 49 h 172"/>
                <a:gd name="T12" fmla="*/ 128 w 172"/>
                <a:gd name="T13" fmla="*/ 66 h 172"/>
                <a:gd name="T14" fmla="*/ 128 w 172"/>
                <a:gd name="T15" fmla="*/ 72 h 172"/>
                <a:gd name="T16" fmla="*/ 97 w 172"/>
                <a:gd name="T17" fmla="*/ 69 h 172"/>
                <a:gd name="T18" fmla="*/ 53 w 172"/>
                <a:gd name="T19" fmla="*/ 49 h 172"/>
                <a:gd name="T20" fmla="*/ 75 w 172"/>
                <a:gd name="T21" fmla="*/ 52 h 172"/>
                <a:gd name="T22" fmla="*/ 53 w 172"/>
                <a:gd name="T23" fmla="*/ 55 h 172"/>
                <a:gd name="T24" fmla="*/ 53 w 172"/>
                <a:gd name="T25" fmla="*/ 49 h 172"/>
                <a:gd name="T26" fmla="*/ 72 w 172"/>
                <a:gd name="T27" fmla="*/ 66 h 172"/>
                <a:gd name="T28" fmla="*/ 72 w 172"/>
                <a:gd name="T29" fmla="*/ 72 h 172"/>
                <a:gd name="T30" fmla="*/ 41 w 172"/>
                <a:gd name="T31" fmla="*/ 69 h 172"/>
                <a:gd name="T32" fmla="*/ 72 w 172"/>
                <a:gd name="T33" fmla="*/ 122 h 172"/>
                <a:gd name="T34" fmla="*/ 54 w 172"/>
                <a:gd name="T35" fmla="*/ 120 h 172"/>
                <a:gd name="T36" fmla="*/ 72 w 172"/>
                <a:gd name="T37" fmla="*/ 117 h 172"/>
                <a:gd name="T38" fmla="*/ 72 w 172"/>
                <a:gd name="T39" fmla="*/ 122 h 172"/>
                <a:gd name="T40" fmla="*/ 42 w 172"/>
                <a:gd name="T41" fmla="*/ 106 h 172"/>
                <a:gd name="T42" fmla="*/ 42 w 172"/>
                <a:gd name="T43" fmla="*/ 100 h 172"/>
                <a:gd name="T44" fmla="*/ 75 w 172"/>
                <a:gd name="T45" fmla="*/ 103 h 172"/>
                <a:gd name="T46" fmla="*/ 73 w 172"/>
                <a:gd name="T47" fmla="*/ 89 h 172"/>
                <a:gd name="T48" fmla="*/ 40 w 172"/>
                <a:gd name="T49" fmla="*/ 86 h 172"/>
                <a:gd name="T50" fmla="*/ 73 w 172"/>
                <a:gd name="T51" fmla="*/ 83 h 172"/>
                <a:gd name="T52" fmla="*/ 73 w 172"/>
                <a:gd name="T53" fmla="*/ 89 h 172"/>
                <a:gd name="T54" fmla="*/ 86 w 172"/>
                <a:gd name="T55" fmla="*/ 131 h 172"/>
                <a:gd name="T56" fmla="*/ 83 w 172"/>
                <a:gd name="T57" fmla="*/ 43 h 172"/>
                <a:gd name="T58" fmla="*/ 89 w 172"/>
                <a:gd name="T59" fmla="*/ 43 h 172"/>
                <a:gd name="T60" fmla="*/ 115 w 172"/>
                <a:gd name="T61" fmla="*/ 122 h 172"/>
                <a:gd name="T62" fmla="*/ 97 w 172"/>
                <a:gd name="T63" fmla="*/ 120 h 172"/>
                <a:gd name="T64" fmla="*/ 115 w 172"/>
                <a:gd name="T65" fmla="*/ 117 h 172"/>
                <a:gd name="T66" fmla="*/ 115 w 172"/>
                <a:gd name="T67" fmla="*/ 122 h 172"/>
                <a:gd name="T68" fmla="*/ 100 w 172"/>
                <a:gd name="T69" fmla="*/ 106 h 172"/>
                <a:gd name="T70" fmla="*/ 100 w 172"/>
                <a:gd name="T71" fmla="*/ 100 h 172"/>
                <a:gd name="T72" fmla="*/ 133 w 172"/>
                <a:gd name="T73" fmla="*/ 103 h 172"/>
                <a:gd name="T74" fmla="*/ 130 w 172"/>
                <a:gd name="T75" fmla="*/ 89 h 172"/>
                <a:gd name="T76" fmla="*/ 97 w 172"/>
                <a:gd name="T77" fmla="*/ 86 h 172"/>
                <a:gd name="T78" fmla="*/ 130 w 172"/>
                <a:gd name="T79" fmla="*/ 83 h 172"/>
                <a:gd name="T80" fmla="*/ 130 w 172"/>
                <a:gd name="T81"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100" y="49"/>
                  </a:moveTo>
                  <a:cubicBezTo>
                    <a:pt x="119" y="49"/>
                    <a:pt x="119" y="49"/>
                    <a:pt x="119" y="49"/>
                  </a:cubicBezTo>
                  <a:cubicBezTo>
                    <a:pt x="121" y="49"/>
                    <a:pt x="122" y="50"/>
                    <a:pt x="122" y="52"/>
                  </a:cubicBezTo>
                  <a:cubicBezTo>
                    <a:pt x="122" y="53"/>
                    <a:pt x="121" y="55"/>
                    <a:pt x="119" y="55"/>
                  </a:cubicBezTo>
                  <a:cubicBezTo>
                    <a:pt x="100" y="55"/>
                    <a:pt x="100" y="55"/>
                    <a:pt x="100" y="55"/>
                  </a:cubicBezTo>
                  <a:cubicBezTo>
                    <a:pt x="98" y="55"/>
                    <a:pt x="97" y="53"/>
                    <a:pt x="97" y="52"/>
                  </a:cubicBezTo>
                  <a:cubicBezTo>
                    <a:pt x="97" y="50"/>
                    <a:pt x="98" y="49"/>
                    <a:pt x="100" y="49"/>
                  </a:cubicBezTo>
                  <a:close/>
                  <a:moveTo>
                    <a:pt x="100" y="66"/>
                  </a:moveTo>
                  <a:cubicBezTo>
                    <a:pt x="128" y="66"/>
                    <a:pt x="128" y="66"/>
                    <a:pt x="128" y="66"/>
                  </a:cubicBezTo>
                  <a:cubicBezTo>
                    <a:pt x="130" y="66"/>
                    <a:pt x="131" y="67"/>
                    <a:pt x="131" y="69"/>
                  </a:cubicBezTo>
                  <a:cubicBezTo>
                    <a:pt x="131" y="70"/>
                    <a:pt x="130" y="72"/>
                    <a:pt x="128" y="72"/>
                  </a:cubicBezTo>
                  <a:cubicBezTo>
                    <a:pt x="100" y="72"/>
                    <a:pt x="100" y="72"/>
                    <a:pt x="100" y="72"/>
                  </a:cubicBezTo>
                  <a:cubicBezTo>
                    <a:pt x="98" y="72"/>
                    <a:pt x="97" y="70"/>
                    <a:pt x="97" y="69"/>
                  </a:cubicBezTo>
                  <a:cubicBezTo>
                    <a:pt x="97" y="67"/>
                    <a:pt x="98" y="66"/>
                    <a:pt x="100" y="66"/>
                  </a:cubicBezTo>
                  <a:close/>
                  <a:moveTo>
                    <a:pt x="53" y="49"/>
                  </a:moveTo>
                  <a:cubicBezTo>
                    <a:pt x="72" y="49"/>
                    <a:pt x="72" y="49"/>
                    <a:pt x="72" y="49"/>
                  </a:cubicBezTo>
                  <a:cubicBezTo>
                    <a:pt x="74" y="49"/>
                    <a:pt x="75" y="50"/>
                    <a:pt x="75" y="52"/>
                  </a:cubicBezTo>
                  <a:cubicBezTo>
                    <a:pt x="75" y="53"/>
                    <a:pt x="74" y="55"/>
                    <a:pt x="72" y="55"/>
                  </a:cubicBezTo>
                  <a:cubicBezTo>
                    <a:pt x="53" y="55"/>
                    <a:pt x="53" y="55"/>
                    <a:pt x="53" y="55"/>
                  </a:cubicBezTo>
                  <a:cubicBezTo>
                    <a:pt x="51" y="55"/>
                    <a:pt x="50" y="53"/>
                    <a:pt x="50" y="52"/>
                  </a:cubicBezTo>
                  <a:cubicBezTo>
                    <a:pt x="50" y="50"/>
                    <a:pt x="51" y="49"/>
                    <a:pt x="53" y="49"/>
                  </a:cubicBezTo>
                  <a:close/>
                  <a:moveTo>
                    <a:pt x="44" y="66"/>
                  </a:moveTo>
                  <a:cubicBezTo>
                    <a:pt x="72" y="66"/>
                    <a:pt x="72" y="66"/>
                    <a:pt x="72" y="66"/>
                  </a:cubicBezTo>
                  <a:cubicBezTo>
                    <a:pt x="74" y="66"/>
                    <a:pt x="75" y="67"/>
                    <a:pt x="75" y="69"/>
                  </a:cubicBezTo>
                  <a:cubicBezTo>
                    <a:pt x="75" y="70"/>
                    <a:pt x="74" y="72"/>
                    <a:pt x="72" y="72"/>
                  </a:cubicBezTo>
                  <a:cubicBezTo>
                    <a:pt x="44" y="72"/>
                    <a:pt x="44" y="72"/>
                    <a:pt x="44" y="72"/>
                  </a:cubicBezTo>
                  <a:cubicBezTo>
                    <a:pt x="42" y="72"/>
                    <a:pt x="41" y="70"/>
                    <a:pt x="41" y="69"/>
                  </a:cubicBezTo>
                  <a:cubicBezTo>
                    <a:pt x="41" y="67"/>
                    <a:pt x="42" y="66"/>
                    <a:pt x="44" y="66"/>
                  </a:cubicBezTo>
                  <a:close/>
                  <a:moveTo>
                    <a:pt x="72" y="122"/>
                  </a:moveTo>
                  <a:cubicBezTo>
                    <a:pt x="57" y="122"/>
                    <a:pt x="57" y="122"/>
                    <a:pt x="57" y="122"/>
                  </a:cubicBezTo>
                  <a:cubicBezTo>
                    <a:pt x="56" y="122"/>
                    <a:pt x="54" y="121"/>
                    <a:pt x="54" y="120"/>
                  </a:cubicBezTo>
                  <a:cubicBezTo>
                    <a:pt x="54" y="118"/>
                    <a:pt x="56" y="117"/>
                    <a:pt x="57" y="117"/>
                  </a:cubicBezTo>
                  <a:cubicBezTo>
                    <a:pt x="72" y="117"/>
                    <a:pt x="72" y="117"/>
                    <a:pt x="72" y="117"/>
                  </a:cubicBezTo>
                  <a:cubicBezTo>
                    <a:pt x="74" y="117"/>
                    <a:pt x="75" y="118"/>
                    <a:pt x="75" y="120"/>
                  </a:cubicBezTo>
                  <a:cubicBezTo>
                    <a:pt x="75" y="121"/>
                    <a:pt x="74" y="122"/>
                    <a:pt x="72" y="122"/>
                  </a:cubicBezTo>
                  <a:close/>
                  <a:moveTo>
                    <a:pt x="72" y="106"/>
                  </a:moveTo>
                  <a:cubicBezTo>
                    <a:pt x="42" y="106"/>
                    <a:pt x="42" y="106"/>
                    <a:pt x="42" y="106"/>
                  </a:cubicBezTo>
                  <a:cubicBezTo>
                    <a:pt x="40" y="106"/>
                    <a:pt x="39" y="104"/>
                    <a:pt x="39" y="103"/>
                  </a:cubicBezTo>
                  <a:cubicBezTo>
                    <a:pt x="39" y="101"/>
                    <a:pt x="40" y="100"/>
                    <a:pt x="42" y="100"/>
                  </a:cubicBezTo>
                  <a:cubicBezTo>
                    <a:pt x="72" y="100"/>
                    <a:pt x="72" y="100"/>
                    <a:pt x="72" y="100"/>
                  </a:cubicBezTo>
                  <a:cubicBezTo>
                    <a:pt x="74" y="100"/>
                    <a:pt x="75" y="101"/>
                    <a:pt x="75" y="103"/>
                  </a:cubicBezTo>
                  <a:cubicBezTo>
                    <a:pt x="75" y="104"/>
                    <a:pt x="74" y="106"/>
                    <a:pt x="72" y="106"/>
                  </a:cubicBezTo>
                  <a:close/>
                  <a:moveTo>
                    <a:pt x="73" y="89"/>
                  </a:moveTo>
                  <a:cubicBezTo>
                    <a:pt x="43" y="89"/>
                    <a:pt x="43" y="89"/>
                    <a:pt x="43" y="89"/>
                  </a:cubicBezTo>
                  <a:cubicBezTo>
                    <a:pt x="41" y="89"/>
                    <a:pt x="40" y="87"/>
                    <a:pt x="40" y="86"/>
                  </a:cubicBezTo>
                  <a:cubicBezTo>
                    <a:pt x="40" y="84"/>
                    <a:pt x="41" y="83"/>
                    <a:pt x="43" y="83"/>
                  </a:cubicBezTo>
                  <a:cubicBezTo>
                    <a:pt x="73" y="83"/>
                    <a:pt x="73" y="83"/>
                    <a:pt x="73" y="83"/>
                  </a:cubicBezTo>
                  <a:cubicBezTo>
                    <a:pt x="74" y="83"/>
                    <a:pt x="76" y="84"/>
                    <a:pt x="76" y="86"/>
                  </a:cubicBezTo>
                  <a:cubicBezTo>
                    <a:pt x="76" y="87"/>
                    <a:pt x="74" y="89"/>
                    <a:pt x="73" y="89"/>
                  </a:cubicBezTo>
                  <a:close/>
                  <a:moveTo>
                    <a:pt x="89" y="128"/>
                  </a:moveTo>
                  <a:cubicBezTo>
                    <a:pt x="89" y="129"/>
                    <a:pt x="88" y="131"/>
                    <a:pt x="86" y="131"/>
                  </a:cubicBezTo>
                  <a:cubicBezTo>
                    <a:pt x="84" y="131"/>
                    <a:pt x="83" y="129"/>
                    <a:pt x="83" y="128"/>
                  </a:cubicBezTo>
                  <a:cubicBezTo>
                    <a:pt x="83" y="43"/>
                    <a:pt x="83" y="43"/>
                    <a:pt x="83" y="43"/>
                  </a:cubicBezTo>
                  <a:cubicBezTo>
                    <a:pt x="83" y="42"/>
                    <a:pt x="84" y="41"/>
                    <a:pt x="86" y="41"/>
                  </a:cubicBezTo>
                  <a:cubicBezTo>
                    <a:pt x="88" y="41"/>
                    <a:pt x="89" y="42"/>
                    <a:pt x="89" y="43"/>
                  </a:cubicBezTo>
                  <a:lnTo>
                    <a:pt x="89" y="128"/>
                  </a:lnTo>
                  <a:close/>
                  <a:moveTo>
                    <a:pt x="115" y="122"/>
                  </a:moveTo>
                  <a:cubicBezTo>
                    <a:pt x="100" y="122"/>
                    <a:pt x="100" y="122"/>
                    <a:pt x="100" y="122"/>
                  </a:cubicBezTo>
                  <a:cubicBezTo>
                    <a:pt x="98" y="122"/>
                    <a:pt x="97" y="121"/>
                    <a:pt x="97" y="120"/>
                  </a:cubicBezTo>
                  <a:cubicBezTo>
                    <a:pt x="97" y="118"/>
                    <a:pt x="98" y="117"/>
                    <a:pt x="100" y="117"/>
                  </a:cubicBezTo>
                  <a:cubicBezTo>
                    <a:pt x="115" y="117"/>
                    <a:pt x="115" y="117"/>
                    <a:pt x="115" y="117"/>
                  </a:cubicBezTo>
                  <a:cubicBezTo>
                    <a:pt x="116" y="117"/>
                    <a:pt x="117" y="118"/>
                    <a:pt x="117" y="120"/>
                  </a:cubicBezTo>
                  <a:cubicBezTo>
                    <a:pt x="117" y="121"/>
                    <a:pt x="116" y="122"/>
                    <a:pt x="115" y="122"/>
                  </a:cubicBezTo>
                  <a:close/>
                  <a:moveTo>
                    <a:pt x="130" y="106"/>
                  </a:moveTo>
                  <a:cubicBezTo>
                    <a:pt x="100" y="106"/>
                    <a:pt x="100" y="106"/>
                    <a:pt x="100" y="106"/>
                  </a:cubicBezTo>
                  <a:cubicBezTo>
                    <a:pt x="98" y="106"/>
                    <a:pt x="97" y="104"/>
                    <a:pt x="97" y="103"/>
                  </a:cubicBezTo>
                  <a:cubicBezTo>
                    <a:pt x="97" y="101"/>
                    <a:pt x="98" y="100"/>
                    <a:pt x="100" y="100"/>
                  </a:cubicBezTo>
                  <a:cubicBezTo>
                    <a:pt x="130" y="100"/>
                    <a:pt x="130" y="100"/>
                    <a:pt x="130" y="100"/>
                  </a:cubicBezTo>
                  <a:cubicBezTo>
                    <a:pt x="131" y="100"/>
                    <a:pt x="133" y="101"/>
                    <a:pt x="133" y="103"/>
                  </a:cubicBezTo>
                  <a:cubicBezTo>
                    <a:pt x="133" y="104"/>
                    <a:pt x="131" y="106"/>
                    <a:pt x="130" y="106"/>
                  </a:cubicBezTo>
                  <a:close/>
                  <a:moveTo>
                    <a:pt x="130" y="89"/>
                  </a:moveTo>
                  <a:cubicBezTo>
                    <a:pt x="100" y="89"/>
                    <a:pt x="100" y="89"/>
                    <a:pt x="100" y="89"/>
                  </a:cubicBezTo>
                  <a:cubicBezTo>
                    <a:pt x="98" y="89"/>
                    <a:pt x="97" y="87"/>
                    <a:pt x="97" y="86"/>
                  </a:cubicBezTo>
                  <a:cubicBezTo>
                    <a:pt x="97" y="84"/>
                    <a:pt x="98" y="83"/>
                    <a:pt x="100" y="83"/>
                  </a:cubicBezTo>
                  <a:cubicBezTo>
                    <a:pt x="130" y="83"/>
                    <a:pt x="130" y="83"/>
                    <a:pt x="130" y="83"/>
                  </a:cubicBezTo>
                  <a:cubicBezTo>
                    <a:pt x="131" y="83"/>
                    <a:pt x="133" y="84"/>
                    <a:pt x="133" y="86"/>
                  </a:cubicBezTo>
                  <a:cubicBezTo>
                    <a:pt x="133" y="87"/>
                    <a:pt x="131" y="89"/>
                    <a:pt x="130" y="89"/>
                  </a:cubicBezTo>
                  <a:close/>
                </a:path>
              </a:pathLst>
            </a:custGeom>
            <a:solidFill>
              <a:srgbClr val="693A7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cxnSp>
          <p:nvCxnSpPr>
            <p:cNvPr id="41" name="Straight Arrow Connector 40"/>
            <p:cNvCxnSpPr/>
            <p:nvPr/>
          </p:nvCxnSpPr>
          <p:spPr>
            <a:xfrm flipV="1">
              <a:off x="2111138" y="4304454"/>
              <a:ext cx="4155420" cy="17461"/>
            </a:xfrm>
            <a:prstGeom prst="straightConnector1">
              <a:avLst/>
            </a:prstGeom>
            <a:noFill/>
            <a:ln w="38100" cap="flat" cmpd="sng" algn="ctr">
              <a:solidFill>
                <a:srgbClr val="00B9E4"/>
              </a:solidFill>
              <a:prstDash val="sysDash"/>
              <a:tailEnd type="arrow"/>
            </a:ln>
            <a:effectLst/>
          </p:spPr>
        </p:cxnSp>
        <p:grpSp>
          <p:nvGrpSpPr>
            <p:cNvPr id="42" name="Group 41"/>
            <p:cNvGrpSpPr/>
            <p:nvPr/>
          </p:nvGrpSpPr>
          <p:grpSpPr>
            <a:xfrm>
              <a:off x="2252989" y="4066263"/>
              <a:ext cx="493776" cy="493776"/>
              <a:chOff x="2158317" y="4096511"/>
              <a:chExt cx="493776" cy="493776"/>
            </a:xfrm>
          </p:grpSpPr>
          <p:sp>
            <p:nvSpPr>
              <p:cNvPr id="43" name="Oval 42"/>
              <p:cNvSpPr/>
              <p:nvPr/>
            </p:nvSpPr>
            <p:spPr>
              <a:xfrm>
                <a:off x="2158317" y="4096511"/>
                <a:ext cx="493776" cy="493776"/>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grpSp>
            <p:nvGrpSpPr>
              <p:cNvPr id="44" name="Group 43"/>
              <p:cNvGrpSpPr/>
              <p:nvPr/>
            </p:nvGrpSpPr>
            <p:grpSpPr>
              <a:xfrm>
                <a:off x="2166372" y="4103985"/>
                <a:ext cx="477667" cy="478829"/>
                <a:chOff x="1709738" y="1441450"/>
                <a:chExt cx="652463" cy="654050"/>
              </a:xfrm>
              <a:solidFill>
                <a:srgbClr val="693A77"/>
              </a:solidFill>
            </p:grpSpPr>
            <p:sp>
              <p:nvSpPr>
                <p:cNvPr id="45" name="Freeform 1343"/>
                <p:cNvSpPr>
                  <a:spLocks/>
                </p:cNvSpPr>
                <p:nvPr/>
              </p:nvSpPr>
              <p:spPr bwMode="auto">
                <a:xfrm>
                  <a:off x="2100263" y="1624013"/>
                  <a:ext cx="49213" cy="53975"/>
                </a:xfrm>
                <a:custGeom>
                  <a:avLst/>
                  <a:gdLst>
                    <a:gd name="T0" fmla="*/ 1 w 13"/>
                    <a:gd name="T1" fmla="*/ 14 h 14"/>
                    <a:gd name="T2" fmla="*/ 13 w 13"/>
                    <a:gd name="T3" fmla="*/ 14 h 14"/>
                    <a:gd name="T4" fmla="*/ 0 w 13"/>
                    <a:gd name="T5" fmla="*/ 0 h 14"/>
                    <a:gd name="T6" fmla="*/ 0 w 13"/>
                    <a:gd name="T7" fmla="*/ 1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cubicBezTo>
                        <a:pt x="13" y="14"/>
                        <a:pt x="13" y="14"/>
                        <a:pt x="13" y="14"/>
                      </a:cubicBezTo>
                      <a:cubicBezTo>
                        <a:pt x="0" y="0"/>
                        <a:pt x="0" y="0"/>
                        <a:pt x="0" y="0"/>
                      </a:cubicBezTo>
                      <a:cubicBezTo>
                        <a:pt x="0" y="12"/>
                        <a:pt x="0" y="12"/>
                        <a:pt x="0" y="12"/>
                      </a:cubicBezTo>
                      <a:cubicBezTo>
                        <a:pt x="0" y="13"/>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6" name="Freeform 1344"/>
                <p:cNvSpPr>
                  <a:spLocks/>
                </p:cNvSpPr>
                <p:nvPr/>
              </p:nvSpPr>
              <p:spPr bwMode="auto">
                <a:xfrm>
                  <a:off x="1955801" y="1670050"/>
                  <a:ext cx="73025" cy="71438"/>
                </a:xfrm>
                <a:custGeom>
                  <a:avLst/>
                  <a:gdLst>
                    <a:gd name="T0" fmla="*/ 5 w 19"/>
                    <a:gd name="T1" fmla="*/ 12 h 19"/>
                    <a:gd name="T2" fmla="*/ 7 w 19"/>
                    <a:gd name="T3" fmla="*/ 14 h 19"/>
                    <a:gd name="T4" fmla="*/ 7 w 19"/>
                    <a:gd name="T5" fmla="*/ 19 h 19"/>
                    <a:gd name="T6" fmla="*/ 12 w 19"/>
                    <a:gd name="T7" fmla="*/ 19 h 19"/>
                    <a:gd name="T8" fmla="*/ 12 w 19"/>
                    <a:gd name="T9" fmla="*/ 14 h 19"/>
                    <a:gd name="T10" fmla="*/ 12 w 19"/>
                    <a:gd name="T11" fmla="*/ 12 h 19"/>
                    <a:gd name="T12" fmla="*/ 14 w 19"/>
                    <a:gd name="T13" fmla="*/ 12 h 19"/>
                    <a:gd name="T14" fmla="*/ 19 w 19"/>
                    <a:gd name="T15" fmla="*/ 12 h 19"/>
                    <a:gd name="T16" fmla="*/ 19 w 19"/>
                    <a:gd name="T17" fmla="*/ 8 h 19"/>
                    <a:gd name="T18" fmla="*/ 14 w 19"/>
                    <a:gd name="T19" fmla="*/ 8 h 19"/>
                    <a:gd name="T20" fmla="*/ 12 w 19"/>
                    <a:gd name="T21" fmla="*/ 5 h 19"/>
                    <a:gd name="T22" fmla="*/ 12 w 19"/>
                    <a:gd name="T23" fmla="*/ 0 h 19"/>
                    <a:gd name="T24" fmla="*/ 8 w 19"/>
                    <a:gd name="T25" fmla="*/ 0 h 19"/>
                    <a:gd name="T26" fmla="*/ 8 w 19"/>
                    <a:gd name="T27" fmla="*/ 5 h 19"/>
                    <a:gd name="T28" fmla="*/ 5 w 19"/>
                    <a:gd name="T29" fmla="*/ 8 h 19"/>
                    <a:gd name="T30" fmla="*/ 0 w 19"/>
                    <a:gd name="T31" fmla="*/ 8 h 19"/>
                    <a:gd name="T32" fmla="*/ 0 w 19"/>
                    <a:gd name="T33" fmla="*/ 12 h 19"/>
                    <a:gd name="T34" fmla="*/ 5 w 19"/>
                    <a:gd name="T3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5" y="12"/>
                      </a:moveTo>
                      <a:cubicBezTo>
                        <a:pt x="6" y="12"/>
                        <a:pt x="7" y="13"/>
                        <a:pt x="7" y="14"/>
                      </a:cubicBezTo>
                      <a:cubicBezTo>
                        <a:pt x="7" y="19"/>
                        <a:pt x="7" y="19"/>
                        <a:pt x="7" y="19"/>
                      </a:cubicBezTo>
                      <a:cubicBezTo>
                        <a:pt x="12" y="19"/>
                        <a:pt x="12" y="19"/>
                        <a:pt x="12" y="19"/>
                      </a:cubicBezTo>
                      <a:cubicBezTo>
                        <a:pt x="12" y="14"/>
                        <a:pt x="12" y="14"/>
                        <a:pt x="12" y="14"/>
                      </a:cubicBezTo>
                      <a:cubicBezTo>
                        <a:pt x="12" y="13"/>
                        <a:pt x="12" y="13"/>
                        <a:pt x="12" y="12"/>
                      </a:cubicBezTo>
                      <a:cubicBezTo>
                        <a:pt x="13" y="12"/>
                        <a:pt x="14" y="12"/>
                        <a:pt x="14" y="12"/>
                      </a:cubicBezTo>
                      <a:cubicBezTo>
                        <a:pt x="19" y="12"/>
                        <a:pt x="19" y="12"/>
                        <a:pt x="19" y="12"/>
                      </a:cubicBezTo>
                      <a:cubicBezTo>
                        <a:pt x="19" y="8"/>
                        <a:pt x="19" y="8"/>
                        <a:pt x="19" y="8"/>
                      </a:cubicBezTo>
                      <a:cubicBezTo>
                        <a:pt x="14" y="8"/>
                        <a:pt x="14" y="8"/>
                        <a:pt x="14" y="8"/>
                      </a:cubicBezTo>
                      <a:cubicBezTo>
                        <a:pt x="13" y="8"/>
                        <a:pt x="12" y="7"/>
                        <a:pt x="12" y="5"/>
                      </a:cubicBezTo>
                      <a:cubicBezTo>
                        <a:pt x="12" y="0"/>
                        <a:pt x="12" y="0"/>
                        <a:pt x="12" y="0"/>
                      </a:cubicBezTo>
                      <a:cubicBezTo>
                        <a:pt x="8" y="0"/>
                        <a:pt x="8" y="0"/>
                        <a:pt x="8" y="0"/>
                      </a:cubicBezTo>
                      <a:cubicBezTo>
                        <a:pt x="8" y="5"/>
                        <a:pt x="8" y="5"/>
                        <a:pt x="8" y="5"/>
                      </a:cubicBezTo>
                      <a:cubicBezTo>
                        <a:pt x="8" y="7"/>
                        <a:pt x="7" y="8"/>
                        <a:pt x="5" y="8"/>
                      </a:cubicBezTo>
                      <a:cubicBezTo>
                        <a:pt x="0" y="8"/>
                        <a:pt x="0" y="8"/>
                        <a:pt x="0" y="8"/>
                      </a:cubicBezTo>
                      <a:cubicBezTo>
                        <a:pt x="0" y="12"/>
                        <a:pt x="0" y="12"/>
                        <a:pt x="0" y="1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7" name="Freeform 1345"/>
                <p:cNvSpPr>
                  <a:spLocks noEditPoints="1"/>
                </p:cNvSpPr>
                <p:nvPr/>
              </p:nvSpPr>
              <p:spPr bwMode="auto">
                <a:xfrm>
                  <a:off x="1709738" y="1441450"/>
                  <a:ext cx="652463" cy="654050"/>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124 w 172"/>
                    <a:gd name="T11" fmla="*/ 125 h 172"/>
                    <a:gd name="T12" fmla="*/ 118 w 172"/>
                    <a:gd name="T13" fmla="*/ 131 h 172"/>
                    <a:gd name="T14" fmla="*/ 54 w 172"/>
                    <a:gd name="T15" fmla="*/ 131 h 172"/>
                    <a:gd name="T16" fmla="*/ 48 w 172"/>
                    <a:gd name="T17" fmla="*/ 125 h 172"/>
                    <a:gd name="T18" fmla="*/ 48 w 172"/>
                    <a:gd name="T19" fmla="*/ 46 h 172"/>
                    <a:gd name="T20" fmla="*/ 54 w 172"/>
                    <a:gd name="T21" fmla="*/ 40 h 172"/>
                    <a:gd name="T22" fmla="*/ 99 w 172"/>
                    <a:gd name="T23" fmla="*/ 40 h 172"/>
                    <a:gd name="T24" fmla="*/ 103 w 172"/>
                    <a:gd name="T25" fmla="*/ 42 h 172"/>
                    <a:gd name="T26" fmla="*/ 123 w 172"/>
                    <a:gd name="T27" fmla="*/ 62 h 172"/>
                    <a:gd name="T28" fmla="*/ 124 w 172"/>
                    <a:gd name="T29" fmla="*/ 65 h 172"/>
                    <a:gd name="T30" fmla="*/ 124 w 172"/>
                    <a:gd name="T31"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0"/>
                      </a:moveTo>
                      <a:cubicBezTo>
                        <a:pt x="38" y="0"/>
                        <a:pt x="0" y="38"/>
                        <a:pt x="0" y="86"/>
                      </a:cubicBezTo>
                      <a:cubicBezTo>
                        <a:pt x="0" y="133"/>
                        <a:pt x="38" y="172"/>
                        <a:pt x="86" y="172"/>
                      </a:cubicBezTo>
                      <a:cubicBezTo>
                        <a:pt x="134" y="172"/>
                        <a:pt x="172" y="133"/>
                        <a:pt x="172" y="86"/>
                      </a:cubicBezTo>
                      <a:cubicBezTo>
                        <a:pt x="172" y="38"/>
                        <a:pt x="134" y="0"/>
                        <a:pt x="86" y="0"/>
                      </a:cubicBezTo>
                      <a:close/>
                      <a:moveTo>
                        <a:pt x="124" y="125"/>
                      </a:moveTo>
                      <a:cubicBezTo>
                        <a:pt x="124" y="129"/>
                        <a:pt x="122" y="131"/>
                        <a:pt x="118" y="131"/>
                      </a:cubicBezTo>
                      <a:cubicBezTo>
                        <a:pt x="54" y="131"/>
                        <a:pt x="54" y="131"/>
                        <a:pt x="54" y="131"/>
                      </a:cubicBezTo>
                      <a:cubicBezTo>
                        <a:pt x="50" y="131"/>
                        <a:pt x="48" y="129"/>
                        <a:pt x="48" y="125"/>
                      </a:cubicBezTo>
                      <a:cubicBezTo>
                        <a:pt x="48" y="46"/>
                        <a:pt x="48" y="46"/>
                        <a:pt x="48" y="46"/>
                      </a:cubicBezTo>
                      <a:cubicBezTo>
                        <a:pt x="48" y="43"/>
                        <a:pt x="50" y="40"/>
                        <a:pt x="54" y="40"/>
                      </a:cubicBezTo>
                      <a:cubicBezTo>
                        <a:pt x="99" y="40"/>
                        <a:pt x="99" y="40"/>
                        <a:pt x="99" y="40"/>
                      </a:cubicBezTo>
                      <a:cubicBezTo>
                        <a:pt x="101" y="40"/>
                        <a:pt x="102" y="41"/>
                        <a:pt x="103" y="42"/>
                      </a:cubicBezTo>
                      <a:cubicBezTo>
                        <a:pt x="123" y="62"/>
                        <a:pt x="123" y="62"/>
                        <a:pt x="123" y="62"/>
                      </a:cubicBezTo>
                      <a:cubicBezTo>
                        <a:pt x="124" y="63"/>
                        <a:pt x="124" y="64"/>
                        <a:pt x="124" y="65"/>
                      </a:cubicBez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8" name="Freeform 1346"/>
                <p:cNvSpPr>
                  <a:spLocks noEditPoints="1"/>
                </p:cNvSpPr>
                <p:nvPr/>
              </p:nvSpPr>
              <p:spPr bwMode="auto">
                <a:xfrm>
                  <a:off x="1906588" y="1612900"/>
                  <a:ext cx="258763" cy="311150"/>
                </a:xfrm>
                <a:custGeom>
                  <a:avLst/>
                  <a:gdLst>
                    <a:gd name="T0" fmla="*/ 46 w 68"/>
                    <a:gd name="T1" fmla="*/ 15 h 82"/>
                    <a:gd name="T2" fmla="*/ 46 w 68"/>
                    <a:gd name="T3" fmla="*/ 0 h 82"/>
                    <a:gd name="T4" fmla="*/ 2 w 68"/>
                    <a:gd name="T5" fmla="*/ 0 h 82"/>
                    <a:gd name="T6" fmla="*/ 0 w 68"/>
                    <a:gd name="T7" fmla="*/ 1 h 82"/>
                    <a:gd name="T8" fmla="*/ 0 w 68"/>
                    <a:gd name="T9" fmla="*/ 80 h 82"/>
                    <a:gd name="T10" fmla="*/ 2 w 68"/>
                    <a:gd name="T11" fmla="*/ 82 h 82"/>
                    <a:gd name="T12" fmla="*/ 66 w 68"/>
                    <a:gd name="T13" fmla="*/ 82 h 82"/>
                    <a:gd name="T14" fmla="*/ 68 w 68"/>
                    <a:gd name="T15" fmla="*/ 80 h 82"/>
                    <a:gd name="T16" fmla="*/ 68 w 68"/>
                    <a:gd name="T17" fmla="*/ 22 h 82"/>
                    <a:gd name="T18" fmla="*/ 52 w 68"/>
                    <a:gd name="T19" fmla="*/ 22 h 82"/>
                    <a:gd name="T20" fmla="*/ 46 w 68"/>
                    <a:gd name="T21" fmla="*/ 15 h 82"/>
                    <a:gd name="T22" fmla="*/ 10 w 68"/>
                    <a:gd name="T23" fmla="*/ 28 h 82"/>
                    <a:gd name="T24" fmla="*/ 10 w 68"/>
                    <a:gd name="T25" fmla="*/ 21 h 82"/>
                    <a:gd name="T26" fmla="*/ 12 w 68"/>
                    <a:gd name="T27" fmla="*/ 19 h 82"/>
                    <a:gd name="T28" fmla="*/ 17 w 68"/>
                    <a:gd name="T29" fmla="*/ 19 h 82"/>
                    <a:gd name="T30" fmla="*/ 17 w 68"/>
                    <a:gd name="T31" fmla="*/ 14 h 82"/>
                    <a:gd name="T32" fmla="*/ 19 w 68"/>
                    <a:gd name="T33" fmla="*/ 12 h 82"/>
                    <a:gd name="T34" fmla="*/ 26 w 68"/>
                    <a:gd name="T35" fmla="*/ 12 h 82"/>
                    <a:gd name="T36" fmla="*/ 28 w 68"/>
                    <a:gd name="T37" fmla="*/ 14 h 82"/>
                    <a:gd name="T38" fmla="*/ 28 w 68"/>
                    <a:gd name="T39" fmla="*/ 19 h 82"/>
                    <a:gd name="T40" fmla="*/ 33 w 68"/>
                    <a:gd name="T41" fmla="*/ 19 h 82"/>
                    <a:gd name="T42" fmla="*/ 35 w 68"/>
                    <a:gd name="T43" fmla="*/ 21 h 82"/>
                    <a:gd name="T44" fmla="*/ 35 w 68"/>
                    <a:gd name="T45" fmla="*/ 28 h 82"/>
                    <a:gd name="T46" fmla="*/ 34 w 68"/>
                    <a:gd name="T47" fmla="*/ 30 h 82"/>
                    <a:gd name="T48" fmla="*/ 33 w 68"/>
                    <a:gd name="T49" fmla="*/ 30 h 82"/>
                    <a:gd name="T50" fmla="*/ 29 w 68"/>
                    <a:gd name="T51" fmla="*/ 30 h 82"/>
                    <a:gd name="T52" fmla="*/ 29 w 68"/>
                    <a:gd name="T53" fmla="*/ 35 h 82"/>
                    <a:gd name="T54" fmla="*/ 27 w 68"/>
                    <a:gd name="T55" fmla="*/ 37 h 82"/>
                    <a:gd name="T56" fmla="*/ 19 w 68"/>
                    <a:gd name="T57" fmla="*/ 37 h 82"/>
                    <a:gd name="T58" fmla="*/ 17 w 68"/>
                    <a:gd name="T59" fmla="*/ 35 h 82"/>
                    <a:gd name="T60" fmla="*/ 17 w 68"/>
                    <a:gd name="T61" fmla="*/ 30 h 82"/>
                    <a:gd name="T62" fmla="*/ 12 w 68"/>
                    <a:gd name="T63" fmla="*/ 30 h 82"/>
                    <a:gd name="T64" fmla="*/ 10 w 68"/>
                    <a:gd name="T65" fmla="*/ 28 h 82"/>
                    <a:gd name="T66" fmla="*/ 54 w 68"/>
                    <a:gd name="T67" fmla="*/ 68 h 82"/>
                    <a:gd name="T68" fmla="*/ 14 w 68"/>
                    <a:gd name="T69" fmla="*/ 68 h 82"/>
                    <a:gd name="T70" fmla="*/ 12 w 68"/>
                    <a:gd name="T71" fmla="*/ 66 h 82"/>
                    <a:gd name="T72" fmla="*/ 14 w 68"/>
                    <a:gd name="T73" fmla="*/ 64 h 82"/>
                    <a:gd name="T74" fmla="*/ 54 w 68"/>
                    <a:gd name="T75" fmla="*/ 64 h 82"/>
                    <a:gd name="T76" fmla="*/ 56 w 68"/>
                    <a:gd name="T77" fmla="*/ 66 h 82"/>
                    <a:gd name="T78" fmla="*/ 54 w 68"/>
                    <a:gd name="T79" fmla="*/ 68 h 82"/>
                    <a:gd name="T80" fmla="*/ 54 w 68"/>
                    <a:gd name="T81" fmla="*/ 59 h 82"/>
                    <a:gd name="T82" fmla="*/ 14 w 68"/>
                    <a:gd name="T83" fmla="*/ 59 h 82"/>
                    <a:gd name="T84" fmla="*/ 12 w 68"/>
                    <a:gd name="T85" fmla="*/ 57 h 82"/>
                    <a:gd name="T86" fmla="*/ 14 w 68"/>
                    <a:gd name="T87" fmla="*/ 55 h 82"/>
                    <a:gd name="T88" fmla="*/ 54 w 68"/>
                    <a:gd name="T89" fmla="*/ 55 h 82"/>
                    <a:gd name="T90" fmla="*/ 56 w 68"/>
                    <a:gd name="T91" fmla="*/ 57 h 82"/>
                    <a:gd name="T92" fmla="*/ 54 w 68"/>
                    <a:gd name="T93" fmla="*/ 59 h 82"/>
                    <a:gd name="T94" fmla="*/ 56 w 68"/>
                    <a:gd name="T95" fmla="*/ 48 h 82"/>
                    <a:gd name="T96" fmla="*/ 54 w 68"/>
                    <a:gd name="T97" fmla="*/ 50 h 82"/>
                    <a:gd name="T98" fmla="*/ 14 w 68"/>
                    <a:gd name="T99" fmla="*/ 50 h 82"/>
                    <a:gd name="T100" fmla="*/ 12 w 68"/>
                    <a:gd name="T101" fmla="*/ 48 h 82"/>
                    <a:gd name="T102" fmla="*/ 14 w 68"/>
                    <a:gd name="T103" fmla="*/ 46 h 82"/>
                    <a:gd name="T104" fmla="*/ 54 w 68"/>
                    <a:gd name="T105" fmla="*/ 46 h 82"/>
                    <a:gd name="T106" fmla="*/ 56 w 68"/>
                    <a:gd name="T10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82">
                      <a:moveTo>
                        <a:pt x="46" y="15"/>
                      </a:moveTo>
                      <a:cubicBezTo>
                        <a:pt x="46" y="0"/>
                        <a:pt x="46" y="0"/>
                        <a:pt x="46" y="0"/>
                      </a:cubicBezTo>
                      <a:cubicBezTo>
                        <a:pt x="2" y="0"/>
                        <a:pt x="2" y="0"/>
                        <a:pt x="2" y="0"/>
                      </a:cubicBezTo>
                      <a:cubicBezTo>
                        <a:pt x="1" y="0"/>
                        <a:pt x="0" y="1"/>
                        <a:pt x="0" y="1"/>
                      </a:cubicBezTo>
                      <a:cubicBezTo>
                        <a:pt x="0" y="80"/>
                        <a:pt x="0" y="80"/>
                        <a:pt x="0" y="80"/>
                      </a:cubicBezTo>
                      <a:cubicBezTo>
                        <a:pt x="0" y="81"/>
                        <a:pt x="1" y="82"/>
                        <a:pt x="2" y="82"/>
                      </a:cubicBezTo>
                      <a:cubicBezTo>
                        <a:pt x="66" y="82"/>
                        <a:pt x="66" y="82"/>
                        <a:pt x="66" y="82"/>
                      </a:cubicBezTo>
                      <a:cubicBezTo>
                        <a:pt x="67" y="82"/>
                        <a:pt x="68" y="81"/>
                        <a:pt x="68" y="80"/>
                      </a:cubicBezTo>
                      <a:cubicBezTo>
                        <a:pt x="68" y="22"/>
                        <a:pt x="68" y="22"/>
                        <a:pt x="68" y="22"/>
                      </a:cubicBezTo>
                      <a:cubicBezTo>
                        <a:pt x="52" y="22"/>
                        <a:pt x="52" y="22"/>
                        <a:pt x="52" y="22"/>
                      </a:cubicBezTo>
                      <a:cubicBezTo>
                        <a:pt x="49" y="22"/>
                        <a:pt x="46" y="19"/>
                        <a:pt x="46" y="15"/>
                      </a:cubicBezTo>
                      <a:close/>
                      <a:moveTo>
                        <a:pt x="10" y="28"/>
                      </a:moveTo>
                      <a:cubicBezTo>
                        <a:pt x="10" y="21"/>
                        <a:pt x="10" y="21"/>
                        <a:pt x="10" y="21"/>
                      </a:cubicBezTo>
                      <a:cubicBezTo>
                        <a:pt x="10" y="20"/>
                        <a:pt x="11" y="19"/>
                        <a:pt x="12" y="19"/>
                      </a:cubicBezTo>
                      <a:cubicBezTo>
                        <a:pt x="17" y="19"/>
                        <a:pt x="17" y="19"/>
                        <a:pt x="17" y="19"/>
                      </a:cubicBezTo>
                      <a:cubicBezTo>
                        <a:pt x="17" y="14"/>
                        <a:pt x="17" y="14"/>
                        <a:pt x="17" y="14"/>
                      </a:cubicBezTo>
                      <a:cubicBezTo>
                        <a:pt x="17" y="13"/>
                        <a:pt x="18" y="12"/>
                        <a:pt x="19" y="12"/>
                      </a:cubicBezTo>
                      <a:cubicBezTo>
                        <a:pt x="26" y="12"/>
                        <a:pt x="26" y="12"/>
                        <a:pt x="26" y="12"/>
                      </a:cubicBezTo>
                      <a:cubicBezTo>
                        <a:pt x="28" y="12"/>
                        <a:pt x="28" y="13"/>
                        <a:pt x="28" y="14"/>
                      </a:cubicBezTo>
                      <a:cubicBezTo>
                        <a:pt x="28" y="19"/>
                        <a:pt x="28" y="19"/>
                        <a:pt x="28" y="19"/>
                      </a:cubicBezTo>
                      <a:cubicBezTo>
                        <a:pt x="33" y="19"/>
                        <a:pt x="33" y="19"/>
                        <a:pt x="33" y="19"/>
                      </a:cubicBezTo>
                      <a:cubicBezTo>
                        <a:pt x="34" y="19"/>
                        <a:pt x="35" y="20"/>
                        <a:pt x="35" y="21"/>
                      </a:cubicBezTo>
                      <a:cubicBezTo>
                        <a:pt x="35" y="28"/>
                        <a:pt x="35" y="28"/>
                        <a:pt x="35" y="28"/>
                      </a:cubicBezTo>
                      <a:cubicBezTo>
                        <a:pt x="35" y="29"/>
                        <a:pt x="35" y="30"/>
                        <a:pt x="34" y="30"/>
                      </a:cubicBezTo>
                      <a:cubicBezTo>
                        <a:pt x="34" y="30"/>
                        <a:pt x="33" y="30"/>
                        <a:pt x="33" y="30"/>
                      </a:cubicBezTo>
                      <a:cubicBezTo>
                        <a:pt x="29" y="30"/>
                        <a:pt x="29" y="30"/>
                        <a:pt x="29" y="30"/>
                      </a:cubicBezTo>
                      <a:cubicBezTo>
                        <a:pt x="29" y="35"/>
                        <a:pt x="29" y="35"/>
                        <a:pt x="29" y="35"/>
                      </a:cubicBezTo>
                      <a:cubicBezTo>
                        <a:pt x="29" y="36"/>
                        <a:pt x="28" y="37"/>
                        <a:pt x="27" y="37"/>
                      </a:cubicBezTo>
                      <a:cubicBezTo>
                        <a:pt x="19" y="37"/>
                        <a:pt x="19" y="37"/>
                        <a:pt x="19" y="37"/>
                      </a:cubicBezTo>
                      <a:cubicBezTo>
                        <a:pt x="18" y="37"/>
                        <a:pt x="17" y="36"/>
                        <a:pt x="17" y="35"/>
                      </a:cubicBezTo>
                      <a:cubicBezTo>
                        <a:pt x="17" y="30"/>
                        <a:pt x="17" y="30"/>
                        <a:pt x="17" y="30"/>
                      </a:cubicBezTo>
                      <a:cubicBezTo>
                        <a:pt x="12" y="30"/>
                        <a:pt x="12" y="30"/>
                        <a:pt x="12" y="30"/>
                      </a:cubicBezTo>
                      <a:cubicBezTo>
                        <a:pt x="11" y="30"/>
                        <a:pt x="10" y="30"/>
                        <a:pt x="10" y="28"/>
                      </a:cubicBezTo>
                      <a:close/>
                      <a:moveTo>
                        <a:pt x="54" y="68"/>
                      </a:moveTo>
                      <a:cubicBezTo>
                        <a:pt x="14" y="68"/>
                        <a:pt x="14" y="68"/>
                        <a:pt x="14" y="68"/>
                      </a:cubicBezTo>
                      <a:cubicBezTo>
                        <a:pt x="13" y="68"/>
                        <a:pt x="12" y="67"/>
                        <a:pt x="12" y="66"/>
                      </a:cubicBezTo>
                      <a:cubicBezTo>
                        <a:pt x="12" y="65"/>
                        <a:pt x="13" y="64"/>
                        <a:pt x="14" y="64"/>
                      </a:cubicBezTo>
                      <a:cubicBezTo>
                        <a:pt x="54" y="64"/>
                        <a:pt x="54" y="64"/>
                        <a:pt x="54" y="64"/>
                      </a:cubicBezTo>
                      <a:cubicBezTo>
                        <a:pt x="55" y="64"/>
                        <a:pt x="56" y="65"/>
                        <a:pt x="56" y="66"/>
                      </a:cubicBezTo>
                      <a:cubicBezTo>
                        <a:pt x="56" y="67"/>
                        <a:pt x="55" y="68"/>
                        <a:pt x="54" y="68"/>
                      </a:cubicBezTo>
                      <a:close/>
                      <a:moveTo>
                        <a:pt x="54" y="59"/>
                      </a:moveTo>
                      <a:cubicBezTo>
                        <a:pt x="14" y="59"/>
                        <a:pt x="14" y="59"/>
                        <a:pt x="14" y="59"/>
                      </a:cubicBezTo>
                      <a:cubicBezTo>
                        <a:pt x="13" y="59"/>
                        <a:pt x="12" y="58"/>
                        <a:pt x="12" y="57"/>
                      </a:cubicBezTo>
                      <a:cubicBezTo>
                        <a:pt x="12" y="56"/>
                        <a:pt x="13" y="55"/>
                        <a:pt x="14" y="55"/>
                      </a:cubicBezTo>
                      <a:cubicBezTo>
                        <a:pt x="54" y="55"/>
                        <a:pt x="54" y="55"/>
                        <a:pt x="54" y="55"/>
                      </a:cubicBezTo>
                      <a:cubicBezTo>
                        <a:pt x="55" y="55"/>
                        <a:pt x="56" y="56"/>
                        <a:pt x="56" y="57"/>
                      </a:cubicBezTo>
                      <a:cubicBezTo>
                        <a:pt x="56" y="58"/>
                        <a:pt x="55" y="59"/>
                        <a:pt x="54" y="59"/>
                      </a:cubicBezTo>
                      <a:close/>
                      <a:moveTo>
                        <a:pt x="56" y="48"/>
                      </a:moveTo>
                      <a:cubicBezTo>
                        <a:pt x="56" y="49"/>
                        <a:pt x="55" y="50"/>
                        <a:pt x="54" y="50"/>
                      </a:cubicBezTo>
                      <a:cubicBezTo>
                        <a:pt x="14" y="50"/>
                        <a:pt x="14" y="50"/>
                        <a:pt x="14" y="50"/>
                      </a:cubicBezTo>
                      <a:cubicBezTo>
                        <a:pt x="13" y="50"/>
                        <a:pt x="12" y="49"/>
                        <a:pt x="12" y="48"/>
                      </a:cubicBezTo>
                      <a:cubicBezTo>
                        <a:pt x="12" y="47"/>
                        <a:pt x="13" y="46"/>
                        <a:pt x="14" y="46"/>
                      </a:cubicBezTo>
                      <a:cubicBezTo>
                        <a:pt x="54" y="46"/>
                        <a:pt x="54" y="46"/>
                        <a:pt x="54" y="46"/>
                      </a:cubicBezTo>
                      <a:cubicBezTo>
                        <a:pt x="55" y="46"/>
                        <a:pt x="56" y="47"/>
                        <a:pt x="5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grpSp>
          <p:nvGrpSpPr>
            <p:cNvPr id="49" name="Group 48"/>
            <p:cNvGrpSpPr/>
            <p:nvPr/>
          </p:nvGrpSpPr>
          <p:grpSpPr>
            <a:xfrm>
              <a:off x="7068728" y="3907377"/>
              <a:ext cx="396113" cy="397077"/>
              <a:chOff x="4678447" y="5533263"/>
              <a:chExt cx="477667" cy="478829"/>
            </a:xfrm>
            <a:solidFill>
              <a:srgbClr val="693A77"/>
            </a:solidFill>
          </p:grpSpPr>
          <p:sp>
            <p:nvSpPr>
              <p:cNvPr id="50" name="Freeform 1343"/>
              <p:cNvSpPr>
                <a:spLocks/>
              </p:cNvSpPr>
              <p:nvPr/>
            </p:nvSpPr>
            <p:spPr bwMode="auto">
              <a:xfrm>
                <a:off x="4964350" y="5666917"/>
                <a:ext cx="36029" cy="39515"/>
              </a:xfrm>
              <a:custGeom>
                <a:avLst/>
                <a:gdLst>
                  <a:gd name="T0" fmla="*/ 1 w 13"/>
                  <a:gd name="T1" fmla="*/ 14 h 14"/>
                  <a:gd name="T2" fmla="*/ 13 w 13"/>
                  <a:gd name="T3" fmla="*/ 14 h 14"/>
                  <a:gd name="T4" fmla="*/ 0 w 13"/>
                  <a:gd name="T5" fmla="*/ 0 h 14"/>
                  <a:gd name="T6" fmla="*/ 0 w 13"/>
                  <a:gd name="T7" fmla="*/ 1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cubicBezTo>
                      <a:pt x="13" y="14"/>
                      <a:pt x="13" y="14"/>
                      <a:pt x="13" y="14"/>
                    </a:cubicBezTo>
                    <a:cubicBezTo>
                      <a:pt x="0" y="0"/>
                      <a:pt x="0" y="0"/>
                      <a:pt x="0" y="0"/>
                    </a:cubicBezTo>
                    <a:cubicBezTo>
                      <a:pt x="0" y="12"/>
                      <a:pt x="0" y="12"/>
                      <a:pt x="0" y="12"/>
                    </a:cubicBezTo>
                    <a:cubicBezTo>
                      <a:pt x="0" y="13"/>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1" name="Freeform 1344"/>
              <p:cNvSpPr>
                <a:spLocks/>
              </p:cNvSpPr>
              <p:nvPr/>
            </p:nvSpPr>
            <p:spPr bwMode="auto">
              <a:xfrm>
                <a:off x="4858589" y="5700621"/>
                <a:ext cx="53461" cy="52300"/>
              </a:xfrm>
              <a:custGeom>
                <a:avLst/>
                <a:gdLst>
                  <a:gd name="T0" fmla="*/ 5 w 19"/>
                  <a:gd name="T1" fmla="*/ 12 h 19"/>
                  <a:gd name="T2" fmla="*/ 7 w 19"/>
                  <a:gd name="T3" fmla="*/ 14 h 19"/>
                  <a:gd name="T4" fmla="*/ 7 w 19"/>
                  <a:gd name="T5" fmla="*/ 19 h 19"/>
                  <a:gd name="T6" fmla="*/ 12 w 19"/>
                  <a:gd name="T7" fmla="*/ 19 h 19"/>
                  <a:gd name="T8" fmla="*/ 12 w 19"/>
                  <a:gd name="T9" fmla="*/ 14 h 19"/>
                  <a:gd name="T10" fmla="*/ 12 w 19"/>
                  <a:gd name="T11" fmla="*/ 12 h 19"/>
                  <a:gd name="T12" fmla="*/ 14 w 19"/>
                  <a:gd name="T13" fmla="*/ 12 h 19"/>
                  <a:gd name="T14" fmla="*/ 19 w 19"/>
                  <a:gd name="T15" fmla="*/ 12 h 19"/>
                  <a:gd name="T16" fmla="*/ 19 w 19"/>
                  <a:gd name="T17" fmla="*/ 8 h 19"/>
                  <a:gd name="T18" fmla="*/ 14 w 19"/>
                  <a:gd name="T19" fmla="*/ 8 h 19"/>
                  <a:gd name="T20" fmla="*/ 12 w 19"/>
                  <a:gd name="T21" fmla="*/ 5 h 19"/>
                  <a:gd name="T22" fmla="*/ 12 w 19"/>
                  <a:gd name="T23" fmla="*/ 0 h 19"/>
                  <a:gd name="T24" fmla="*/ 8 w 19"/>
                  <a:gd name="T25" fmla="*/ 0 h 19"/>
                  <a:gd name="T26" fmla="*/ 8 w 19"/>
                  <a:gd name="T27" fmla="*/ 5 h 19"/>
                  <a:gd name="T28" fmla="*/ 5 w 19"/>
                  <a:gd name="T29" fmla="*/ 8 h 19"/>
                  <a:gd name="T30" fmla="*/ 0 w 19"/>
                  <a:gd name="T31" fmla="*/ 8 h 19"/>
                  <a:gd name="T32" fmla="*/ 0 w 19"/>
                  <a:gd name="T33" fmla="*/ 12 h 19"/>
                  <a:gd name="T34" fmla="*/ 5 w 19"/>
                  <a:gd name="T3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5" y="12"/>
                    </a:moveTo>
                    <a:cubicBezTo>
                      <a:pt x="6" y="12"/>
                      <a:pt x="7" y="13"/>
                      <a:pt x="7" y="14"/>
                    </a:cubicBezTo>
                    <a:cubicBezTo>
                      <a:pt x="7" y="19"/>
                      <a:pt x="7" y="19"/>
                      <a:pt x="7" y="19"/>
                    </a:cubicBezTo>
                    <a:cubicBezTo>
                      <a:pt x="12" y="19"/>
                      <a:pt x="12" y="19"/>
                      <a:pt x="12" y="19"/>
                    </a:cubicBezTo>
                    <a:cubicBezTo>
                      <a:pt x="12" y="14"/>
                      <a:pt x="12" y="14"/>
                      <a:pt x="12" y="14"/>
                    </a:cubicBezTo>
                    <a:cubicBezTo>
                      <a:pt x="12" y="13"/>
                      <a:pt x="12" y="13"/>
                      <a:pt x="12" y="12"/>
                    </a:cubicBezTo>
                    <a:cubicBezTo>
                      <a:pt x="13" y="12"/>
                      <a:pt x="14" y="12"/>
                      <a:pt x="14" y="12"/>
                    </a:cubicBezTo>
                    <a:cubicBezTo>
                      <a:pt x="19" y="12"/>
                      <a:pt x="19" y="12"/>
                      <a:pt x="19" y="12"/>
                    </a:cubicBezTo>
                    <a:cubicBezTo>
                      <a:pt x="19" y="8"/>
                      <a:pt x="19" y="8"/>
                      <a:pt x="19" y="8"/>
                    </a:cubicBezTo>
                    <a:cubicBezTo>
                      <a:pt x="14" y="8"/>
                      <a:pt x="14" y="8"/>
                      <a:pt x="14" y="8"/>
                    </a:cubicBezTo>
                    <a:cubicBezTo>
                      <a:pt x="13" y="8"/>
                      <a:pt x="12" y="7"/>
                      <a:pt x="12" y="5"/>
                    </a:cubicBezTo>
                    <a:cubicBezTo>
                      <a:pt x="12" y="0"/>
                      <a:pt x="12" y="0"/>
                      <a:pt x="12" y="0"/>
                    </a:cubicBezTo>
                    <a:cubicBezTo>
                      <a:pt x="8" y="0"/>
                      <a:pt x="8" y="0"/>
                      <a:pt x="8" y="0"/>
                    </a:cubicBezTo>
                    <a:cubicBezTo>
                      <a:pt x="8" y="5"/>
                      <a:pt x="8" y="5"/>
                      <a:pt x="8" y="5"/>
                    </a:cubicBezTo>
                    <a:cubicBezTo>
                      <a:pt x="8" y="7"/>
                      <a:pt x="7" y="8"/>
                      <a:pt x="5" y="8"/>
                    </a:cubicBezTo>
                    <a:cubicBezTo>
                      <a:pt x="0" y="8"/>
                      <a:pt x="0" y="8"/>
                      <a:pt x="0" y="8"/>
                    </a:cubicBezTo>
                    <a:cubicBezTo>
                      <a:pt x="0" y="12"/>
                      <a:pt x="0" y="12"/>
                      <a:pt x="0" y="1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2" name="Freeform 1345"/>
              <p:cNvSpPr>
                <a:spLocks noEditPoints="1"/>
              </p:cNvSpPr>
              <p:nvPr/>
            </p:nvSpPr>
            <p:spPr bwMode="auto">
              <a:xfrm>
                <a:off x="4678447" y="5533263"/>
                <a:ext cx="477667" cy="478829"/>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124 w 172"/>
                  <a:gd name="T11" fmla="*/ 125 h 172"/>
                  <a:gd name="T12" fmla="*/ 118 w 172"/>
                  <a:gd name="T13" fmla="*/ 131 h 172"/>
                  <a:gd name="T14" fmla="*/ 54 w 172"/>
                  <a:gd name="T15" fmla="*/ 131 h 172"/>
                  <a:gd name="T16" fmla="*/ 48 w 172"/>
                  <a:gd name="T17" fmla="*/ 125 h 172"/>
                  <a:gd name="T18" fmla="*/ 48 w 172"/>
                  <a:gd name="T19" fmla="*/ 46 h 172"/>
                  <a:gd name="T20" fmla="*/ 54 w 172"/>
                  <a:gd name="T21" fmla="*/ 40 h 172"/>
                  <a:gd name="T22" fmla="*/ 99 w 172"/>
                  <a:gd name="T23" fmla="*/ 40 h 172"/>
                  <a:gd name="T24" fmla="*/ 103 w 172"/>
                  <a:gd name="T25" fmla="*/ 42 h 172"/>
                  <a:gd name="T26" fmla="*/ 123 w 172"/>
                  <a:gd name="T27" fmla="*/ 62 h 172"/>
                  <a:gd name="T28" fmla="*/ 124 w 172"/>
                  <a:gd name="T29" fmla="*/ 65 h 172"/>
                  <a:gd name="T30" fmla="*/ 124 w 172"/>
                  <a:gd name="T31"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0"/>
                    </a:moveTo>
                    <a:cubicBezTo>
                      <a:pt x="38" y="0"/>
                      <a:pt x="0" y="38"/>
                      <a:pt x="0" y="86"/>
                    </a:cubicBezTo>
                    <a:cubicBezTo>
                      <a:pt x="0" y="133"/>
                      <a:pt x="38" y="172"/>
                      <a:pt x="86" y="172"/>
                    </a:cubicBezTo>
                    <a:cubicBezTo>
                      <a:pt x="134" y="172"/>
                      <a:pt x="172" y="133"/>
                      <a:pt x="172" y="86"/>
                    </a:cubicBezTo>
                    <a:cubicBezTo>
                      <a:pt x="172" y="38"/>
                      <a:pt x="134" y="0"/>
                      <a:pt x="86" y="0"/>
                    </a:cubicBezTo>
                    <a:close/>
                    <a:moveTo>
                      <a:pt x="124" y="125"/>
                    </a:moveTo>
                    <a:cubicBezTo>
                      <a:pt x="124" y="129"/>
                      <a:pt x="122" y="131"/>
                      <a:pt x="118" y="131"/>
                    </a:cubicBezTo>
                    <a:cubicBezTo>
                      <a:pt x="54" y="131"/>
                      <a:pt x="54" y="131"/>
                      <a:pt x="54" y="131"/>
                    </a:cubicBezTo>
                    <a:cubicBezTo>
                      <a:pt x="50" y="131"/>
                      <a:pt x="48" y="129"/>
                      <a:pt x="48" y="125"/>
                    </a:cubicBezTo>
                    <a:cubicBezTo>
                      <a:pt x="48" y="46"/>
                      <a:pt x="48" y="46"/>
                      <a:pt x="48" y="46"/>
                    </a:cubicBezTo>
                    <a:cubicBezTo>
                      <a:pt x="48" y="43"/>
                      <a:pt x="50" y="40"/>
                      <a:pt x="54" y="40"/>
                    </a:cubicBezTo>
                    <a:cubicBezTo>
                      <a:pt x="99" y="40"/>
                      <a:pt x="99" y="40"/>
                      <a:pt x="99" y="40"/>
                    </a:cubicBezTo>
                    <a:cubicBezTo>
                      <a:pt x="101" y="40"/>
                      <a:pt x="102" y="41"/>
                      <a:pt x="103" y="42"/>
                    </a:cubicBezTo>
                    <a:cubicBezTo>
                      <a:pt x="123" y="62"/>
                      <a:pt x="123" y="62"/>
                      <a:pt x="123" y="62"/>
                    </a:cubicBezTo>
                    <a:cubicBezTo>
                      <a:pt x="124" y="63"/>
                      <a:pt x="124" y="64"/>
                      <a:pt x="124" y="65"/>
                    </a:cubicBez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3" name="Freeform 1346"/>
              <p:cNvSpPr>
                <a:spLocks noEditPoints="1"/>
              </p:cNvSpPr>
              <p:nvPr/>
            </p:nvSpPr>
            <p:spPr bwMode="auto">
              <a:xfrm>
                <a:off x="4822561" y="5658781"/>
                <a:ext cx="189440" cy="227792"/>
              </a:xfrm>
              <a:custGeom>
                <a:avLst/>
                <a:gdLst>
                  <a:gd name="T0" fmla="*/ 46 w 68"/>
                  <a:gd name="T1" fmla="*/ 15 h 82"/>
                  <a:gd name="T2" fmla="*/ 46 w 68"/>
                  <a:gd name="T3" fmla="*/ 0 h 82"/>
                  <a:gd name="T4" fmla="*/ 2 w 68"/>
                  <a:gd name="T5" fmla="*/ 0 h 82"/>
                  <a:gd name="T6" fmla="*/ 0 w 68"/>
                  <a:gd name="T7" fmla="*/ 1 h 82"/>
                  <a:gd name="T8" fmla="*/ 0 w 68"/>
                  <a:gd name="T9" fmla="*/ 80 h 82"/>
                  <a:gd name="T10" fmla="*/ 2 w 68"/>
                  <a:gd name="T11" fmla="*/ 82 h 82"/>
                  <a:gd name="T12" fmla="*/ 66 w 68"/>
                  <a:gd name="T13" fmla="*/ 82 h 82"/>
                  <a:gd name="T14" fmla="*/ 68 w 68"/>
                  <a:gd name="T15" fmla="*/ 80 h 82"/>
                  <a:gd name="T16" fmla="*/ 68 w 68"/>
                  <a:gd name="T17" fmla="*/ 22 h 82"/>
                  <a:gd name="T18" fmla="*/ 52 w 68"/>
                  <a:gd name="T19" fmla="*/ 22 h 82"/>
                  <a:gd name="T20" fmla="*/ 46 w 68"/>
                  <a:gd name="T21" fmla="*/ 15 h 82"/>
                  <a:gd name="T22" fmla="*/ 10 w 68"/>
                  <a:gd name="T23" fmla="*/ 28 h 82"/>
                  <a:gd name="T24" fmla="*/ 10 w 68"/>
                  <a:gd name="T25" fmla="*/ 21 h 82"/>
                  <a:gd name="T26" fmla="*/ 12 w 68"/>
                  <a:gd name="T27" fmla="*/ 19 h 82"/>
                  <a:gd name="T28" fmla="*/ 17 w 68"/>
                  <a:gd name="T29" fmla="*/ 19 h 82"/>
                  <a:gd name="T30" fmla="*/ 17 w 68"/>
                  <a:gd name="T31" fmla="*/ 14 h 82"/>
                  <a:gd name="T32" fmla="*/ 19 w 68"/>
                  <a:gd name="T33" fmla="*/ 12 h 82"/>
                  <a:gd name="T34" fmla="*/ 26 w 68"/>
                  <a:gd name="T35" fmla="*/ 12 h 82"/>
                  <a:gd name="T36" fmla="*/ 28 w 68"/>
                  <a:gd name="T37" fmla="*/ 14 h 82"/>
                  <a:gd name="T38" fmla="*/ 28 w 68"/>
                  <a:gd name="T39" fmla="*/ 19 h 82"/>
                  <a:gd name="T40" fmla="*/ 33 w 68"/>
                  <a:gd name="T41" fmla="*/ 19 h 82"/>
                  <a:gd name="T42" fmla="*/ 35 w 68"/>
                  <a:gd name="T43" fmla="*/ 21 h 82"/>
                  <a:gd name="T44" fmla="*/ 35 w 68"/>
                  <a:gd name="T45" fmla="*/ 28 h 82"/>
                  <a:gd name="T46" fmla="*/ 34 w 68"/>
                  <a:gd name="T47" fmla="*/ 30 h 82"/>
                  <a:gd name="T48" fmla="*/ 33 w 68"/>
                  <a:gd name="T49" fmla="*/ 30 h 82"/>
                  <a:gd name="T50" fmla="*/ 29 w 68"/>
                  <a:gd name="T51" fmla="*/ 30 h 82"/>
                  <a:gd name="T52" fmla="*/ 29 w 68"/>
                  <a:gd name="T53" fmla="*/ 35 h 82"/>
                  <a:gd name="T54" fmla="*/ 27 w 68"/>
                  <a:gd name="T55" fmla="*/ 37 h 82"/>
                  <a:gd name="T56" fmla="*/ 19 w 68"/>
                  <a:gd name="T57" fmla="*/ 37 h 82"/>
                  <a:gd name="T58" fmla="*/ 17 w 68"/>
                  <a:gd name="T59" fmla="*/ 35 h 82"/>
                  <a:gd name="T60" fmla="*/ 17 w 68"/>
                  <a:gd name="T61" fmla="*/ 30 h 82"/>
                  <a:gd name="T62" fmla="*/ 12 w 68"/>
                  <a:gd name="T63" fmla="*/ 30 h 82"/>
                  <a:gd name="T64" fmla="*/ 10 w 68"/>
                  <a:gd name="T65" fmla="*/ 28 h 82"/>
                  <a:gd name="T66" fmla="*/ 54 w 68"/>
                  <a:gd name="T67" fmla="*/ 68 h 82"/>
                  <a:gd name="T68" fmla="*/ 14 w 68"/>
                  <a:gd name="T69" fmla="*/ 68 h 82"/>
                  <a:gd name="T70" fmla="*/ 12 w 68"/>
                  <a:gd name="T71" fmla="*/ 66 h 82"/>
                  <a:gd name="T72" fmla="*/ 14 w 68"/>
                  <a:gd name="T73" fmla="*/ 64 h 82"/>
                  <a:gd name="T74" fmla="*/ 54 w 68"/>
                  <a:gd name="T75" fmla="*/ 64 h 82"/>
                  <a:gd name="T76" fmla="*/ 56 w 68"/>
                  <a:gd name="T77" fmla="*/ 66 h 82"/>
                  <a:gd name="T78" fmla="*/ 54 w 68"/>
                  <a:gd name="T79" fmla="*/ 68 h 82"/>
                  <a:gd name="T80" fmla="*/ 54 w 68"/>
                  <a:gd name="T81" fmla="*/ 59 h 82"/>
                  <a:gd name="T82" fmla="*/ 14 w 68"/>
                  <a:gd name="T83" fmla="*/ 59 h 82"/>
                  <a:gd name="T84" fmla="*/ 12 w 68"/>
                  <a:gd name="T85" fmla="*/ 57 h 82"/>
                  <a:gd name="T86" fmla="*/ 14 w 68"/>
                  <a:gd name="T87" fmla="*/ 55 h 82"/>
                  <a:gd name="T88" fmla="*/ 54 w 68"/>
                  <a:gd name="T89" fmla="*/ 55 h 82"/>
                  <a:gd name="T90" fmla="*/ 56 w 68"/>
                  <a:gd name="T91" fmla="*/ 57 h 82"/>
                  <a:gd name="T92" fmla="*/ 54 w 68"/>
                  <a:gd name="T93" fmla="*/ 59 h 82"/>
                  <a:gd name="T94" fmla="*/ 56 w 68"/>
                  <a:gd name="T95" fmla="*/ 48 h 82"/>
                  <a:gd name="T96" fmla="*/ 54 w 68"/>
                  <a:gd name="T97" fmla="*/ 50 h 82"/>
                  <a:gd name="T98" fmla="*/ 14 w 68"/>
                  <a:gd name="T99" fmla="*/ 50 h 82"/>
                  <a:gd name="T100" fmla="*/ 12 w 68"/>
                  <a:gd name="T101" fmla="*/ 48 h 82"/>
                  <a:gd name="T102" fmla="*/ 14 w 68"/>
                  <a:gd name="T103" fmla="*/ 46 h 82"/>
                  <a:gd name="T104" fmla="*/ 54 w 68"/>
                  <a:gd name="T105" fmla="*/ 46 h 82"/>
                  <a:gd name="T106" fmla="*/ 56 w 68"/>
                  <a:gd name="T10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82">
                    <a:moveTo>
                      <a:pt x="46" y="15"/>
                    </a:moveTo>
                    <a:cubicBezTo>
                      <a:pt x="46" y="0"/>
                      <a:pt x="46" y="0"/>
                      <a:pt x="46" y="0"/>
                    </a:cubicBezTo>
                    <a:cubicBezTo>
                      <a:pt x="2" y="0"/>
                      <a:pt x="2" y="0"/>
                      <a:pt x="2" y="0"/>
                    </a:cubicBezTo>
                    <a:cubicBezTo>
                      <a:pt x="1" y="0"/>
                      <a:pt x="0" y="1"/>
                      <a:pt x="0" y="1"/>
                    </a:cubicBezTo>
                    <a:cubicBezTo>
                      <a:pt x="0" y="80"/>
                      <a:pt x="0" y="80"/>
                      <a:pt x="0" y="80"/>
                    </a:cubicBezTo>
                    <a:cubicBezTo>
                      <a:pt x="0" y="81"/>
                      <a:pt x="1" y="82"/>
                      <a:pt x="2" y="82"/>
                    </a:cubicBezTo>
                    <a:cubicBezTo>
                      <a:pt x="66" y="82"/>
                      <a:pt x="66" y="82"/>
                      <a:pt x="66" y="82"/>
                    </a:cubicBezTo>
                    <a:cubicBezTo>
                      <a:pt x="67" y="82"/>
                      <a:pt x="68" y="81"/>
                      <a:pt x="68" y="80"/>
                    </a:cubicBezTo>
                    <a:cubicBezTo>
                      <a:pt x="68" y="22"/>
                      <a:pt x="68" y="22"/>
                      <a:pt x="68" y="22"/>
                    </a:cubicBezTo>
                    <a:cubicBezTo>
                      <a:pt x="52" y="22"/>
                      <a:pt x="52" y="22"/>
                      <a:pt x="52" y="22"/>
                    </a:cubicBezTo>
                    <a:cubicBezTo>
                      <a:pt x="49" y="22"/>
                      <a:pt x="46" y="19"/>
                      <a:pt x="46" y="15"/>
                    </a:cubicBezTo>
                    <a:close/>
                    <a:moveTo>
                      <a:pt x="10" y="28"/>
                    </a:moveTo>
                    <a:cubicBezTo>
                      <a:pt x="10" y="21"/>
                      <a:pt x="10" y="21"/>
                      <a:pt x="10" y="21"/>
                    </a:cubicBezTo>
                    <a:cubicBezTo>
                      <a:pt x="10" y="20"/>
                      <a:pt x="11" y="19"/>
                      <a:pt x="12" y="19"/>
                    </a:cubicBezTo>
                    <a:cubicBezTo>
                      <a:pt x="17" y="19"/>
                      <a:pt x="17" y="19"/>
                      <a:pt x="17" y="19"/>
                    </a:cubicBezTo>
                    <a:cubicBezTo>
                      <a:pt x="17" y="14"/>
                      <a:pt x="17" y="14"/>
                      <a:pt x="17" y="14"/>
                    </a:cubicBezTo>
                    <a:cubicBezTo>
                      <a:pt x="17" y="13"/>
                      <a:pt x="18" y="12"/>
                      <a:pt x="19" y="12"/>
                    </a:cubicBezTo>
                    <a:cubicBezTo>
                      <a:pt x="26" y="12"/>
                      <a:pt x="26" y="12"/>
                      <a:pt x="26" y="12"/>
                    </a:cubicBezTo>
                    <a:cubicBezTo>
                      <a:pt x="28" y="12"/>
                      <a:pt x="28" y="13"/>
                      <a:pt x="28" y="14"/>
                    </a:cubicBezTo>
                    <a:cubicBezTo>
                      <a:pt x="28" y="19"/>
                      <a:pt x="28" y="19"/>
                      <a:pt x="28" y="19"/>
                    </a:cubicBezTo>
                    <a:cubicBezTo>
                      <a:pt x="33" y="19"/>
                      <a:pt x="33" y="19"/>
                      <a:pt x="33" y="19"/>
                    </a:cubicBezTo>
                    <a:cubicBezTo>
                      <a:pt x="34" y="19"/>
                      <a:pt x="35" y="20"/>
                      <a:pt x="35" y="21"/>
                    </a:cubicBezTo>
                    <a:cubicBezTo>
                      <a:pt x="35" y="28"/>
                      <a:pt x="35" y="28"/>
                      <a:pt x="35" y="28"/>
                    </a:cubicBezTo>
                    <a:cubicBezTo>
                      <a:pt x="35" y="29"/>
                      <a:pt x="35" y="30"/>
                      <a:pt x="34" y="30"/>
                    </a:cubicBezTo>
                    <a:cubicBezTo>
                      <a:pt x="34" y="30"/>
                      <a:pt x="33" y="30"/>
                      <a:pt x="33" y="30"/>
                    </a:cubicBezTo>
                    <a:cubicBezTo>
                      <a:pt x="29" y="30"/>
                      <a:pt x="29" y="30"/>
                      <a:pt x="29" y="30"/>
                    </a:cubicBezTo>
                    <a:cubicBezTo>
                      <a:pt x="29" y="35"/>
                      <a:pt x="29" y="35"/>
                      <a:pt x="29" y="35"/>
                    </a:cubicBezTo>
                    <a:cubicBezTo>
                      <a:pt x="29" y="36"/>
                      <a:pt x="28" y="37"/>
                      <a:pt x="27" y="37"/>
                    </a:cubicBezTo>
                    <a:cubicBezTo>
                      <a:pt x="19" y="37"/>
                      <a:pt x="19" y="37"/>
                      <a:pt x="19" y="37"/>
                    </a:cubicBezTo>
                    <a:cubicBezTo>
                      <a:pt x="18" y="37"/>
                      <a:pt x="17" y="36"/>
                      <a:pt x="17" y="35"/>
                    </a:cubicBezTo>
                    <a:cubicBezTo>
                      <a:pt x="17" y="30"/>
                      <a:pt x="17" y="30"/>
                      <a:pt x="17" y="30"/>
                    </a:cubicBezTo>
                    <a:cubicBezTo>
                      <a:pt x="12" y="30"/>
                      <a:pt x="12" y="30"/>
                      <a:pt x="12" y="30"/>
                    </a:cubicBezTo>
                    <a:cubicBezTo>
                      <a:pt x="11" y="30"/>
                      <a:pt x="10" y="30"/>
                      <a:pt x="10" y="28"/>
                    </a:cubicBezTo>
                    <a:close/>
                    <a:moveTo>
                      <a:pt x="54" y="68"/>
                    </a:moveTo>
                    <a:cubicBezTo>
                      <a:pt x="14" y="68"/>
                      <a:pt x="14" y="68"/>
                      <a:pt x="14" y="68"/>
                    </a:cubicBezTo>
                    <a:cubicBezTo>
                      <a:pt x="13" y="68"/>
                      <a:pt x="12" y="67"/>
                      <a:pt x="12" y="66"/>
                    </a:cubicBezTo>
                    <a:cubicBezTo>
                      <a:pt x="12" y="65"/>
                      <a:pt x="13" y="64"/>
                      <a:pt x="14" y="64"/>
                    </a:cubicBezTo>
                    <a:cubicBezTo>
                      <a:pt x="54" y="64"/>
                      <a:pt x="54" y="64"/>
                      <a:pt x="54" y="64"/>
                    </a:cubicBezTo>
                    <a:cubicBezTo>
                      <a:pt x="55" y="64"/>
                      <a:pt x="56" y="65"/>
                      <a:pt x="56" y="66"/>
                    </a:cubicBezTo>
                    <a:cubicBezTo>
                      <a:pt x="56" y="67"/>
                      <a:pt x="55" y="68"/>
                      <a:pt x="54" y="68"/>
                    </a:cubicBezTo>
                    <a:close/>
                    <a:moveTo>
                      <a:pt x="54" y="59"/>
                    </a:moveTo>
                    <a:cubicBezTo>
                      <a:pt x="14" y="59"/>
                      <a:pt x="14" y="59"/>
                      <a:pt x="14" y="59"/>
                    </a:cubicBezTo>
                    <a:cubicBezTo>
                      <a:pt x="13" y="59"/>
                      <a:pt x="12" y="58"/>
                      <a:pt x="12" y="57"/>
                    </a:cubicBezTo>
                    <a:cubicBezTo>
                      <a:pt x="12" y="56"/>
                      <a:pt x="13" y="55"/>
                      <a:pt x="14" y="55"/>
                    </a:cubicBezTo>
                    <a:cubicBezTo>
                      <a:pt x="54" y="55"/>
                      <a:pt x="54" y="55"/>
                      <a:pt x="54" y="55"/>
                    </a:cubicBezTo>
                    <a:cubicBezTo>
                      <a:pt x="55" y="55"/>
                      <a:pt x="56" y="56"/>
                      <a:pt x="56" y="57"/>
                    </a:cubicBezTo>
                    <a:cubicBezTo>
                      <a:pt x="56" y="58"/>
                      <a:pt x="55" y="59"/>
                      <a:pt x="54" y="59"/>
                    </a:cubicBezTo>
                    <a:close/>
                    <a:moveTo>
                      <a:pt x="56" y="48"/>
                    </a:moveTo>
                    <a:cubicBezTo>
                      <a:pt x="56" y="49"/>
                      <a:pt x="55" y="50"/>
                      <a:pt x="54" y="50"/>
                    </a:cubicBezTo>
                    <a:cubicBezTo>
                      <a:pt x="14" y="50"/>
                      <a:pt x="14" y="50"/>
                      <a:pt x="14" y="50"/>
                    </a:cubicBezTo>
                    <a:cubicBezTo>
                      <a:pt x="13" y="50"/>
                      <a:pt x="12" y="49"/>
                      <a:pt x="12" y="48"/>
                    </a:cubicBezTo>
                    <a:cubicBezTo>
                      <a:pt x="12" y="47"/>
                      <a:pt x="13" y="46"/>
                      <a:pt x="14" y="46"/>
                    </a:cubicBezTo>
                    <a:cubicBezTo>
                      <a:pt x="54" y="46"/>
                      <a:pt x="54" y="46"/>
                      <a:pt x="54" y="46"/>
                    </a:cubicBezTo>
                    <a:cubicBezTo>
                      <a:pt x="55" y="46"/>
                      <a:pt x="56" y="47"/>
                      <a:pt x="5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58" name="Group 57"/>
            <p:cNvGrpSpPr/>
            <p:nvPr/>
          </p:nvGrpSpPr>
          <p:grpSpPr>
            <a:xfrm>
              <a:off x="2262514" y="3571726"/>
              <a:ext cx="477667" cy="478829"/>
              <a:chOff x="2167842" y="3434656"/>
              <a:chExt cx="477667" cy="478829"/>
            </a:xfrm>
          </p:grpSpPr>
          <p:sp>
            <p:nvSpPr>
              <p:cNvPr id="59" name="Rectangle 58"/>
              <p:cNvSpPr/>
              <p:nvPr/>
            </p:nvSpPr>
            <p:spPr>
              <a:xfrm>
                <a:off x="2167842" y="3448050"/>
                <a:ext cx="429127" cy="46543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grpSp>
            <p:nvGrpSpPr>
              <p:cNvPr id="60" name="Group 59"/>
              <p:cNvGrpSpPr/>
              <p:nvPr/>
            </p:nvGrpSpPr>
            <p:grpSpPr>
              <a:xfrm>
                <a:off x="2167842" y="3434656"/>
                <a:ext cx="477667" cy="478829"/>
                <a:chOff x="1709738" y="1441450"/>
                <a:chExt cx="652463" cy="654050"/>
              </a:xfrm>
              <a:solidFill>
                <a:srgbClr val="693A77"/>
              </a:solidFill>
            </p:grpSpPr>
            <p:sp>
              <p:nvSpPr>
                <p:cNvPr id="61" name="Freeform 1343"/>
                <p:cNvSpPr>
                  <a:spLocks/>
                </p:cNvSpPr>
                <p:nvPr/>
              </p:nvSpPr>
              <p:spPr bwMode="auto">
                <a:xfrm>
                  <a:off x="2100263" y="1624013"/>
                  <a:ext cx="49213" cy="53975"/>
                </a:xfrm>
                <a:custGeom>
                  <a:avLst/>
                  <a:gdLst>
                    <a:gd name="T0" fmla="*/ 1 w 13"/>
                    <a:gd name="T1" fmla="*/ 14 h 14"/>
                    <a:gd name="T2" fmla="*/ 13 w 13"/>
                    <a:gd name="T3" fmla="*/ 14 h 14"/>
                    <a:gd name="T4" fmla="*/ 0 w 13"/>
                    <a:gd name="T5" fmla="*/ 0 h 14"/>
                    <a:gd name="T6" fmla="*/ 0 w 13"/>
                    <a:gd name="T7" fmla="*/ 1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cubicBezTo>
                        <a:pt x="13" y="14"/>
                        <a:pt x="13" y="14"/>
                        <a:pt x="13" y="14"/>
                      </a:cubicBezTo>
                      <a:cubicBezTo>
                        <a:pt x="0" y="0"/>
                        <a:pt x="0" y="0"/>
                        <a:pt x="0" y="0"/>
                      </a:cubicBezTo>
                      <a:cubicBezTo>
                        <a:pt x="0" y="12"/>
                        <a:pt x="0" y="12"/>
                        <a:pt x="0" y="12"/>
                      </a:cubicBezTo>
                      <a:cubicBezTo>
                        <a:pt x="0" y="13"/>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2" name="Freeform 1344"/>
                <p:cNvSpPr>
                  <a:spLocks/>
                </p:cNvSpPr>
                <p:nvPr/>
              </p:nvSpPr>
              <p:spPr bwMode="auto">
                <a:xfrm>
                  <a:off x="1955801" y="1670050"/>
                  <a:ext cx="73025" cy="71438"/>
                </a:xfrm>
                <a:custGeom>
                  <a:avLst/>
                  <a:gdLst>
                    <a:gd name="T0" fmla="*/ 5 w 19"/>
                    <a:gd name="T1" fmla="*/ 12 h 19"/>
                    <a:gd name="T2" fmla="*/ 7 w 19"/>
                    <a:gd name="T3" fmla="*/ 14 h 19"/>
                    <a:gd name="T4" fmla="*/ 7 w 19"/>
                    <a:gd name="T5" fmla="*/ 19 h 19"/>
                    <a:gd name="T6" fmla="*/ 12 w 19"/>
                    <a:gd name="T7" fmla="*/ 19 h 19"/>
                    <a:gd name="T8" fmla="*/ 12 w 19"/>
                    <a:gd name="T9" fmla="*/ 14 h 19"/>
                    <a:gd name="T10" fmla="*/ 12 w 19"/>
                    <a:gd name="T11" fmla="*/ 12 h 19"/>
                    <a:gd name="T12" fmla="*/ 14 w 19"/>
                    <a:gd name="T13" fmla="*/ 12 h 19"/>
                    <a:gd name="T14" fmla="*/ 19 w 19"/>
                    <a:gd name="T15" fmla="*/ 12 h 19"/>
                    <a:gd name="T16" fmla="*/ 19 w 19"/>
                    <a:gd name="T17" fmla="*/ 8 h 19"/>
                    <a:gd name="T18" fmla="*/ 14 w 19"/>
                    <a:gd name="T19" fmla="*/ 8 h 19"/>
                    <a:gd name="T20" fmla="*/ 12 w 19"/>
                    <a:gd name="T21" fmla="*/ 5 h 19"/>
                    <a:gd name="T22" fmla="*/ 12 w 19"/>
                    <a:gd name="T23" fmla="*/ 0 h 19"/>
                    <a:gd name="T24" fmla="*/ 8 w 19"/>
                    <a:gd name="T25" fmla="*/ 0 h 19"/>
                    <a:gd name="T26" fmla="*/ 8 w 19"/>
                    <a:gd name="T27" fmla="*/ 5 h 19"/>
                    <a:gd name="T28" fmla="*/ 5 w 19"/>
                    <a:gd name="T29" fmla="*/ 8 h 19"/>
                    <a:gd name="T30" fmla="*/ 0 w 19"/>
                    <a:gd name="T31" fmla="*/ 8 h 19"/>
                    <a:gd name="T32" fmla="*/ 0 w 19"/>
                    <a:gd name="T33" fmla="*/ 12 h 19"/>
                    <a:gd name="T34" fmla="*/ 5 w 19"/>
                    <a:gd name="T3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5" y="12"/>
                      </a:moveTo>
                      <a:cubicBezTo>
                        <a:pt x="6" y="12"/>
                        <a:pt x="7" y="13"/>
                        <a:pt x="7" y="14"/>
                      </a:cubicBezTo>
                      <a:cubicBezTo>
                        <a:pt x="7" y="19"/>
                        <a:pt x="7" y="19"/>
                        <a:pt x="7" y="19"/>
                      </a:cubicBezTo>
                      <a:cubicBezTo>
                        <a:pt x="12" y="19"/>
                        <a:pt x="12" y="19"/>
                        <a:pt x="12" y="19"/>
                      </a:cubicBezTo>
                      <a:cubicBezTo>
                        <a:pt x="12" y="14"/>
                        <a:pt x="12" y="14"/>
                        <a:pt x="12" y="14"/>
                      </a:cubicBezTo>
                      <a:cubicBezTo>
                        <a:pt x="12" y="13"/>
                        <a:pt x="12" y="13"/>
                        <a:pt x="12" y="12"/>
                      </a:cubicBezTo>
                      <a:cubicBezTo>
                        <a:pt x="13" y="12"/>
                        <a:pt x="14" y="12"/>
                        <a:pt x="14" y="12"/>
                      </a:cubicBezTo>
                      <a:cubicBezTo>
                        <a:pt x="19" y="12"/>
                        <a:pt x="19" y="12"/>
                        <a:pt x="19" y="12"/>
                      </a:cubicBezTo>
                      <a:cubicBezTo>
                        <a:pt x="19" y="8"/>
                        <a:pt x="19" y="8"/>
                        <a:pt x="19" y="8"/>
                      </a:cubicBezTo>
                      <a:cubicBezTo>
                        <a:pt x="14" y="8"/>
                        <a:pt x="14" y="8"/>
                        <a:pt x="14" y="8"/>
                      </a:cubicBezTo>
                      <a:cubicBezTo>
                        <a:pt x="13" y="8"/>
                        <a:pt x="12" y="7"/>
                        <a:pt x="12" y="5"/>
                      </a:cubicBezTo>
                      <a:cubicBezTo>
                        <a:pt x="12" y="0"/>
                        <a:pt x="12" y="0"/>
                        <a:pt x="12" y="0"/>
                      </a:cubicBezTo>
                      <a:cubicBezTo>
                        <a:pt x="8" y="0"/>
                        <a:pt x="8" y="0"/>
                        <a:pt x="8" y="0"/>
                      </a:cubicBezTo>
                      <a:cubicBezTo>
                        <a:pt x="8" y="5"/>
                        <a:pt x="8" y="5"/>
                        <a:pt x="8" y="5"/>
                      </a:cubicBezTo>
                      <a:cubicBezTo>
                        <a:pt x="8" y="7"/>
                        <a:pt x="7" y="8"/>
                        <a:pt x="5" y="8"/>
                      </a:cubicBezTo>
                      <a:cubicBezTo>
                        <a:pt x="0" y="8"/>
                        <a:pt x="0" y="8"/>
                        <a:pt x="0" y="8"/>
                      </a:cubicBezTo>
                      <a:cubicBezTo>
                        <a:pt x="0" y="12"/>
                        <a:pt x="0" y="12"/>
                        <a:pt x="0" y="1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3" name="Freeform 1345"/>
                <p:cNvSpPr>
                  <a:spLocks noEditPoints="1"/>
                </p:cNvSpPr>
                <p:nvPr/>
              </p:nvSpPr>
              <p:spPr bwMode="auto">
                <a:xfrm>
                  <a:off x="1709738" y="1441450"/>
                  <a:ext cx="652463" cy="654050"/>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124 w 172"/>
                    <a:gd name="T11" fmla="*/ 125 h 172"/>
                    <a:gd name="T12" fmla="*/ 118 w 172"/>
                    <a:gd name="T13" fmla="*/ 131 h 172"/>
                    <a:gd name="T14" fmla="*/ 54 w 172"/>
                    <a:gd name="T15" fmla="*/ 131 h 172"/>
                    <a:gd name="T16" fmla="*/ 48 w 172"/>
                    <a:gd name="T17" fmla="*/ 125 h 172"/>
                    <a:gd name="T18" fmla="*/ 48 w 172"/>
                    <a:gd name="T19" fmla="*/ 46 h 172"/>
                    <a:gd name="T20" fmla="*/ 54 w 172"/>
                    <a:gd name="T21" fmla="*/ 40 h 172"/>
                    <a:gd name="T22" fmla="*/ 99 w 172"/>
                    <a:gd name="T23" fmla="*/ 40 h 172"/>
                    <a:gd name="T24" fmla="*/ 103 w 172"/>
                    <a:gd name="T25" fmla="*/ 42 h 172"/>
                    <a:gd name="T26" fmla="*/ 123 w 172"/>
                    <a:gd name="T27" fmla="*/ 62 h 172"/>
                    <a:gd name="T28" fmla="*/ 124 w 172"/>
                    <a:gd name="T29" fmla="*/ 65 h 172"/>
                    <a:gd name="T30" fmla="*/ 124 w 172"/>
                    <a:gd name="T31"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0"/>
                      </a:moveTo>
                      <a:cubicBezTo>
                        <a:pt x="38" y="0"/>
                        <a:pt x="0" y="38"/>
                        <a:pt x="0" y="86"/>
                      </a:cubicBezTo>
                      <a:cubicBezTo>
                        <a:pt x="0" y="133"/>
                        <a:pt x="38" y="172"/>
                        <a:pt x="86" y="172"/>
                      </a:cubicBezTo>
                      <a:cubicBezTo>
                        <a:pt x="134" y="172"/>
                        <a:pt x="172" y="133"/>
                        <a:pt x="172" y="86"/>
                      </a:cubicBezTo>
                      <a:cubicBezTo>
                        <a:pt x="172" y="38"/>
                        <a:pt x="134" y="0"/>
                        <a:pt x="86" y="0"/>
                      </a:cubicBezTo>
                      <a:close/>
                      <a:moveTo>
                        <a:pt x="124" y="125"/>
                      </a:moveTo>
                      <a:cubicBezTo>
                        <a:pt x="124" y="129"/>
                        <a:pt x="122" y="131"/>
                        <a:pt x="118" y="131"/>
                      </a:cubicBezTo>
                      <a:cubicBezTo>
                        <a:pt x="54" y="131"/>
                        <a:pt x="54" y="131"/>
                        <a:pt x="54" y="131"/>
                      </a:cubicBezTo>
                      <a:cubicBezTo>
                        <a:pt x="50" y="131"/>
                        <a:pt x="48" y="129"/>
                        <a:pt x="48" y="125"/>
                      </a:cubicBezTo>
                      <a:cubicBezTo>
                        <a:pt x="48" y="46"/>
                        <a:pt x="48" y="46"/>
                        <a:pt x="48" y="46"/>
                      </a:cubicBezTo>
                      <a:cubicBezTo>
                        <a:pt x="48" y="43"/>
                        <a:pt x="50" y="40"/>
                        <a:pt x="54" y="40"/>
                      </a:cubicBezTo>
                      <a:cubicBezTo>
                        <a:pt x="99" y="40"/>
                        <a:pt x="99" y="40"/>
                        <a:pt x="99" y="40"/>
                      </a:cubicBezTo>
                      <a:cubicBezTo>
                        <a:pt x="101" y="40"/>
                        <a:pt x="102" y="41"/>
                        <a:pt x="103" y="42"/>
                      </a:cubicBezTo>
                      <a:cubicBezTo>
                        <a:pt x="123" y="62"/>
                        <a:pt x="123" y="62"/>
                        <a:pt x="123" y="62"/>
                      </a:cubicBezTo>
                      <a:cubicBezTo>
                        <a:pt x="124" y="63"/>
                        <a:pt x="124" y="64"/>
                        <a:pt x="124" y="65"/>
                      </a:cubicBez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4" name="Freeform 1346"/>
                <p:cNvSpPr>
                  <a:spLocks noEditPoints="1"/>
                </p:cNvSpPr>
                <p:nvPr/>
              </p:nvSpPr>
              <p:spPr bwMode="auto">
                <a:xfrm>
                  <a:off x="1906588" y="1612900"/>
                  <a:ext cx="258763" cy="311150"/>
                </a:xfrm>
                <a:custGeom>
                  <a:avLst/>
                  <a:gdLst>
                    <a:gd name="T0" fmla="*/ 46 w 68"/>
                    <a:gd name="T1" fmla="*/ 15 h 82"/>
                    <a:gd name="T2" fmla="*/ 46 w 68"/>
                    <a:gd name="T3" fmla="*/ 0 h 82"/>
                    <a:gd name="T4" fmla="*/ 2 w 68"/>
                    <a:gd name="T5" fmla="*/ 0 h 82"/>
                    <a:gd name="T6" fmla="*/ 0 w 68"/>
                    <a:gd name="T7" fmla="*/ 1 h 82"/>
                    <a:gd name="T8" fmla="*/ 0 w 68"/>
                    <a:gd name="T9" fmla="*/ 80 h 82"/>
                    <a:gd name="T10" fmla="*/ 2 w 68"/>
                    <a:gd name="T11" fmla="*/ 82 h 82"/>
                    <a:gd name="T12" fmla="*/ 66 w 68"/>
                    <a:gd name="T13" fmla="*/ 82 h 82"/>
                    <a:gd name="T14" fmla="*/ 68 w 68"/>
                    <a:gd name="T15" fmla="*/ 80 h 82"/>
                    <a:gd name="T16" fmla="*/ 68 w 68"/>
                    <a:gd name="T17" fmla="*/ 22 h 82"/>
                    <a:gd name="T18" fmla="*/ 52 w 68"/>
                    <a:gd name="T19" fmla="*/ 22 h 82"/>
                    <a:gd name="T20" fmla="*/ 46 w 68"/>
                    <a:gd name="T21" fmla="*/ 15 h 82"/>
                    <a:gd name="T22" fmla="*/ 10 w 68"/>
                    <a:gd name="T23" fmla="*/ 28 h 82"/>
                    <a:gd name="T24" fmla="*/ 10 w 68"/>
                    <a:gd name="T25" fmla="*/ 21 h 82"/>
                    <a:gd name="T26" fmla="*/ 12 w 68"/>
                    <a:gd name="T27" fmla="*/ 19 h 82"/>
                    <a:gd name="T28" fmla="*/ 17 w 68"/>
                    <a:gd name="T29" fmla="*/ 19 h 82"/>
                    <a:gd name="T30" fmla="*/ 17 w 68"/>
                    <a:gd name="T31" fmla="*/ 14 h 82"/>
                    <a:gd name="T32" fmla="*/ 19 w 68"/>
                    <a:gd name="T33" fmla="*/ 12 h 82"/>
                    <a:gd name="T34" fmla="*/ 26 w 68"/>
                    <a:gd name="T35" fmla="*/ 12 h 82"/>
                    <a:gd name="T36" fmla="*/ 28 w 68"/>
                    <a:gd name="T37" fmla="*/ 14 h 82"/>
                    <a:gd name="T38" fmla="*/ 28 w 68"/>
                    <a:gd name="T39" fmla="*/ 19 h 82"/>
                    <a:gd name="T40" fmla="*/ 33 w 68"/>
                    <a:gd name="T41" fmla="*/ 19 h 82"/>
                    <a:gd name="T42" fmla="*/ 35 w 68"/>
                    <a:gd name="T43" fmla="*/ 21 h 82"/>
                    <a:gd name="T44" fmla="*/ 35 w 68"/>
                    <a:gd name="T45" fmla="*/ 28 h 82"/>
                    <a:gd name="T46" fmla="*/ 34 w 68"/>
                    <a:gd name="T47" fmla="*/ 30 h 82"/>
                    <a:gd name="T48" fmla="*/ 33 w 68"/>
                    <a:gd name="T49" fmla="*/ 30 h 82"/>
                    <a:gd name="T50" fmla="*/ 29 w 68"/>
                    <a:gd name="T51" fmla="*/ 30 h 82"/>
                    <a:gd name="T52" fmla="*/ 29 w 68"/>
                    <a:gd name="T53" fmla="*/ 35 h 82"/>
                    <a:gd name="T54" fmla="*/ 27 w 68"/>
                    <a:gd name="T55" fmla="*/ 37 h 82"/>
                    <a:gd name="T56" fmla="*/ 19 w 68"/>
                    <a:gd name="T57" fmla="*/ 37 h 82"/>
                    <a:gd name="T58" fmla="*/ 17 w 68"/>
                    <a:gd name="T59" fmla="*/ 35 h 82"/>
                    <a:gd name="T60" fmla="*/ 17 w 68"/>
                    <a:gd name="T61" fmla="*/ 30 h 82"/>
                    <a:gd name="T62" fmla="*/ 12 w 68"/>
                    <a:gd name="T63" fmla="*/ 30 h 82"/>
                    <a:gd name="T64" fmla="*/ 10 w 68"/>
                    <a:gd name="T65" fmla="*/ 28 h 82"/>
                    <a:gd name="T66" fmla="*/ 54 w 68"/>
                    <a:gd name="T67" fmla="*/ 68 h 82"/>
                    <a:gd name="T68" fmla="*/ 14 w 68"/>
                    <a:gd name="T69" fmla="*/ 68 h 82"/>
                    <a:gd name="T70" fmla="*/ 12 w 68"/>
                    <a:gd name="T71" fmla="*/ 66 h 82"/>
                    <a:gd name="T72" fmla="*/ 14 w 68"/>
                    <a:gd name="T73" fmla="*/ 64 h 82"/>
                    <a:gd name="T74" fmla="*/ 54 w 68"/>
                    <a:gd name="T75" fmla="*/ 64 h 82"/>
                    <a:gd name="T76" fmla="*/ 56 w 68"/>
                    <a:gd name="T77" fmla="*/ 66 h 82"/>
                    <a:gd name="T78" fmla="*/ 54 w 68"/>
                    <a:gd name="T79" fmla="*/ 68 h 82"/>
                    <a:gd name="T80" fmla="*/ 54 w 68"/>
                    <a:gd name="T81" fmla="*/ 59 h 82"/>
                    <a:gd name="T82" fmla="*/ 14 w 68"/>
                    <a:gd name="T83" fmla="*/ 59 h 82"/>
                    <a:gd name="T84" fmla="*/ 12 w 68"/>
                    <a:gd name="T85" fmla="*/ 57 h 82"/>
                    <a:gd name="T86" fmla="*/ 14 w 68"/>
                    <a:gd name="T87" fmla="*/ 55 h 82"/>
                    <a:gd name="T88" fmla="*/ 54 w 68"/>
                    <a:gd name="T89" fmla="*/ 55 h 82"/>
                    <a:gd name="T90" fmla="*/ 56 w 68"/>
                    <a:gd name="T91" fmla="*/ 57 h 82"/>
                    <a:gd name="T92" fmla="*/ 54 w 68"/>
                    <a:gd name="T93" fmla="*/ 59 h 82"/>
                    <a:gd name="T94" fmla="*/ 56 w 68"/>
                    <a:gd name="T95" fmla="*/ 48 h 82"/>
                    <a:gd name="T96" fmla="*/ 54 w 68"/>
                    <a:gd name="T97" fmla="*/ 50 h 82"/>
                    <a:gd name="T98" fmla="*/ 14 w 68"/>
                    <a:gd name="T99" fmla="*/ 50 h 82"/>
                    <a:gd name="T100" fmla="*/ 12 w 68"/>
                    <a:gd name="T101" fmla="*/ 48 h 82"/>
                    <a:gd name="T102" fmla="*/ 14 w 68"/>
                    <a:gd name="T103" fmla="*/ 46 h 82"/>
                    <a:gd name="T104" fmla="*/ 54 w 68"/>
                    <a:gd name="T105" fmla="*/ 46 h 82"/>
                    <a:gd name="T106" fmla="*/ 56 w 68"/>
                    <a:gd name="T10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82">
                      <a:moveTo>
                        <a:pt x="46" y="15"/>
                      </a:moveTo>
                      <a:cubicBezTo>
                        <a:pt x="46" y="0"/>
                        <a:pt x="46" y="0"/>
                        <a:pt x="46" y="0"/>
                      </a:cubicBezTo>
                      <a:cubicBezTo>
                        <a:pt x="2" y="0"/>
                        <a:pt x="2" y="0"/>
                        <a:pt x="2" y="0"/>
                      </a:cubicBezTo>
                      <a:cubicBezTo>
                        <a:pt x="1" y="0"/>
                        <a:pt x="0" y="1"/>
                        <a:pt x="0" y="1"/>
                      </a:cubicBezTo>
                      <a:cubicBezTo>
                        <a:pt x="0" y="80"/>
                        <a:pt x="0" y="80"/>
                        <a:pt x="0" y="80"/>
                      </a:cubicBezTo>
                      <a:cubicBezTo>
                        <a:pt x="0" y="81"/>
                        <a:pt x="1" y="82"/>
                        <a:pt x="2" y="82"/>
                      </a:cubicBezTo>
                      <a:cubicBezTo>
                        <a:pt x="66" y="82"/>
                        <a:pt x="66" y="82"/>
                        <a:pt x="66" y="82"/>
                      </a:cubicBezTo>
                      <a:cubicBezTo>
                        <a:pt x="67" y="82"/>
                        <a:pt x="68" y="81"/>
                        <a:pt x="68" y="80"/>
                      </a:cubicBezTo>
                      <a:cubicBezTo>
                        <a:pt x="68" y="22"/>
                        <a:pt x="68" y="22"/>
                        <a:pt x="68" y="22"/>
                      </a:cubicBezTo>
                      <a:cubicBezTo>
                        <a:pt x="52" y="22"/>
                        <a:pt x="52" y="22"/>
                        <a:pt x="52" y="22"/>
                      </a:cubicBezTo>
                      <a:cubicBezTo>
                        <a:pt x="49" y="22"/>
                        <a:pt x="46" y="19"/>
                        <a:pt x="46" y="15"/>
                      </a:cubicBezTo>
                      <a:close/>
                      <a:moveTo>
                        <a:pt x="10" y="28"/>
                      </a:moveTo>
                      <a:cubicBezTo>
                        <a:pt x="10" y="21"/>
                        <a:pt x="10" y="21"/>
                        <a:pt x="10" y="21"/>
                      </a:cubicBezTo>
                      <a:cubicBezTo>
                        <a:pt x="10" y="20"/>
                        <a:pt x="11" y="19"/>
                        <a:pt x="12" y="19"/>
                      </a:cubicBezTo>
                      <a:cubicBezTo>
                        <a:pt x="17" y="19"/>
                        <a:pt x="17" y="19"/>
                        <a:pt x="17" y="19"/>
                      </a:cubicBezTo>
                      <a:cubicBezTo>
                        <a:pt x="17" y="14"/>
                        <a:pt x="17" y="14"/>
                        <a:pt x="17" y="14"/>
                      </a:cubicBezTo>
                      <a:cubicBezTo>
                        <a:pt x="17" y="13"/>
                        <a:pt x="18" y="12"/>
                        <a:pt x="19" y="12"/>
                      </a:cubicBezTo>
                      <a:cubicBezTo>
                        <a:pt x="26" y="12"/>
                        <a:pt x="26" y="12"/>
                        <a:pt x="26" y="12"/>
                      </a:cubicBezTo>
                      <a:cubicBezTo>
                        <a:pt x="28" y="12"/>
                        <a:pt x="28" y="13"/>
                        <a:pt x="28" y="14"/>
                      </a:cubicBezTo>
                      <a:cubicBezTo>
                        <a:pt x="28" y="19"/>
                        <a:pt x="28" y="19"/>
                        <a:pt x="28" y="19"/>
                      </a:cubicBezTo>
                      <a:cubicBezTo>
                        <a:pt x="33" y="19"/>
                        <a:pt x="33" y="19"/>
                        <a:pt x="33" y="19"/>
                      </a:cubicBezTo>
                      <a:cubicBezTo>
                        <a:pt x="34" y="19"/>
                        <a:pt x="35" y="20"/>
                        <a:pt x="35" y="21"/>
                      </a:cubicBezTo>
                      <a:cubicBezTo>
                        <a:pt x="35" y="28"/>
                        <a:pt x="35" y="28"/>
                        <a:pt x="35" y="28"/>
                      </a:cubicBezTo>
                      <a:cubicBezTo>
                        <a:pt x="35" y="29"/>
                        <a:pt x="35" y="30"/>
                        <a:pt x="34" y="30"/>
                      </a:cubicBezTo>
                      <a:cubicBezTo>
                        <a:pt x="34" y="30"/>
                        <a:pt x="33" y="30"/>
                        <a:pt x="33" y="30"/>
                      </a:cubicBezTo>
                      <a:cubicBezTo>
                        <a:pt x="29" y="30"/>
                        <a:pt x="29" y="30"/>
                        <a:pt x="29" y="30"/>
                      </a:cubicBezTo>
                      <a:cubicBezTo>
                        <a:pt x="29" y="35"/>
                        <a:pt x="29" y="35"/>
                        <a:pt x="29" y="35"/>
                      </a:cubicBezTo>
                      <a:cubicBezTo>
                        <a:pt x="29" y="36"/>
                        <a:pt x="28" y="37"/>
                        <a:pt x="27" y="37"/>
                      </a:cubicBezTo>
                      <a:cubicBezTo>
                        <a:pt x="19" y="37"/>
                        <a:pt x="19" y="37"/>
                        <a:pt x="19" y="37"/>
                      </a:cubicBezTo>
                      <a:cubicBezTo>
                        <a:pt x="18" y="37"/>
                        <a:pt x="17" y="36"/>
                        <a:pt x="17" y="35"/>
                      </a:cubicBezTo>
                      <a:cubicBezTo>
                        <a:pt x="17" y="30"/>
                        <a:pt x="17" y="30"/>
                        <a:pt x="17" y="30"/>
                      </a:cubicBezTo>
                      <a:cubicBezTo>
                        <a:pt x="12" y="30"/>
                        <a:pt x="12" y="30"/>
                        <a:pt x="12" y="30"/>
                      </a:cubicBezTo>
                      <a:cubicBezTo>
                        <a:pt x="11" y="30"/>
                        <a:pt x="10" y="30"/>
                        <a:pt x="10" y="28"/>
                      </a:cubicBezTo>
                      <a:close/>
                      <a:moveTo>
                        <a:pt x="54" y="68"/>
                      </a:moveTo>
                      <a:cubicBezTo>
                        <a:pt x="14" y="68"/>
                        <a:pt x="14" y="68"/>
                        <a:pt x="14" y="68"/>
                      </a:cubicBezTo>
                      <a:cubicBezTo>
                        <a:pt x="13" y="68"/>
                        <a:pt x="12" y="67"/>
                        <a:pt x="12" y="66"/>
                      </a:cubicBezTo>
                      <a:cubicBezTo>
                        <a:pt x="12" y="65"/>
                        <a:pt x="13" y="64"/>
                        <a:pt x="14" y="64"/>
                      </a:cubicBezTo>
                      <a:cubicBezTo>
                        <a:pt x="54" y="64"/>
                        <a:pt x="54" y="64"/>
                        <a:pt x="54" y="64"/>
                      </a:cubicBezTo>
                      <a:cubicBezTo>
                        <a:pt x="55" y="64"/>
                        <a:pt x="56" y="65"/>
                        <a:pt x="56" y="66"/>
                      </a:cubicBezTo>
                      <a:cubicBezTo>
                        <a:pt x="56" y="67"/>
                        <a:pt x="55" y="68"/>
                        <a:pt x="54" y="68"/>
                      </a:cubicBezTo>
                      <a:close/>
                      <a:moveTo>
                        <a:pt x="54" y="59"/>
                      </a:moveTo>
                      <a:cubicBezTo>
                        <a:pt x="14" y="59"/>
                        <a:pt x="14" y="59"/>
                        <a:pt x="14" y="59"/>
                      </a:cubicBezTo>
                      <a:cubicBezTo>
                        <a:pt x="13" y="59"/>
                        <a:pt x="12" y="58"/>
                        <a:pt x="12" y="57"/>
                      </a:cubicBezTo>
                      <a:cubicBezTo>
                        <a:pt x="12" y="56"/>
                        <a:pt x="13" y="55"/>
                        <a:pt x="14" y="55"/>
                      </a:cubicBezTo>
                      <a:cubicBezTo>
                        <a:pt x="54" y="55"/>
                        <a:pt x="54" y="55"/>
                        <a:pt x="54" y="55"/>
                      </a:cubicBezTo>
                      <a:cubicBezTo>
                        <a:pt x="55" y="55"/>
                        <a:pt x="56" y="56"/>
                        <a:pt x="56" y="57"/>
                      </a:cubicBezTo>
                      <a:cubicBezTo>
                        <a:pt x="56" y="58"/>
                        <a:pt x="55" y="59"/>
                        <a:pt x="54" y="59"/>
                      </a:cubicBezTo>
                      <a:close/>
                      <a:moveTo>
                        <a:pt x="56" y="48"/>
                      </a:moveTo>
                      <a:cubicBezTo>
                        <a:pt x="56" y="49"/>
                        <a:pt x="55" y="50"/>
                        <a:pt x="54" y="50"/>
                      </a:cubicBezTo>
                      <a:cubicBezTo>
                        <a:pt x="14" y="50"/>
                        <a:pt x="14" y="50"/>
                        <a:pt x="14" y="50"/>
                      </a:cubicBezTo>
                      <a:cubicBezTo>
                        <a:pt x="13" y="50"/>
                        <a:pt x="12" y="49"/>
                        <a:pt x="12" y="48"/>
                      </a:cubicBezTo>
                      <a:cubicBezTo>
                        <a:pt x="12" y="47"/>
                        <a:pt x="13" y="46"/>
                        <a:pt x="14" y="46"/>
                      </a:cubicBezTo>
                      <a:cubicBezTo>
                        <a:pt x="54" y="46"/>
                        <a:pt x="54" y="46"/>
                        <a:pt x="54" y="46"/>
                      </a:cubicBezTo>
                      <a:cubicBezTo>
                        <a:pt x="55" y="46"/>
                        <a:pt x="56" y="47"/>
                        <a:pt x="5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grpSp>
          <p:nvGrpSpPr>
            <p:cNvPr id="65" name="Group 64"/>
            <p:cNvGrpSpPr/>
            <p:nvPr/>
          </p:nvGrpSpPr>
          <p:grpSpPr>
            <a:xfrm>
              <a:off x="2629846" y="3413670"/>
              <a:ext cx="493776" cy="493776"/>
              <a:chOff x="2429256" y="2306574"/>
              <a:chExt cx="493776" cy="493776"/>
            </a:xfrm>
          </p:grpSpPr>
          <p:sp>
            <p:nvSpPr>
              <p:cNvPr id="66" name="Oval 65"/>
              <p:cNvSpPr/>
              <p:nvPr/>
            </p:nvSpPr>
            <p:spPr>
              <a:xfrm>
                <a:off x="2429256" y="2306574"/>
                <a:ext cx="493776" cy="493776"/>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Condensed"/>
                  <a:ea typeface="+mn-ea"/>
                  <a:cs typeface="+mn-cs"/>
                </a:endParaRPr>
              </a:p>
            </p:txBody>
          </p:sp>
          <p:sp>
            <p:nvSpPr>
              <p:cNvPr id="67" name="Freeform 1497"/>
              <p:cNvSpPr>
                <a:spLocks noEditPoints="1"/>
              </p:cNvSpPr>
              <p:nvPr/>
            </p:nvSpPr>
            <p:spPr bwMode="auto">
              <a:xfrm>
                <a:off x="2438400" y="2315718"/>
                <a:ext cx="475488" cy="475488"/>
              </a:xfrm>
              <a:custGeom>
                <a:avLst/>
                <a:gdLst>
                  <a:gd name="T0" fmla="*/ 0 w 172"/>
                  <a:gd name="T1" fmla="*/ 86 h 172"/>
                  <a:gd name="T2" fmla="*/ 172 w 172"/>
                  <a:gd name="T3" fmla="*/ 86 h 172"/>
                  <a:gd name="T4" fmla="*/ 100 w 172"/>
                  <a:gd name="T5" fmla="*/ 49 h 172"/>
                  <a:gd name="T6" fmla="*/ 122 w 172"/>
                  <a:gd name="T7" fmla="*/ 52 h 172"/>
                  <a:gd name="T8" fmla="*/ 100 w 172"/>
                  <a:gd name="T9" fmla="*/ 55 h 172"/>
                  <a:gd name="T10" fmla="*/ 100 w 172"/>
                  <a:gd name="T11" fmla="*/ 49 h 172"/>
                  <a:gd name="T12" fmla="*/ 128 w 172"/>
                  <a:gd name="T13" fmla="*/ 66 h 172"/>
                  <a:gd name="T14" fmla="*/ 128 w 172"/>
                  <a:gd name="T15" fmla="*/ 72 h 172"/>
                  <a:gd name="T16" fmla="*/ 97 w 172"/>
                  <a:gd name="T17" fmla="*/ 69 h 172"/>
                  <a:gd name="T18" fmla="*/ 53 w 172"/>
                  <a:gd name="T19" fmla="*/ 49 h 172"/>
                  <a:gd name="T20" fmla="*/ 75 w 172"/>
                  <a:gd name="T21" fmla="*/ 52 h 172"/>
                  <a:gd name="T22" fmla="*/ 53 w 172"/>
                  <a:gd name="T23" fmla="*/ 55 h 172"/>
                  <a:gd name="T24" fmla="*/ 53 w 172"/>
                  <a:gd name="T25" fmla="*/ 49 h 172"/>
                  <a:gd name="T26" fmla="*/ 72 w 172"/>
                  <a:gd name="T27" fmla="*/ 66 h 172"/>
                  <a:gd name="T28" fmla="*/ 72 w 172"/>
                  <a:gd name="T29" fmla="*/ 72 h 172"/>
                  <a:gd name="T30" fmla="*/ 41 w 172"/>
                  <a:gd name="T31" fmla="*/ 69 h 172"/>
                  <a:gd name="T32" fmla="*/ 72 w 172"/>
                  <a:gd name="T33" fmla="*/ 122 h 172"/>
                  <a:gd name="T34" fmla="*/ 54 w 172"/>
                  <a:gd name="T35" fmla="*/ 120 h 172"/>
                  <a:gd name="T36" fmla="*/ 72 w 172"/>
                  <a:gd name="T37" fmla="*/ 117 h 172"/>
                  <a:gd name="T38" fmla="*/ 72 w 172"/>
                  <a:gd name="T39" fmla="*/ 122 h 172"/>
                  <a:gd name="T40" fmla="*/ 42 w 172"/>
                  <a:gd name="T41" fmla="*/ 106 h 172"/>
                  <a:gd name="T42" fmla="*/ 42 w 172"/>
                  <a:gd name="T43" fmla="*/ 100 h 172"/>
                  <a:gd name="T44" fmla="*/ 75 w 172"/>
                  <a:gd name="T45" fmla="*/ 103 h 172"/>
                  <a:gd name="T46" fmla="*/ 73 w 172"/>
                  <a:gd name="T47" fmla="*/ 89 h 172"/>
                  <a:gd name="T48" fmla="*/ 40 w 172"/>
                  <a:gd name="T49" fmla="*/ 86 h 172"/>
                  <a:gd name="T50" fmla="*/ 73 w 172"/>
                  <a:gd name="T51" fmla="*/ 83 h 172"/>
                  <a:gd name="T52" fmla="*/ 73 w 172"/>
                  <a:gd name="T53" fmla="*/ 89 h 172"/>
                  <a:gd name="T54" fmla="*/ 86 w 172"/>
                  <a:gd name="T55" fmla="*/ 131 h 172"/>
                  <a:gd name="T56" fmla="*/ 83 w 172"/>
                  <a:gd name="T57" fmla="*/ 43 h 172"/>
                  <a:gd name="T58" fmla="*/ 89 w 172"/>
                  <a:gd name="T59" fmla="*/ 43 h 172"/>
                  <a:gd name="T60" fmla="*/ 115 w 172"/>
                  <a:gd name="T61" fmla="*/ 122 h 172"/>
                  <a:gd name="T62" fmla="*/ 97 w 172"/>
                  <a:gd name="T63" fmla="*/ 120 h 172"/>
                  <a:gd name="T64" fmla="*/ 115 w 172"/>
                  <a:gd name="T65" fmla="*/ 117 h 172"/>
                  <a:gd name="T66" fmla="*/ 115 w 172"/>
                  <a:gd name="T67" fmla="*/ 122 h 172"/>
                  <a:gd name="T68" fmla="*/ 100 w 172"/>
                  <a:gd name="T69" fmla="*/ 106 h 172"/>
                  <a:gd name="T70" fmla="*/ 100 w 172"/>
                  <a:gd name="T71" fmla="*/ 100 h 172"/>
                  <a:gd name="T72" fmla="*/ 133 w 172"/>
                  <a:gd name="T73" fmla="*/ 103 h 172"/>
                  <a:gd name="T74" fmla="*/ 130 w 172"/>
                  <a:gd name="T75" fmla="*/ 89 h 172"/>
                  <a:gd name="T76" fmla="*/ 97 w 172"/>
                  <a:gd name="T77" fmla="*/ 86 h 172"/>
                  <a:gd name="T78" fmla="*/ 130 w 172"/>
                  <a:gd name="T79" fmla="*/ 83 h 172"/>
                  <a:gd name="T80" fmla="*/ 130 w 172"/>
                  <a:gd name="T81"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100" y="49"/>
                    </a:moveTo>
                    <a:cubicBezTo>
                      <a:pt x="119" y="49"/>
                      <a:pt x="119" y="49"/>
                      <a:pt x="119" y="49"/>
                    </a:cubicBezTo>
                    <a:cubicBezTo>
                      <a:pt x="121" y="49"/>
                      <a:pt x="122" y="50"/>
                      <a:pt x="122" y="52"/>
                    </a:cubicBezTo>
                    <a:cubicBezTo>
                      <a:pt x="122" y="53"/>
                      <a:pt x="121" y="55"/>
                      <a:pt x="119" y="55"/>
                    </a:cubicBezTo>
                    <a:cubicBezTo>
                      <a:pt x="100" y="55"/>
                      <a:pt x="100" y="55"/>
                      <a:pt x="100" y="55"/>
                    </a:cubicBezTo>
                    <a:cubicBezTo>
                      <a:pt x="98" y="55"/>
                      <a:pt x="97" y="53"/>
                      <a:pt x="97" y="52"/>
                    </a:cubicBezTo>
                    <a:cubicBezTo>
                      <a:pt x="97" y="50"/>
                      <a:pt x="98" y="49"/>
                      <a:pt x="100" y="49"/>
                    </a:cubicBezTo>
                    <a:close/>
                    <a:moveTo>
                      <a:pt x="100" y="66"/>
                    </a:moveTo>
                    <a:cubicBezTo>
                      <a:pt x="128" y="66"/>
                      <a:pt x="128" y="66"/>
                      <a:pt x="128" y="66"/>
                    </a:cubicBezTo>
                    <a:cubicBezTo>
                      <a:pt x="130" y="66"/>
                      <a:pt x="131" y="67"/>
                      <a:pt x="131" y="69"/>
                    </a:cubicBezTo>
                    <a:cubicBezTo>
                      <a:pt x="131" y="70"/>
                      <a:pt x="130" y="72"/>
                      <a:pt x="128" y="72"/>
                    </a:cubicBezTo>
                    <a:cubicBezTo>
                      <a:pt x="100" y="72"/>
                      <a:pt x="100" y="72"/>
                      <a:pt x="100" y="72"/>
                    </a:cubicBezTo>
                    <a:cubicBezTo>
                      <a:pt x="98" y="72"/>
                      <a:pt x="97" y="70"/>
                      <a:pt x="97" y="69"/>
                    </a:cubicBezTo>
                    <a:cubicBezTo>
                      <a:pt x="97" y="67"/>
                      <a:pt x="98" y="66"/>
                      <a:pt x="100" y="66"/>
                    </a:cubicBezTo>
                    <a:close/>
                    <a:moveTo>
                      <a:pt x="53" y="49"/>
                    </a:moveTo>
                    <a:cubicBezTo>
                      <a:pt x="72" y="49"/>
                      <a:pt x="72" y="49"/>
                      <a:pt x="72" y="49"/>
                    </a:cubicBezTo>
                    <a:cubicBezTo>
                      <a:pt x="74" y="49"/>
                      <a:pt x="75" y="50"/>
                      <a:pt x="75" y="52"/>
                    </a:cubicBezTo>
                    <a:cubicBezTo>
                      <a:pt x="75" y="53"/>
                      <a:pt x="74" y="55"/>
                      <a:pt x="72" y="55"/>
                    </a:cubicBezTo>
                    <a:cubicBezTo>
                      <a:pt x="53" y="55"/>
                      <a:pt x="53" y="55"/>
                      <a:pt x="53" y="55"/>
                    </a:cubicBezTo>
                    <a:cubicBezTo>
                      <a:pt x="51" y="55"/>
                      <a:pt x="50" y="53"/>
                      <a:pt x="50" y="52"/>
                    </a:cubicBezTo>
                    <a:cubicBezTo>
                      <a:pt x="50" y="50"/>
                      <a:pt x="51" y="49"/>
                      <a:pt x="53" y="49"/>
                    </a:cubicBezTo>
                    <a:close/>
                    <a:moveTo>
                      <a:pt x="44" y="66"/>
                    </a:moveTo>
                    <a:cubicBezTo>
                      <a:pt x="72" y="66"/>
                      <a:pt x="72" y="66"/>
                      <a:pt x="72" y="66"/>
                    </a:cubicBezTo>
                    <a:cubicBezTo>
                      <a:pt x="74" y="66"/>
                      <a:pt x="75" y="67"/>
                      <a:pt x="75" y="69"/>
                    </a:cubicBezTo>
                    <a:cubicBezTo>
                      <a:pt x="75" y="70"/>
                      <a:pt x="74" y="72"/>
                      <a:pt x="72" y="72"/>
                    </a:cubicBezTo>
                    <a:cubicBezTo>
                      <a:pt x="44" y="72"/>
                      <a:pt x="44" y="72"/>
                      <a:pt x="44" y="72"/>
                    </a:cubicBezTo>
                    <a:cubicBezTo>
                      <a:pt x="42" y="72"/>
                      <a:pt x="41" y="70"/>
                      <a:pt x="41" y="69"/>
                    </a:cubicBezTo>
                    <a:cubicBezTo>
                      <a:pt x="41" y="67"/>
                      <a:pt x="42" y="66"/>
                      <a:pt x="44" y="66"/>
                    </a:cubicBezTo>
                    <a:close/>
                    <a:moveTo>
                      <a:pt x="72" y="122"/>
                    </a:moveTo>
                    <a:cubicBezTo>
                      <a:pt x="57" y="122"/>
                      <a:pt x="57" y="122"/>
                      <a:pt x="57" y="122"/>
                    </a:cubicBezTo>
                    <a:cubicBezTo>
                      <a:pt x="56" y="122"/>
                      <a:pt x="54" y="121"/>
                      <a:pt x="54" y="120"/>
                    </a:cubicBezTo>
                    <a:cubicBezTo>
                      <a:pt x="54" y="118"/>
                      <a:pt x="56" y="117"/>
                      <a:pt x="57" y="117"/>
                    </a:cubicBezTo>
                    <a:cubicBezTo>
                      <a:pt x="72" y="117"/>
                      <a:pt x="72" y="117"/>
                      <a:pt x="72" y="117"/>
                    </a:cubicBezTo>
                    <a:cubicBezTo>
                      <a:pt x="74" y="117"/>
                      <a:pt x="75" y="118"/>
                      <a:pt x="75" y="120"/>
                    </a:cubicBezTo>
                    <a:cubicBezTo>
                      <a:pt x="75" y="121"/>
                      <a:pt x="74" y="122"/>
                      <a:pt x="72" y="122"/>
                    </a:cubicBezTo>
                    <a:close/>
                    <a:moveTo>
                      <a:pt x="72" y="106"/>
                    </a:moveTo>
                    <a:cubicBezTo>
                      <a:pt x="42" y="106"/>
                      <a:pt x="42" y="106"/>
                      <a:pt x="42" y="106"/>
                    </a:cubicBezTo>
                    <a:cubicBezTo>
                      <a:pt x="40" y="106"/>
                      <a:pt x="39" y="104"/>
                      <a:pt x="39" y="103"/>
                    </a:cubicBezTo>
                    <a:cubicBezTo>
                      <a:pt x="39" y="101"/>
                      <a:pt x="40" y="100"/>
                      <a:pt x="42" y="100"/>
                    </a:cubicBezTo>
                    <a:cubicBezTo>
                      <a:pt x="72" y="100"/>
                      <a:pt x="72" y="100"/>
                      <a:pt x="72" y="100"/>
                    </a:cubicBezTo>
                    <a:cubicBezTo>
                      <a:pt x="74" y="100"/>
                      <a:pt x="75" y="101"/>
                      <a:pt x="75" y="103"/>
                    </a:cubicBezTo>
                    <a:cubicBezTo>
                      <a:pt x="75" y="104"/>
                      <a:pt x="74" y="106"/>
                      <a:pt x="72" y="106"/>
                    </a:cubicBezTo>
                    <a:close/>
                    <a:moveTo>
                      <a:pt x="73" y="89"/>
                    </a:moveTo>
                    <a:cubicBezTo>
                      <a:pt x="43" y="89"/>
                      <a:pt x="43" y="89"/>
                      <a:pt x="43" y="89"/>
                    </a:cubicBezTo>
                    <a:cubicBezTo>
                      <a:pt x="41" y="89"/>
                      <a:pt x="40" y="87"/>
                      <a:pt x="40" y="86"/>
                    </a:cubicBezTo>
                    <a:cubicBezTo>
                      <a:pt x="40" y="84"/>
                      <a:pt x="41" y="83"/>
                      <a:pt x="43" y="83"/>
                    </a:cubicBezTo>
                    <a:cubicBezTo>
                      <a:pt x="73" y="83"/>
                      <a:pt x="73" y="83"/>
                      <a:pt x="73" y="83"/>
                    </a:cubicBezTo>
                    <a:cubicBezTo>
                      <a:pt x="74" y="83"/>
                      <a:pt x="76" y="84"/>
                      <a:pt x="76" y="86"/>
                    </a:cubicBezTo>
                    <a:cubicBezTo>
                      <a:pt x="76" y="87"/>
                      <a:pt x="74" y="89"/>
                      <a:pt x="73" y="89"/>
                    </a:cubicBezTo>
                    <a:close/>
                    <a:moveTo>
                      <a:pt x="89" y="128"/>
                    </a:moveTo>
                    <a:cubicBezTo>
                      <a:pt x="89" y="129"/>
                      <a:pt x="88" y="131"/>
                      <a:pt x="86" y="131"/>
                    </a:cubicBezTo>
                    <a:cubicBezTo>
                      <a:pt x="84" y="131"/>
                      <a:pt x="83" y="129"/>
                      <a:pt x="83" y="128"/>
                    </a:cubicBezTo>
                    <a:cubicBezTo>
                      <a:pt x="83" y="43"/>
                      <a:pt x="83" y="43"/>
                      <a:pt x="83" y="43"/>
                    </a:cubicBezTo>
                    <a:cubicBezTo>
                      <a:pt x="83" y="42"/>
                      <a:pt x="84" y="41"/>
                      <a:pt x="86" y="41"/>
                    </a:cubicBezTo>
                    <a:cubicBezTo>
                      <a:pt x="88" y="41"/>
                      <a:pt x="89" y="42"/>
                      <a:pt x="89" y="43"/>
                    </a:cubicBezTo>
                    <a:lnTo>
                      <a:pt x="89" y="128"/>
                    </a:lnTo>
                    <a:close/>
                    <a:moveTo>
                      <a:pt x="115" y="122"/>
                    </a:moveTo>
                    <a:cubicBezTo>
                      <a:pt x="100" y="122"/>
                      <a:pt x="100" y="122"/>
                      <a:pt x="100" y="122"/>
                    </a:cubicBezTo>
                    <a:cubicBezTo>
                      <a:pt x="98" y="122"/>
                      <a:pt x="97" y="121"/>
                      <a:pt x="97" y="120"/>
                    </a:cubicBezTo>
                    <a:cubicBezTo>
                      <a:pt x="97" y="118"/>
                      <a:pt x="98" y="117"/>
                      <a:pt x="100" y="117"/>
                    </a:cubicBezTo>
                    <a:cubicBezTo>
                      <a:pt x="115" y="117"/>
                      <a:pt x="115" y="117"/>
                      <a:pt x="115" y="117"/>
                    </a:cubicBezTo>
                    <a:cubicBezTo>
                      <a:pt x="116" y="117"/>
                      <a:pt x="117" y="118"/>
                      <a:pt x="117" y="120"/>
                    </a:cubicBezTo>
                    <a:cubicBezTo>
                      <a:pt x="117" y="121"/>
                      <a:pt x="116" y="122"/>
                      <a:pt x="115" y="122"/>
                    </a:cubicBezTo>
                    <a:close/>
                    <a:moveTo>
                      <a:pt x="130" y="106"/>
                    </a:moveTo>
                    <a:cubicBezTo>
                      <a:pt x="100" y="106"/>
                      <a:pt x="100" y="106"/>
                      <a:pt x="100" y="106"/>
                    </a:cubicBezTo>
                    <a:cubicBezTo>
                      <a:pt x="98" y="106"/>
                      <a:pt x="97" y="104"/>
                      <a:pt x="97" y="103"/>
                    </a:cubicBezTo>
                    <a:cubicBezTo>
                      <a:pt x="97" y="101"/>
                      <a:pt x="98" y="100"/>
                      <a:pt x="100" y="100"/>
                    </a:cubicBezTo>
                    <a:cubicBezTo>
                      <a:pt x="130" y="100"/>
                      <a:pt x="130" y="100"/>
                      <a:pt x="130" y="100"/>
                    </a:cubicBezTo>
                    <a:cubicBezTo>
                      <a:pt x="131" y="100"/>
                      <a:pt x="133" y="101"/>
                      <a:pt x="133" y="103"/>
                    </a:cubicBezTo>
                    <a:cubicBezTo>
                      <a:pt x="133" y="104"/>
                      <a:pt x="131" y="106"/>
                      <a:pt x="130" y="106"/>
                    </a:cubicBezTo>
                    <a:close/>
                    <a:moveTo>
                      <a:pt x="130" y="89"/>
                    </a:moveTo>
                    <a:cubicBezTo>
                      <a:pt x="100" y="89"/>
                      <a:pt x="100" y="89"/>
                      <a:pt x="100" y="89"/>
                    </a:cubicBezTo>
                    <a:cubicBezTo>
                      <a:pt x="98" y="89"/>
                      <a:pt x="97" y="87"/>
                      <a:pt x="97" y="86"/>
                    </a:cubicBezTo>
                    <a:cubicBezTo>
                      <a:pt x="97" y="84"/>
                      <a:pt x="98" y="83"/>
                      <a:pt x="100" y="83"/>
                    </a:cubicBezTo>
                    <a:cubicBezTo>
                      <a:pt x="130" y="83"/>
                      <a:pt x="130" y="83"/>
                      <a:pt x="130" y="83"/>
                    </a:cubicBezTo>
                    <a:cubicBezTo>
                      <a:pt x="131" y="83"/>
                      <a:pt x="133" y="84"/>
                      <a:pt x="133" y="86"/>
                    </a:cubicBezTo>
                    <a:cubicBezTo>
                      <a:pt x="133" y="87"/>
                      <a:pt x="131" y="89"/>
                      <a:pt x="130" y="89"/>
                    </a:cubicBezTo>
                    <a:close/>
                  </a:path>
                </a:pathLst>
              </a:custGeom>
              <a:solidFill>
                <a:srgbClr val="693A7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68" name="Group 67"/>
            <p:cNvGrpSpPr/>
            <p:nvPr/>
          </p:nvGrpSpPr>
          <p:grpSpPr>
            <a:xfrm>
              <a:off x="7273171" y="3096973"/>
              <a:ext cx="396113" cy="397077"/>
              <a:chOff x="1709738" y="1441450"/>
              <a:chExt cx="652463" cy="654050"/>
            </a:xfrm>
            <a:solidFill>
              <a:srgbClr val="693A77"/>
            </a:solidFill>
          </p:grpSpPr>
          <p:sp>
            <p:nvSpPr>
              <p:cNvPr id="69" name="Freeform 1343"/>
              <p:cNvSpPr>
                <a:spLocks/>
              </p:cNvSpPr>
              <p:nvPr/>
            </p:nvSpPr>
            <p:spPr bwMode="auto">
              <a:xfrm>
                <a:off x="2100263" y="1624013"/>
                <a:ext cx="49213" cy="53975"/>
              </a:xfrm>
              <a:custGeom>
                <a:avLst/>
                <a:gdLst>
                  <a:gd name="T0" fmla="*/ 1 w 13"/>
                  <a:gd name="T1" fmla="*/ 14 h 14"/>
                  <a:gd name="T2" fmla="*/ 13 w 13"/>
                  <a:gd name="T3" fmla="*/ 14 h 14"/>
                  <a:gd name="T4" fmla="*/ 0 w 13"/>
                  <a:gd name="T5" fmla="*/ 0 h 14"/>
                  <a:gd name="T6" fmla="*/ 0 w 13"/>
                  <a:gd name="T7" fmla="*/ 1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cubicBezTo>
                      <a:pt x="13" y="14"/>
                      <a:pt x="13" y="14"/>
                      <a:pt x="13" y="14"/>
                    </a:cubicBezTo>
                    <a:cubicBezTo>
                      <a:pt x="0" y="0"/>
                      <a:pt x="0" y="0"/>
                      <a:pt x="0" y="0"/>
                    </a:cubicBezTo>
                    <a:cubicBezTo>
                      <a:pt x="0" y="12"/>
                      <a:pt x="0" y="12"/>
                      <a:pt x="0" y="12"/>
                    </a:cubicBezTo>
                    <a:cubicBezTo>
                      <a:pt x="0" y="13"/>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0" name="Freeform 1344"/>
              <p:cNvSpPr>
                <a:spLocks/>
              </p:cNvSpPr>
              <p:nvPr/>
            </p:nvSpPr>
            <p:spPr bwMode="auto">
              <a:xfrm>
                <a:off x="1955801" y="1670050"/>
                <a:ext cx="73025" cy="71438"/>
              </a:xfrm>
              <a:custGeom>
                <a:avLst/>
                <a:gdLst>
                  <a:gd name="T0" fmla="*/ 5 w 19"/>
                  <a:gd name="T1" fmla="*/ 12 h 19"/>
                  <a:gd name="T2" fmla="*/ 7 w 19"/>
                  <a:gd name="T3" fmla="*/ 14 h 19"/>
                  <a:gd name="T4" fmla="*/ 7 w 19"/>
                  <a:gd name="T5" fmla="*/ 19 h 19"/>
                  <a:gd name="T6" fmla="*/ 12 w 19"/>
                  <a:gd name="T7" fmla="*/ 19 h 19"/>
                  <a:gd name="T8" fmla="*/ 12 w 19"/>
                  <a:gd name="T9" fmla="*/ 14 h 19"/>
                  <a:gd name="T10" fmla="*/ 12 w 19"/>
                  <a:gd name="T11" fmla="*/ 12 h 19"/>
                  <a:gd name="T12" fmla="*/ 14 w 19"/>
                  <a:gd name="T13" fmla="*/ 12 h 19"/>
                  <a:gd name="T14" fmla="*/ 19 w 19"/>
                  <a:gd name="T15" fmla="*/ 12 h 19"/>
                  <a:gd name="T16" fmla="*/ 19 w 19"/>
                  <a:gd name="T17" fmla="*/ 8 h 19"/>
                  <a:gd name="T18" fmla="*/ 14 w 19"/>
                  <a:gd name="T19" fmla="*/ 8 h 19"/>
                  <a:gd name="T20" fmla="*/ 12 w 19"/>
                  <a:gd name="T21" fmla="*/ 5 h 19"/>
                  <a:gd name="T22" fmla="*/ 12 w 19"/>
                  <a:gd name="T23" fmla="*/ 0 h 19"/>
                  <a:gd name="T24" fmla="*/ 8 w 19"/>
                  <a:gd name="T25" fmla="*/ 0 h 19"/>
                  <a:gd name="T26" fmla="*/ 8 w 19"/>
                  <a:gd name="T27" fmla="*/ 5 h 19"/>
                  <a:gd name="T28" fmla="*/ 5 w 19"/>
                  <a:gd name="T29" fmla="*/ 8 h 19"/>
                  <a:gd name="T30" fmla="*/ 0 w 19"/>
                  <a:gd name="T31" fmla="*/ 8 h 19"/>
                  <a:gd name="T32" fmla="*/ 0 w 19"/>
                  <a:gd name="T33" fmla="*/ 12 h 19"/>
                  <a:gd name="T34" fmla="*/ 5 w 19"/>
                  <a:gd name="T3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5" y="12"/>
                    </a:moveTo>
                    <a:cubicBezTo>
                      <a:pt x="6" y="12"/>
                      <a:pt x="7" y="13"/>
                      <a:pt x="7" y="14"/>
                    </a:cubicBezTo>
                    <a:cubicBezTo>
                      <a:pt x="7" y="19"/>
                      <a:pt x="7" y="19"/>
                      <a:pt x="7" y="19"/>
                    </a:cubicBezTo>
                    <a:cubicBezTo>
                      <a:pt x="12" y="19"/>
                      <a:pt x="12" y="19"/>
                      <a:pt x="12" y="19"/>
                    </a:cubicBezTo>
                    <a:cubicBezTo>
                      <a:pt x="12" y="14"/>
                      <a:pt x="12" y="14"/>
                      <a:pt x="12" y="14"/>
                    </a:cubicBezTo>
                    <a:cubicBezTo>
                      <a:pt x="12" y="13"/>
                      <a:pt x="12" y="13"/>
                      <a:pt x="12" y="12"/>
                    </a:cubicBezTo>
                    <a:cubicBezTo>
                      <a:pt x="13" y="12"/>
                      <a:pt x="14" y="12"/>
                      <a:pt x="14" y="12"/>
                    </a:cubicBezTo>
                    <a:cubicBezTo>
                      <a:pt x="19" y="12"/>
                      <a:pt x="19" y="12"/>
                      <a:pt x="19" y="12"/>
                    </a:cubicBezTo>
                    <a:cubicBezTo>
                      <a:pt x="19" y="8"/>
                      <a:pt x="19" y="8"/>
                      <a:pt x="19" y="8"/>
                    </a:cubicBezTo>
                    <a:cubicBezTo>
                      <a:pt x="14" y="8"/>
                      <a:pt x="14" y="8"/>
                      <a:pt x="14" y="8"/>
                    </a:cubicBezTo>
                    <a:cubicBezTo>
                      <a:pt x="13" y="8"/>
                      <a:pt x="12" y="7"/>
                      <a:pt x="12" y="5"/>
                    </a:cubicBezTo>
                    <a:cubicBezTo>
                      <a:pt x="12" y="0"/>
                      <a:pt x="12" y="0"/>
                      <a:pt x="12" y="0"/>
                    </a:cubicBezTo>
                    <a:cubicBezTo>
                      <a:pt x="8" y="0"/>
                      <a:pt x="8" y="0"/>
                      <a:pt x="8" y="0"/>
                    </a:cubicBezTo>
                    <a:cubicBezTo>
                      <a:pt x="8" y="5"/>
                      <a:pt x="8" y="5"/>
                      <a:pt x="8" y="5"/>
                    </a:cubicBezTo>
                    <a:cubicBezTo>
                      <a:pt x="8" y="7"/>
                      <a:pt x="7" y="8"/>
                      <a:pt x="5" y="8"/>
                    </a:cubicBezTo>
                    <a:cubicBezTo>
                      <a:pt x="0" y="8"/>
                      <a:pt x="0" y="8"/>
                      <a:pt x="0" y="8"/>
                    </a:cubicBezTo>
                    <a:cubicBezTo>
                      <a:pt x="0" y="12"/>
                      <a:pt x="0" y="12"/>
                      <a:pt x="0" y="1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1" name="Freeform 1345"/>
              <p:cNvSpPr>
                <a:spLocks noEditPoints="1"/>
              </p:cNvSpPr>
              <p:nvPr/>
            </p:nvSpPr>
            <p:spPr bwMode="auto">
              <a:xfrm>
                <a:off x="1709738" y="1441450"/>
                <a:ext cx="652463" cy="654050"/>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124 w 172"/>
                  <a:gd name="T11" fmla="*/ 125 h 172"/>
                  <a:gd name="T12" fmla="*/ 118 w 172"/>
                  <a:gd name="T13" fmla="*/ 131 h 172"/>
                  <a:gd name="T14" fmla="*/ 54 w 172"/>
                  <a:gd name="T15" fmla="*/ 131 h 172"/>
                  <a:gd name="T16" fmla="*/ 48 w 172"/>
                  <a:gd name="T17" fmla="*/ 125 h 172"/>
                  <a:gd name="T18" fmla="*/ 48 w 172"/>
                  <a:gd name="T19" fmla="*/ 46 h 172"/>
                  <a:gd name="T20" fmla="*/ 54 w 172"/>
                  <a:gd name="T21" fmla="*/ 40 h 172"/>
                  <a:gd name="T22" fmla="*/ 99 w 172"/>
                  <a:gd name="T23" fmla="*/ 40 h 172"/>
                  <a:gd name="T24" fmla="*/ 103 w 172"/>
                  <a:gd name="T25" fmla="*/ 42 h 172"/>
                  <a:gd name="T26" fmla="*/ 123 w 172"/>
                  <a:gd name="T27" fmla="*/ 62 h 172"/>
                  <a:gd name="T28" fmla="*/ 124 w 172"/>
                  <a:gd name="T29" fmla="*/ 65 h 172"/>
                  <a:gd name="T30" fmla="*/ 124 w 172"/>
                  <a:gd name="T31"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0"/>
                    </a:moveTo>
                    <a:cubicBezTo>
                      <a:pt x="38" y="0"/>
                      <a:pt x="0" y="38"/>
                      <a:pt x="0" y="86"/>
                    </a:cubicBezTo>
                    <a:cubicBezTo>
                      <a:pt x="0" y="133"/>
                      <a:pt x="38" y="172"/>
                      <a:pt x="86" y="172"/>
                    </a:cubicBezTo>
                    <a:cubicBezTo>
                      <a:pt x="134" y="172"/>
                      <a:pt x="172" y="133"/>
                      <a:pt x="172" y="86"/>
                    </a:cubicBezTo>
                    <a:cubicBezTo>
                      <a:pt x="172" y="38"/>
                      <a:pt x="134" y="0"/>
                      <a:pt x="86" y="0"/>
                    </a:cubicBezTo>
                    <a:close/>
                    <a:moveTo>
                      <a:pt x="124" y="125"/>
                    </a:moveTo>
                    <a:cubicBezTo>
                      <a:pt x="124" y="129"/>
                      <a:pt x="122" y="131"/>
                      <a:pt x="118" y="131"/>
                    </a:cubicBezTo>
                    <a:cubicBezTo>
                      <a:pt x="54" y="131"/>
                      <a:pt x="54" y="131"/>
                      <a:pt x="54" y="131"/>
                    </a:cubicBezTo>
                    <a:cubicBezTo>
                      <a:pt x="50" y="131"/>
                      <a:pt x="48" y="129"/>
                      <a:pt x="48" y="125"/>
                    </a:cubicBezTo>
                    <a:cubicBezTo>
                      <a:pt x="48" y="46"/>
                      <a:pt x="48" y="46"/>
                      <a:pt x="48" y="46"/>
                    </a:cubicBezTo>
                    <a:cubicBezTo>
                      <a:pt x="48" y="43"/>
                      <a:pt x="50" y="40"/>
                      <a:pt x="54" y="40"/>
                    </a:cubicBezTo>
                    <a:cubicBezTo>
                      <a:pt x="99" y="40"/>
                      <a:pt x="99" y="40"/>
                      <a:pt x="99" y="40"/>
                    </a:cubicBezTo>
                    <a:cubicBezTo>
                      <a:pt x="101" y="40"/>
                      <a:pt x="102" y="41"/>
                      <a:pt x="103" y="42"/>
                    </a:cubicBezTo>
                    <a:cubicBezTo>
                      <a:pt x="123" y="62"/>
                      <a:pt x="123" y="62"/>
                      <a:pt x="123" y="62"/>
                    </a:cubicBezTo>
                    <a:cubicBezTo>
                      <a:pt x="124" y="63"/>
                      <a:pt x="124" y="64"/>
                      <a:pt x="124" y="65"/>
                    </a:cubicBezTo>
                    <a:lnTo>
                      <a:pt x="12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2" name="Freeform 1346"/>
              <p:cNvSpPr>
                <a:spLocks noEditPoints="1"/>
              </p:cNvSpPr>
              <p:nvPr/>
            </p:nvSpPr>
            <p:spPr bwMode="auto">
              <a:xfrm>
                <a:off x="1906588" y="1612900"/>
                <a:ext cx="258763" cy="311150"/>
              </a:xfrm>
              <a:custGeom>
                <a:avLst/>
                <a:gdLst>
                  <a:gd name="T0" fmla="*/ 46 w 68"/>
                  <a:gd name="T1" fmla="*/ 15 h 82"/>
                  <a:gd name="T2" fmla="*/ 46 w 68"/>
                  <a:gd name="T3" fmla="*/ 0 h 82"/>
                  <a:gd name="T4" fmla="*/ 2 w 68"/>
                  <a:gd name="T5" fmla="*/ 0 h 82"/>
                  <a:gd name="T6" fmla="*/ 0 w 68"/>
                  <a:gd name="T7" fmla="*/ 1 h 82"/>
                  <a:gd name="T8" fmla="*/ 0 w 68"/>
                  <a:gd name="T9" fmla="*/ 80 h 82"/>
                  <a:gd name="T10" fmla="*/ 2 w 68"/>
                  <a:gd name="T11" fmla="*/ 82 h 82"/>
                  <a:gd name="T12" fmla="*/ 66 w 68"/>
                  <a:gd name="T13" fmla="*/ 82 h 82"/>
                  <a:gd name="T14" fmla="*/ 68 w 68"/>
                  <a:gd name="T15" fmla="*/ 80 h 82"/>
                  <a:gd name="T16" fmla="*/ 68 w 68"/>
                  <a:gd name="T17" fmla="*/ 22 h 82"/>
                  <a:gd name="T18" fmla="*/ 52 w 68"/>
                  <a:gd name="T19" fmla="*/ 22 h 82"/>
                  <a:gd name="T20" fmla="*/ 46 w 68"/>
                  <a:gd name="T21" fmla="*/ 15 h 82"/>
                  <a:gd name="T22" fmla="*/ 10 w 68"/>
                  <a:gd name="T23" fmla="*/ 28 h 82"/>
                  <a:gd name="T24" fmla="*/ 10 w 68"/>
                  <a:gd name="T25" fmla="*/ 21 h 82"/>
                  <a:gd name="T26" fmla="*/ 12 w 68"/>
                  <a:gd name="T27" fmla="*/ 19 h 82"/>
                  <a:gd name="T28" fmla="*/ 17 w 68"/>
                  <a:gd name="T29" fmla="*/ 19 h 82"/>
                  <a:gd name="T30" fmla="*/ 17 w 68"/>
                  <a:gd name="T31" fmla="*/ 14 h 82"/>
                  <a:gd name="T32" fmla="*/ 19 w 68"/>
                  <a:gd name="T33" fmla="*/ 12 h 82"/>
                  <a:gd name="T34" fmla="*/ 26 w 68"/>
                  <a:gd name="T35" fmla="*/ 12 h 82"/>
                  <a:gd name="T36" fmla="*/ 28 w 68"/>
                  <a:gd name="T37" fmla="*/ 14 h 82"/>
                  <a:gd name="T38" fmla="*/ 28 w 68"/>
                  <a:gd name="T39" fmla="*/ 19 h 82"/>
                  <a:gd name="T40" fmla="*/ 33 w 68"/>
                  <a:gd name="T41" fmla="*/ 19 h 82"/>
                  <a:gd name="T42" fmla="*/ 35 w 68"/>
                  <a:gd name="T43" fmla="*/ 21 h 82"/>
                  <a:gd name="T44" fmla="*/ 35 w 68"/>
                  <a:gd name="T45" fmla="*/ 28 h 82"/>
                  <a:gd name="T46" fmla="*/ 34 w 68"/>
                  <a:gd name="T47" fmla="*/ 30 h 82"/>
                  <a:gd name="T48" fmla="*/ 33 w 68"/>
                  <a:gd name="T49" fmla="*/ 30 h 82"/>
                  <a:gd name="T50" fmla="*/ 29 w 68"/>
                  <a:gd name="T51" fmla="*/ 30 h 82"/>
                  <a:gd name="T52" fmla="*/ 29 w 68"/>
                  <a:gd name="T53" fmla="*/ 35 h 82"/>
                  <a:gd name="T54" fmla="*/ 27 w 68"/>
                  <a:gd name="T55" fmla="*/ 37 h 82"/>
                  <a:gd name="T56" fmla="*/ 19 w 68"/>
                  <a:gd name="T57" fmla="*/ 37 h 82"/>
                  <a:gd name="T58" fmla="*/ 17 w 68"/>
                  <a:gd name="T59" fmla="*/ 35 h 82"/>
                  <a:gd name="T60" fmla="*/ 17 w 68"/>
                  <a:gd name="T61" fmla="*/ 30 h 82"/>
                  <a:gd name="T62" fmla="*/ 12 w 68"/>
                  <a:gd name="T63" fmla="*/ 30 h 82"/>
                  <a:gd name="T64" fmla="*/ 10 w 68"/>
                  <a:gd name="T65" fmla="*/ 28 h 82"/>
                  <a:gd name="T66" fmla="*/ 54 w 68"/>
                  <a:gd name="T67" fmla="*/ 68 h 82"/>
                  <a:gd name="T68" fmla="*/ 14 w 68"/>
                  <a:gd name="T69" fmla="*/ 68 h 82"/>
                  <a:gd name="T70" fmla="*/ 12 w 68"/>
                  <a:gd name="T71" fmla="*/ 66 h 82"/>
                  <a:gd name="T72" fmla="*/ 14 w 68"/>
                  <a:gd name="T73" fmla="*/ 64 h 82"/>
                  <a:gd name="T74" fmla="*/ 54 w 68"/>
                  <a:gd name="T75" fmla="*/ 64 h 82"/>
                  <a:gd name="T76" fmla="*/ 56 w 68"/>
                  <a:gd name="T77" fmla="*/ 66 h 82"/>
                  <a:gd name="T78" fmla="*/ 54 w 68"/>
                  <a:gd name="T79" fmla="*/ 68 h 82"/>
                  <a:gd name="T80" fmla="*/ 54 w 68"/>
                  <a:gd name="T81" fmla="*/ 59 h 82"/>
                  <a:gd name="T82" fmla="*/ 14 w 68"/>
                  <a:gd name="T83" fmla="*/ 59 h 82"/>
                  <a:gd name="T84" fmla="*/ 12 w 68"/>
                  <a:gd name="T85" fmla="*/ 57 h 82"/>
                  <a:gd name="T86" fmla="*/ 14 w 68"/>
                  <a:gd name="T87" fmla="*/ 55 h 82"/>
                  <a:gd name="T88" fmla="*/ 54 w 68"/>
                  <a:gd name="T89" fmla="*/ 55 h 82"/>
                  <a:gd name="T90" fmla="*/ 56 w 68"/>
                  <a:gd name="T91" fmla="*/ 57 h 82"/>
                  <a:gd name="T92" fmla="*/ 54 w 68"/>
                  <a:gd name="T93" fmla="*/ 59 h 82"/>
                  <a:gd name="T94" fmla="*/ 56 w 68"/>
                  <a:gd name="T95" fmla="*/ 48 h 82"/>
                  <a:gd name="T96" fmla="*/ 54 w 68"/>
                  <a:gd name="T97" fmla="*/ 50 h 82"/>
                  <a:gd name="T98" fmla="*/ 14 w 68"/>
                  <a:gd name="T99" fmla="*/ 50 h 82"/>
                  <a:gd name="T100" fmla="*/ 12 w 68"/>
                  <a:gd name="T101" fmla="*/ 48 h 82"/>
                  <a:gd name="T102" fmla="*/ 14 w 68"/>
                  <a:gd name="T103" fmla="*/ 46 h 82"/>
                  <a:gd name="T104" fmla="*/ 54 w 68"/>
                  <a:gd name="T105" fmla="*/ 46 h 82"/>
                  <a:gd name="T106" fmla="*/ 56 w 68"/>
                  <a:gd name="T10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82">
                    <a:moveTo>
                      <a:pt x="46" y="15"/>
                    </a:moveTo>
                    <a:cubicBezTo>
                      <a:pt x="46" y="0"/>
                      <a:pt x="46" y="0"/>
                      <a:pt x="46" y="0"/>
                    </a:cubicBezTo>
                    <a:cubicBezTo>
                      <a:pt x="2" y="0"/>
                      <a:pt x="2" y="0"/>
                      <a:pt x="2" y="0"/>
                    </a:cubicBezTo>
                    <a:cubicBezTo>
                      <a:pt x="1" y="0"/>
                      <a:pt x="0" y="1"/>
                      <a:pt x="0" y="1"/>
                    </a:cubicBezTo>
                    <a:cubicBezTo>
                      <a:pt x="0" y="80"/>
                      <a:pt x="0" y="80"/>
                      <a:pt x="0" y="80"/>
                    </a:cubicBezTo>
                    <a:cubicBezTo>
                      <a:pt x="0" y="81"/>
                      <a:pt x="1" y="82"/>
                      <a:pt x="2" y="82"/>
                    </a:cubicBezTo>
                    <a:cubicBezTo>
                      <a:pt x="66" y="82"/>
                      <a:pt x="66" y="82"/>
                      <a:pt x="66" y="82"/>
                    </a:cubicBezTo>
                    <a:cubicBezTo>
                      <a:pt x="67" y="82"/>
                      <a:pt x="68" y="81"/>
                      <a:pt x="68" y="80"/>
                    </a:cubicBezTo>
                    <a:cubicBezTo>
                      <a:pt x="68" y="22"/>
                      <a:pt x="68" y="22"/>
                      <a:pt x="68" y="22"/>
                    </a:cubicBezTo>
                    <a:cubicBezTo>
                      <a:pt x="52" y="22"/>
                      <a:pt x="52" y="22"/>
                      <a:pt x="52" y="22"/>
                    </a:cubicBezTo>
                    <a:cubicBezTo>
                      <a:pt x="49" y="22"/>
                      <a:pt x="46" y="19"/>
                      <a:pt x="46" y="15"/>
                    </a:cubicBezTo>
                    <a:close/>
                    <a:moveTo>
                      <a:pt x="10" y="28"/>
                    </a:moveTo>
                    <a:cubicBezTo>
                      <a:pt x="10" y="21"/>
                      <a:pt x="10" y="21"/>
                      <a:pt x="10" y="21"/>
                    </a:cubicBezTo>
                    <a:cubicBezTo>
                      <a:pt x="10" y="20"/>
                      <a:pt x="11" y="19"/>
                      <a:pt x="12" y="19"/>
                    </a:cubicBezTo>
                    <a:cubicBezTo>
                      <a:pt x="17" y="19"/>
                      <a:pt x="17" y="19"/>
                      <a:pt x="17" y="19"/>
                    </a:cubicBezTo>
                    <a:cubicBezTo>
                      <a:pt x="17" y="14"/>
                      <a:pt x="17" y="14"/>
                      <a:pt x="17" y="14"/>
                    </a:cubicBezTo>
                    <a:cubicBezTo>
                      <a:pt x="17" y="13"/>
                      <a:pt x="18" y="12"/>
                      <a:pt x="19" y="12"/>
                    </a:cubicBezTo>
                    <a:cubicBezTo>
                      <a:pt x="26" y="12"/>
                      <a:pt x="26" y="12"/>
                      <a:pt x="26" y="12"/>
                    </a:cubicBezTo>
                    <a:cubicBezTo>
                      <a:pt x="28" y="12"/>
                      <a:pt x="28" y="13"/>
                      <a:pt x="28" y="14"/>
                    </a:cubicBezTo>
                    <a:cubicBezTo>
                      <a:pt x="28" y="19"/>
                      <a:pt x="28" y="19"/>
                      <a:pt x="28" y="19"/>
                    </a:cubicBezTo>
                    <a:cubicBezTo>
                      <a:pt x="33" y="19"/>
                      <a:pt x="33" y="19"/>
                      <a:pt x="33" y="19"/>
                    </a:cubicBezTo>
                    <a:cubicBezTo>
                      <a:pt x="34" y="19"/>
                      <a:pt x="35" y="20"/>
                      <a:pt x="35" y="21"/>
                    </a:cubicBezTo>
                    <a:cubicBezTo>
                      <a:pt x="35" y="28"/>
                      <a:pt x="35" y="28"/>
                      <a:pt x="35" y="28"/>
                    </a:cubicBezTo>
                    <a:cubicBezTo>
                      <a:pt x="35" y="29"/>
                      <a:pt x="35" y="30"/>
                      <a:pt x="34" y="30"/>
                    </a:cubicBezTo>
                    <a:cubicBezTo>
                      <a:pt x="34" y="30"/>
                      <a:pt x="33" y="30"/>
                      <a:pt x="33" y="30"/>
                    </a:cubicBezTo>
                    <a:cubicBezTo>
                      <a:pt x="29" y="30"/>
                      <a:pt x="29" y="30"/>
                      <a:pt x="29" y="30"/>
                    </a:cubicBezTo>
                    <a:cubicBezTo>
                      <a:pt x="29" y="35"/>
                      <a:pt x="29" y="35"/>
                      <a:pt x="29" y="35"/>
                    </a:cubicBezTo>
                    <a:cubicBezTo>
                      <a:pt x="29" y="36"/>
                      <a:pt x="28" y="37"/>
                      <a:pt x="27" y="37"/>
                    </a:cubicBezTo>
                    <a:cubicBezTo>
                      <a:pt x="19" y="37"/>
                      <a:pt x="19" y="37"/>
                      <a:pt x="19" y="37"/>
                    </a:cubicBezTo>
                    <a:cubicBezTo>
                      <a:pt x="18" y="37"/>
                      <a:pt x="17" y="36"/>
                      <a:pt x="17" y="35"/>
                    </a:cubicBezTo>
                    <a:cubicBezTo>
                      <a:pt x="17" y="30"/>
                      <a:pt x="17" y="30"/>
                      <a:pt x="17" y="30"/>
                    </a:cubicBezTo>
                    <a:cubicBezTo>
                      <a:pt x="12" y="30"/>
                      <a:pt x="12" y="30"/>
                      <a:pt x="12" y="30"/>
                    </a:cubicBezTo>
                    <a:cubicBezTo>
                      <a:pt x="11" y="30"/>
                      <a:pt x="10" y="30"/>
                      <a:pt x="10" y="28"/>
                    </a:cubicBezTo>
                    <a:close/>
                    <a:moveTo>
                      <a:pt x="54" y="68"/>
                    </a:moveTo>
                    <a:cubicBezTo>
                      <a:pt x="14" y="68"/>
                      <a:pt x="14" y="68"/>
                      <a:pt x="14" y="68"/>
                    </a:cubicBezTo>
                    <a:cubicBezTo>
                      <a:pt x="13" y="68"/>
                      <a:pt x="12" y="67"/>
                      <a:pt x="12" y="66"/>
                    </a:cubicBezTo>
                    <a:cubicBezTo>
                      <a:pt x="12" y="65"/>
                      <a:pt x="13" y="64"/>
                      <a:pt x="14" y="64"/>
                    </a:cubicBezTo>
                    <a:cubicBezTo>
                      <a:pt x="54" y="64"/>
                      <a:pt x="54" y="64"/>
                      <a:pt x="54" y="64"/>
                    </a:cubicBezTo>
                    <a:cubicBezTo>
                      <a:pt x="55" y="64"/>
                      <a:pt x="56" y="65"/>
                      <a:pt x="56" y="66"/>
                    </a:cubicBezTo>
                    <a:cubicBezTo>
                      <a:pt x="56" y="67"/>
                      <a:pt x="55" y="68"/>
                      <a:pt x="54" y="68"/>
                    </a:cubicBezTo>
                    <a:close/>
                    <a:moveTo>
                      <a:pt x="54" y="59"/>
                    </a:moveTo>
                    <a:cubicBezTo>
                      <a:pt x="14" y="59"/>
                      <a:pt x="14" y="59"/>
                      <a:pt x="14" y="59"/>
                    </a:cubicBezTo>
                    <a:cubicBezTo>
                      <a:pt x="13" y="59"/>
                      <a:pt x="12" y="58"/>
                      <a:pt x="12" y="57"/>
                    </a:cubicBezTo>
                    <a:cubicBezTo>
                      <a:pt x="12" y="56"/>
                      <a:pt x="13" y="55"/>
                      <a:pt x="14" y="55"/>
                    </a:cubicBezTo>
                    <a:cubicBezTo>
                      <a:pt x="54" y="55"/>
                      <a:pt x="54" y="55"/>
                      <a:pt x="54" y="55"/>
                    </a:cubicBezTo>
                    <a:cubicBezTo>
                      <a:pt x="55" y="55"/>
                      <a:pt x="56" y="56"/>
                      <a:pt x="56" y="57"/>
                    </a:cubicBezTo>
                    <a:cubicBezTo>
                      <a:pt x="56" y="58"/>
                      <a:pt x="55" y="59"/>
                      <a:pt x="54" y="59"/>
                    </a:cubicBezTo>
                    <a:close/>
                    <a:moveTo>
                      <a:pt x="56" y="48"/>
                    </a:moveTo>
                    <a:cubicBezTo>
                      <a:pt x="56" y="49"/>
                      <a:pt x="55" y="50"/>
                      <a:pt x="54" y="50"/>
                    </a:cubicBezTo>
                    <a:cubicBezTo>
                      <a:pt x="14" y="50"/>
                      <a:pt x="14" y="50"/>
                      <a:pt x="14" y="50"/>
                    </a:cubicBezTo>
                    <a:cubicBezTo>
                      <a:pt x="13" y="50"/>
                      <a:pt x="12" y="49"/>
                      <a:pt x="12" y="48"/>
                    </a:cubicBezTo>
                    <a:cubicBezTo>
                      <a:pt x="12" y="47"/>
                      <a:pt x="13" y="46"/>
                      <a:pt x="14" y="46"/>
                    </a:cubicBezTo>
                    <a:cubicBezTo>
                      <a:pt x="54" y="46"/>
                      <a:pt x="54" y="46"/>
                      <a:pt x="54" y="46"/>
                    </a:cubicBezTo>
                    <a:cubicBezTo>
                      <a:pt x="55" y="46"/>
                      <a:pt x="56" y="47"/>
                      <a:pt x="5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73" name="Freeform 1497"/>
            <p:cNvSpPr>
              <a:spLocks noEditPoints="1"/>
            </p:cNvSpPr>
            <p:nvPr/>
          </p:nvSpPr>
          <p:spPr bwMode="auto">
            <a:xfrm>
              <a:off x="7777566" y="3096403"/>
              <a:ext cx="394306" cy="394306"/>
            </a:xfrm>
            <a:custGeom>
              <a:avLst/>
              <a:gdLst>
                <a:gd name="T0" fmla="*/ 0 w 172"/>
                <a:gd name="T1" fmla="*/ 86 h 172"/>
                <a:gd name="T2" fmla="*/ 172 w 172"/>
                <a:gd name="T3" fmla="*/ 86 h 172"/>
                <a:gd name="T4" fmla="*/ 100 w 172"/>
                <a:gd name="T5" fmla="*/ 49 h 172"/>
                <a:gd name="T6" fmla="*/ 122 w 172"/>
                <a:gd name="T7" fmla="*/ 52 h 172"/>
                <a:gd name="T8" fmla="*/ 100 w 172"/>
                <a:gd name="T9" fmla="*/ 55 h 172"/>
                <a:gd name="T10" fmla="*/ 100 w 172"/>
                <a:gd name="T11" fmla="*/ 49 h 172"/>
                <a:gd name="T12" fmla="*/ 128 w 172"/>
                <a:gd name="T13" fmla="*/ 66 h 172"/>
                <a:gd name="T14" fmla="*/ 128 w 172"/>
                <a:gd name="T15" fmla="*/ 72 h 172"/>
                <a:gd name="T16" fmla="*/ 97 w 172"/>
                <a:gd name="T17" fmla="*/ 69 h 172"/>
                <a:gd name="T18" fmla="*/ 53 w 172"/>
                <a:gd name="T19" fmla="*/ 49 h 172"/>
                <a:gd name="T20" fmla="*/ 75 w 172"/>
                <a:gd name="T21" fmla="*/ 52 h 172"/>
                <a:gd name="T22" fmla="*/ 53 w 172"/>
                <a:gd name="T23" fmla="*/ 55 h 172"/>
                <a:gd name="T24" fmla="*/ 53 w 172"/>
                <a:gd name="T25" fmla="*/ 49 h 172"/>
                <a:gd name="T26" fmla="*/ 72 w 172"/>
                <a:gd name="T27" fmla="*/ 66 h 172"/>
                <a:gd name="T28" fmla="*/ 72 w 172"/>
                <a:gd name="T29" fmla="*/ 72 h 172"/>
                <a:gd name="T30" fmla="*/ 41 w 172"/>
                <a:gd name="T31" fmla="*/ 69 h 172"/>
                <a:gd name="T32" fmla="*/ 72 w 172"/>
                <a:gd name="T33" fmla="*/ 122 h 172"/>
                <a:gd name="T34" fmla="*/ 54 w 172"/>
                <a:gd name="T35" fmla="*/ 120 h 172"/>
                <a:gd name="T36" fmla="*/ 72 w 172"/>
                <a:gd name="T37" fmla="*/ 117 h 172"/>
                <a:gd name="T38" fmla="*/ 72 w 172"/>
                <a:gd name="T39" fmla="*/ 122 h 172"/>
                <a:gd name="T40" fmla="*/ 42 w 172"/>
                <a:gd name="T41" fmla="*/ 106 h 172"/>
                <a:gd name="T42" fmla="*/ 42 w 172"/>
                <a:gd name="T43" fmla="*/ 100 h 172"/>
                <a:gd name="T44" fmla="*/ 75 w 172"/>
                <a:gd name="T45" fmla="*/ 103 h 172"/>
                <a:gd name="T46" fmla="*/ 73 w 172"/>
                <a:gd name="T47" fmla="*/ 89 h 172"/>
                <a:gd name="T48" fmla="*/ 40 w 172"/>
                <a:gd name="T49" fmla="*/ 86 h 172"/>
                <a:gd name="T50" fmla="*/ 73 w 172"/>
                <a:gd name="T51" fmla="*/ 83 h 172"/>
                <a:gd name="T52" fmla="*/ 73 w 172"/>
                <a:gd name="T53" fmla="*/ 89 h 172"/>
                <a:gd name="T54" fmla="*/ 86 w 172"/>
                <a:gd name="T55" fmla="*/ 131 h 172"/>
                <a:gd name="T56" fmla="*/ 83 w 172"/>
                <a:gd name="T57" fmla="*/ 43 h 172"/>
                <a:gd name="T58" fmla="*/ 89 w 172"/>
                <a:gd name="T59" fmla="*/ 43 h 172"/>
                <a:gd name="T60" fmla="*/ 115 w 172"/>
                <a:gd name="T61" fmla="*/ 122 h 172"/>
                <a:gd name="T62" fmla="*/ 97 w 172"/>
                <a:gd name="T63" fmla="*/ 120 h 172"/>
                <a:gd name="T64" fmla="*/ 115 w 172"/>
                <a:gd name="T65" fmla="*/ 117 h 172"/>
                <a:gd name="T66" fmla="*/ 115 w 172"/>
                <a:gd name="T67" fmla="*/ 122 h 172"/>
                <a:gd name="T68" fmla="*/ 100 w 172"/>
                <a:gd name="T69" fmla="*/ 106 h 172"/>
                <a:gd name="T70" fmla="*/ 100 w 172"/>
                <a:gd name="T71" fmla="*/ 100 h 172"/>
                <a:gd name="T72" fmla="*/ 133 w 172"/>
                <a:gd name="T73" fmla="*/ 103 h 172"/>
                <a:gd name="T74" fmla="*/ 130 w 172"/>
                <a:gd name="T75" fmla="*/ 89 h 172"/>
                <a:gd name="T76" fmla="*/ 97 w 172"/>
                <a:gd name="T77" fmla="*/ 86 h 172"/>
                <a:gd name="T78" fmla="*/ 130 w 172"/>
                <a:gd name="T79" fmla="*/ 83 h 172"/>
                <a:gd name="T80" fmla="*/ 130 w 172"/>
                <a:gd name="T81"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100" y="49"/>
                  </a:moveTo>
                  <a:cubicBezTo>
                    <a:pt x="119" y="49"/>
                    <a:pt x="119" y="49"/>
                    <a:pt x="119" y="49"/>
                  </a:cubicBezTo>
                  <a:cubicBezTo>
                    <a:pt x="121" y="49"/>
                    <a:pt x="122" y="50"/>
                    <a:pt x="122" y="52"/>
                  </a:cubicBezTo>
                  <a:cubicBezTo>
                    <a:pt x="122" y="53"/>
                    <a:pt x="121" y="55"/>
                    <a:pt x="119" y="55"/>
                  </a:cubicBezTo>
                  <a:cubicBezTo>
                    <a:pt x="100" y="55"/>
                    <a:pt x="100" y="55"/>
                    <a:pt x="100" y="55"/>
                  </a:cubicBezTo>
                  <a:cubicBezTo>
                    <a:pt x="98" y="55"/>
                    <a:pt x="97" y="53"/>
                    <a:pt x="97" y="52"/>
                  </a:cubicBezTo>
                  <a:cubicBezTo>
                    <a:pt x="97" y="50"/>
                    <a:pt x="98" y="49"/>
                    <a:pt x="100" y="49"/>
                  </a:cubicBezTo>
                  <a:close/>
                  <a:moveTo>
                    <a:pt x="100" y="66"/>
                  </a:moveTo>
                  <a:cubicBezTo>
                    <a:pt x="128" y="66"/>
                    <a:pt x="128" y="66"/>
                    <a:pt x="128" y="66"/>
                  </a:cubicBezTo>
                  <a:cubicBezTo>
                    <a:pt x="130" y="66"/>
                    <a:pt x="131" y="67"/>
                    <a:pt x="131" y="69"/>
                  </a:cubicBezTo>
                  <a:cubicBezTo>
                    <a:pt x="131" y="70"/>
                    <a:pt x="130" y="72"/>
                    <a:pt x="128" y="72"/>
                  </a:cubicBezTo>
                  <a:cubicBezTo>
                    <a:pt x="100" y="72"/>
                    <a:pt x="100" y="72"/>
                    <a:pt x="100" y="72"/>
                  </a:cubicBezTo>
                  <a:cubicBezTo>
                    <a:pt x="98" y="72"/>
                    <a:pt x="97" y="70"/>
                    <a:pt x="97" y="69"/>
                  </a:cubicBezTo>
                  <a:cubicBezTo>
                    <a:pt x="97" y="67"/>
                    <a:pt x="98" y="66"/>
                    <a:pt x="100" y="66"/>
                  </a:cubicBezTo>
                  <a:close/>
                  <a:moveTo>
                    <a:pt x="53" y="49"/>
                  </a:moveTo>
                  <a:cubicBezTo>
                    <a:pt x="72" y="49"/>
                    <a:pt x="72" y="49"/>
                    <a:pt x="72" y="49"/>
                  </a:cubicBezTo>
                  <a:cubicBezTo>
                    <a:pt x="74" y="49"/>
                    <a:pt x="75" y="50"/>
                    <a:pt x="75" y="52"/>
                  </a:cubicBezTo>
                  <a:cubicBezTo>
                    <a:pt x="75" y="53"/>
                    <a:pt x="74" y="55"/>
                    <a:pt x="72" y="55"/>
                  </a:cubicBezTo>
                  <a:cubicBezTo>
                    <a:pt x="53" y="55"/>
                    <a:pt x="53" y="55"/>
                    <a:pt x="53" y="55"/>
                  </a:cubicBezTo>
                  <a:cubicBezTo>
                    <a:pt x="51" y="55"/>
                    <a:pt x="50" y="53"/>
                    <a:pt x="50" y="52"/>
                  </a:cubicBezTo>
                  <a:cubicBezTo>
                    <a:pt x="50" y="50"/>
                    <a:pt x="51" y="49"/>
                    <a:pt x="53" y="49"/>
                  </a:cubicBezTo>
                  <a:close/>
                  <a:moveTo>
                    <a:pt x="44" y="66"/>
                  </a:moveTo>
                  <a:cubicBezTo>
                    <a:pt x="72" y="66"/>
                    <a:pt x="72" y="66"/>
                    <a:pt x="72" y="66"/>
                  </a:cubicBezTo>
                  <a:cubicBezTo>
                    <a:pt x="74" y="66"/>
                    <a:pt x="75" y="67"/>
                    <a:pt x="75" y="69"/>
                  </a:cubicBezTo>
                  <a:cubicBezTo>
                    <a:pt x="75" y="70"/>
                    <a:pt x="74" y="72"/>
                    <a:pt x="72" y="72"/>
                  </a:cubicBezTo>
                  <a:cubicBezTo>
                    <a:pt x="44" y="72"/>
                    <a:pt x="44" y="72"/>
                    <a:pt x="44" y="72"/>
                  </a:cubicBezTo>
                  <a:cubicBezTo>
                    <a:pt x="42" y="72"/>
                    <a:pt x="41" y="70"/>
                    <a:pt x="41" y="69"/>
                  </a:cubicBezTo>
                  <a:cubicBezTo>
                    <a:pt x="41" y="67"/>
                    <a:pt x="42" y="66"/>
                    <a:pt x="44" y="66"/>
                  </a:cubicBezTo>
                  <a:close/>
                  <a:moveTo>
                    <a:pt x="72" y="122"/>
                  </a:moveTo>
                  <a:cubicBezTo>
                    <a:pt x="57" y="122"/>
                    <a:pt x="57" y="122"/>
                    <a:pt x="57" y="122"/>
                  </a:cubicBezTo>
                  <a:cubicBezTo>
                    <a:pt x="56" y="122"/>
                    <a:pt x="54" y="121"/>
                    <a:pt x="54" y="120"/>
                  </a:cubicBezTo>
                  <a:cubicBezTo>
                    <a:pt x="54" y="118"/>
                    <a:pt x="56" y="117"/>
                    <a:pt x="57" y="117"/>
                  </a:cubicBezTo>
                  <a:cubicBezTo>
                    <a:pt x="72" y="117"/>
                    <a:pt x="72" y="117"/>
                    <a:pt x="72" y="117"/>
                  </a:cubicBezTo>
                  <a:cubicBezTo>
                    <a:pt x="74" y="117"/>
                    <a:pt x="75" y="118"/>
                    <a:pt x="75" y="120"/>
                  </a:cubicBezTo>
                  <a:cubicBezTo>
                    <a:pt x="75" y="121"/>
                    <a:pt x="74" y="122"/>
                    <a:pt x="72" y="122"/>
                  </a:cubicBezTo>
                  <a:close/>
                  <a:moveTo>
                    <a:pt x="72" y="106"/>
                  </a:moveTo>
                  <a:cubicBezTo>
                    <a:pt x="42" y="106"/>
                    <a:pt x="42" y="106"/>
                    <a:pt x="42" y="106"/>
                  </a:cubicBezTo>
                  <a:cubicBezTo>
                    <a:pt x="40" y="106"/>
                    <a:pt x="39" y="104"/>
                    <a:pt x="39" y="103"/>
                  </a:cubicBezTo>
                  <a:cubicBezTo>
                    <a:pt x="39" y="101"/>
                    <a:pt x="40" y="100"/>
                    <a:pt x="42" y="100"/>
                  </a:cubicBezTo>
                  <a:cubicBezTo>
                    <a:pt x="72" y="100"/>
                    <a:pt x="72" y="100"/>
                    <a:pt x="72" y="100"/>
                  </a:cubicBezTo>
                  <a:cubicBezTo>
                    <a:pt x="74" y="100"/>
                    <a:pt x="75" y="101"/>
                    <a:pt x="75" y="103"/>
                  </a:cubicBezTo>
                  <a:cubicBezTo>
                    <a:pt x="75" y="104"/>
                    <a:pt x="74" y="106"/>
                    <a:pt x="72" y="106"/>
                  </a:cubicBezTo>
                  <a:close/>
                  <a:moveTo>
                    <a:pt x="73" y="89"/>
                  </a:moveTo>
                  <a:cubicBezTo>
                    <a:pt x="43" y="89"/>
                    <a:pt x="43" y="89"/>
                    <a:pt x="43" y="89"/>
                  </a:cubicBezTo>
                  <a:cubicBezTo>
                    <a:pt x="41" y="89"/>
                    <a:pt x="40" y="87"/>
                    <a:pt x="40" y="86"/>
                  </a:cubicBezTo>
                  <a:cubicBezTo>
                    <a:pt x="40" y="84"/>
                    <a:pt x="41" y="83"/>
                    <a:pt x="43" y="83"/>
                  </a:cubicBezTo>
                  <a:cubicBezTo>
                    <a:pt x="73" y="83"/>
                    <a:pt x="73" y="83"/>
                    <a:pt x="73" y="83"/>
                  </a:cubicBezTo>
                  <a:cubicBezTo>
                    <a:pt x="74" y="83"/>
                    <a:pt x="76" y="84"/>
                    <a:pt x="76" y="86"/>
                  </a:cubicBezTo>
                  <a:cubicBezTo>
                    <a:pt x="76" y="87"/>
                    <a:pt x="74" y="89"/>
                    <a:pt x="73" y="89"/>
                  </a:cubicBezTo>
                  <a:close/>
                  <a:moveTo>
                    <a:pt x="89" y="128"/>
                  </a:moveTo>
                  <a:cubicBezTo>
                    <a:pt x="89" y="129"/>
                    <a:pt x="88" y="131"/>
                    <a:pt x="86" y="131"/>
                  </a:cubicBezTo>
                  <a:cubicBezTo>
                    <a:pt x="84" y="131"/>
                    <a:pt x="83" y="129"/>
                    <a:pt x="83" y="128"/>
                  </a:cubicBezTo>
                  <a:cubicBezTo>
                    <a:pt x="83" y="43"/>
                    <a:pt x="83" y="43"/>
                    <a:pt x="83" y="43"/>
                  </a:cubicBezTo>
                  <a:cubicBezTo>
                    <a:pt x="83" y="42"/>
                    <a:pt x="84" y="41"/>
                    <a:pt x="86" y="41"/>
                  </a:cubicBezTo>
                  <a:cubicBezTo>
                    <a:pt x="88" y="41"/>
                    <a:pt x="89" y="42"/>
                    <a:pt x="89" y="43"/>
                  </a:cubicBezTo>
                  <a:lnTo>
                    <a:pt x="89" y="128"/>
                  </a:lnTo>
                  <a:close/>
                  <a:moveTo>
                    <a:pt x="115" y="122"/>
                  </a:moveTo>
                  <a:cubicBezTo>
                    <a:pt x="100" y="122"/>
                    <a:pt x="100" y="122"/>
                    <a:pt x="100" y="122"/>
                  </a:cubicBezTo>
                  <a:cubicBezTo>
                    <a:pt x="98" y="122"/>
                    <a:pt x="97" y="121"/>
                    <a:pt x="97" y="120"/>
                  </a:cubicBezTo>
                  <a:cubicBezTo>
                    <a:pt x="97" y="118"/>
                    <a:pt x="98" y="117"/>
                    <a:pt x="100" y="117"/>
                  </a:cubicBezTo>
                  <a:cubicBezTo>
                    <a:pt x="115" y="117"/>
                    <a:pt x="115" y="117"/>
                    <a:pt x="115" y="117"/>
                  </a:cubicBezTo>
                  <a:cubicBezTo>
                    <a:pt x="116" y="117"/>
                    <a:pt x="117" y="118"/>
                    <a:pt x="117" y="120"/>
                  </a:cubicBezTo>
                  <a:cubicBezTo>
                    <a:pt x="117" y="121"/>
                    <a:pt x="116" y="122"/>
                    <a:pt x="115" y="122"/>
                  </a:cubicBezTo>
                  <a:close/>
                  <a:moveTo>
                    <a:pt x="130" y="106"/>
                  </a:moveTo>
                  <a:cubicBezTo>
                    <a:pt x="100" y="106"/>
                    <a:pt x="100" y="106"/>
                    <a:pt x="100" y="106"/>
                  </a:cubicBezTo>
                  <a:cubicBezTo>
                    <a:pt x="98" y="106"/>
                    <a:pt x="97" y="104"/>
                    <a:pt x="97" y="103"/>
                  </a:cubicBezTo>
                  <a:cubicBezTo>
                    <a:pt x="97" y="101"/>
                    <a:pt x="98" y="100"/>
                    <a:pt x="100" y="100"/>
                  </a:cubicBezTo>
                  <a:cubicBezTo>
                    <a:pt x="130" y="100"/>
                    <a:pt x="130" y="100"/>
                    <a:pt x="130" y="100"/>
                  </a:cubicBezTo>
                  <a:cubicBezTo>
                    <a:pt x="131" y="100"/>
                    <a:pt x="133" y="101"/>
                    <a:pt x="133" y="103"/>
                  </a:cubicBezTo>
                  <a:cubicBezTo>
                    <a:pt x="133" y="104"/>
                    <a:pt x="131" y="106"/>
                    <a:pt x="130" y="106"/>
                  </a:cubicBezTo>
                  <a:close/>
                  <a:moveTo>
                    <a:pt x="130" y="89"/>
                  </a:moveTo>
                  <a:cubicBezTo>
                    <a:pt x="100" y="89"/>
                    <a:pt x="100" y="89"/>
                    <a:pt x="100" y="89"/>
                  </a:cubicBezTo>
                  <a:cubicBezTo>
                    <a:pt x="98" y="89"/>
                    <a:pt x="97" y="87"/>
                    <a:pt x="97" y="86"/>
                  </a:cubicBezTo>
                  <a:cubicBezTo>
                    <a:pt x="97" y="84"/>
                    <a:pt x="98" y="83"/>
                    <a:pt x="100" y="83"/>
                  </a:cubicBezTo>
                  <a:cubicBezTo>
                    <a:pt x="130" y="83"/>
                    <a:pt x="130" y="83"/>
                    <a:pt x="130" y="83"/>
                  </a:cubicBezTo>
                  <a:cubicBezTo>
                    <a:pt x="131" y="83"/>
                    <a:pt x="133" y="84"/>
                    <a:pt x="133" y="86"/>
                  </a:cubicBezTo>
                  <a:cubicBezTo>
                    <a:pt x="133" y="87"/>
                    <a:pt x="131" y="89"/>
                    <a:pt x="130" y="89"/>
                  </a:cubicBezTo>
                  <a:close/>
                </a:path>
              </a:pathLst>
            </a:custGeom>
            <a:solidFill>
              <a:srgbClr val="693A7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75"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4791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US" sz="3200" dirty="0" err="1"/>
              <a:t>Intégration</a:t>
            </a:r>
            <a:r>
              <a:rPr lang="en-US" sz="3200" dirty="0"/>
              <a:t> au SC ID </a:t>
            </a:r>
            <a:r>
              <a:rPr lang="en-CA" sz="3200" dirty="0"/>
              <a:t/>
            </a:r>
            <a:br>
              <a:rPr lang="en-CA" sz="3200" dirty="0"/>
            </a:br>
            <a:r>
              <a:rPr lang="fr-FR" sz="1600" b="0" dirty="0">
                <a:solidFill>
                  <a:srgbClr val="008AB0"/>
                </a:solidFill>
              </a:rPr>
              <a:t>Organisation et nom de l’établissement</a:t>
            </a:r>
            <a:endParaRPr lang="en-CA" sz="2400" b="0" dirty="0">
              <a:solidFill>
                <a:srgbClr val="008AB0"/>
              </a:solidFill>
            </a:endParaRPr>
          </a:p>
        </p:txBody>
      </p:sp>
      <p:sp>
        <p:nvSpPr>
          <p:cNvPr id="7" name="Content Placeholder 5"/>
          <p:cNvSpPr>
            <a:spLocks noGrp="1"/>
          </p:cNvSpPr>
          <p:nvPr>
            <p:ph idx="1"/>
          </p:nvPr>
        </p:nvSpPr>
        <p:spPr>
          <a:xfrm>
            <a:off x="457200" y="1383165"/>
            <a:ext cx="8317530" cy="838199"/>
          </a:xfrm>
        </p:spPr>
        <p:txBody>
          <a:bodyPr>
            <a:noAutofit/>
          </a:bodyPr>
          <a:lstStyle/>
          <a:p>
            <a:pPr marL="231775" indent="-231775">
              <a:spcBef>
                <a:spcPts val="0"/>
              </a:spcBef>
              <a:spcAft>
                <a:spcPts val="600"/>
              </a:spcAft>
            </a:pPr>
            <a:r>
              <a:rPr lang="fr-FR" sz="1400" dirty="0"/>
              <a:t>La méthode de codage d’une organisation participante détermine ce qui s’affiche dans la colonne </a:t>
            </a:r>
            <a:r>
              <a:rPr lang="fr-FR" sz="1400" dirty="0" err="1"/>
              <a:t>Organization</a:t>
            </a:r>
            <a:r>
              <a:rPr lang="fr-FR" sz="1400" dirty="0"/>
              <a:t> du </a:t>
            </a:r>
            <a:r>
              <a:rPr lang="fr-FR" sz="1400" dirty="0" err="1"/>
              <a:t>visualiseur</a:t>
            </a:r>
            <a:r>
              <a:rPr lang="fr-FR" sz="1400" dirty="0"/>
              <a:t> clinique, c’est-à-dire seulement une organisation ou une organisation et un établissement. L’organisation n’apparaîtra donc pas de la même façon dans le </a:t>
            </a:r>
            <a:r>
              <a:rPr lang="fr-FR" sz="1400" dirty="0" err="1"/>
              <a:t>portlet</a:t>
            </a:r>
            <a:r>
              <a:rPr lang="fr-FR" sz="1400" dirty="0"/>
              <a:t> Diagnostic Imaging et les </a:t>
            </a:r>
            <a:r>
              <a:rPr lang="fr-FR" sz="1400" dirty="0" smtClean="0"/>
              <a:t>autres </a:t>
            </a:r>
            <a:r>
              <a:rPr lang="en-US" sz="1400" dirty="0" smtClean="0"/>
              <a:t>: </a:t>
            </a:r>
            <a:endParaRPr lang="en-US" sz="1400" dirty="0"/>
          </a:p>
        </p:txBody>
      </p:sp>
      <p:pic>
        <p:nvPicPr>
          <p:cNvPr id="9" name="Picture 8"/>
          <p:cNvPicPr>
            <a:picLocks noChangeAspect="1"/>
          </p:cNvPicPr>
          <p:nvPr/>
        </p:nvPicPr>
        <p:blipFill>
          <a:blip r:embed="rId3"/>
          <a:stretch>
            <a:fillRect/>
          </a:stretch>
        </p:blipFill>
        <p:spPr>
          <a:xfrm>
            <a:off x="5102811" y="2435237"/>
            <a:ext cx="3936180" cy="1706904"/>
          </a:xfrm>
          <a:prstGeom prst="rect">
            <a:avLst/>
          </a:prstGeom>
        </p:spPr>
      </p:pic>
      <p:grpSp>
        <p:nvGrpSpPr>
          <p:cNvPr id="3" name="Group 2"/>
          <p:cNvGrpSpPr/>
          <p:nvPr/>
        </p:nvGrpSpPr>
        <p:grpSpPr>
          <a:xfrm>
            <a:off x="762001" y="2440522"/>
            <a:ext cx="4274016" cy="1701619"/>
            <a:chOff x="762001" y="2208177"/>
            <a:chExt cx="4274016" cy="1701619"/>
          </a:xfrm>
        </p:grpSpPr>
        <p:pic>
          <p:nvPicPr>
            <p:cNvPr id="8" name="Picture 2" descr="C:\Users\LAURIE~1.FRA\AppData\Local\Temp\SNAGHTMLa2d5b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1" y="2208177"/>
              <a:ext cx="4274016" cy="17016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312985" y="2473569"/>
              <a:ext cx="3651738" cy="20515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grpSp>
      <p:sp>
        <p:nvSpPr>
          <p:cNvPr id="11"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1600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7"/>
            <a:ext cx="8686800" cy="829718"/>
          </a:xfrm>
        </p:spPr>
        <p:txBody>
          <a:bodyPr/>
          <a:lstStyle/>
          <a:p>
            <a:r>
              <a:rPr lang="en-CA" sz="3200" dirty="0" smtClean="0"/>
              <a:t>Portlet Diagnostic </a:t>
            </a:r>
            <a:r>
              <a:rPr lang="en-CA" sz="3200" dirty="0"/>
              <a:t>Imaging</a:t>
            </a:r>
            <a:br>
              <a:rPr lang="en-CA" sz="3200" dirty="0"/>
            </a:br>
            <a:r>
              <a:rPr lang="en-CA" sz="1600" b="0" dirty="0" err="1" smtClean="0">
                <a:solidFill>
                  <a:srgbClr val="008AB0"/>
                </a:solidFill>
              </a:rPr>
              <a:t>Consentement</a:t>
            </a:r>
            <a:endParaRPr lang="en-CA" sz="2400" b="0" dirty="0">
              <a:solidFill>
                <a:srgbClr val="008AB0"/>
              </a:solidFill>
            </a:endParaRPr>
          </a:p>
        </p:txBody>
      </p:sp>
      <p:sp>
        <p:nvSpPr>
          <p:cNvPr id="7" name="Content Placeholder 5"/>
          <p:cNvSpPr>
            <a:spLocks noGrp="1"/>
          </p:cNvSpPr>
          <p:nvPr>
            <p:ph idx="1"/>
          </p:nvPr>
        </p:nvSpPr>
        <p:spPr>
          <a:xfrm>
            <a:off x="457199" y="1383163"/>
            <a:ext cx="7397647" cy="535119"/>
          </a:xfrm>
        </p:spPr>
        <p:txBody>
          <a:bodyPr>
            <a:noAutofit/>
          </a:bodyPr>
          <a:lstStyle/>
          <a:p>
            <a:pPr marL="228600" indent="-228600">
              <a:spcBef>
                <a:spcPts val="0"/>
              </a:spcBef>
              <a:spcAft>
                <a:spcPts val="600"/>
              </a:spcAft>
            </a:pPr>
            <a:r>
              <a:rPr lang="fr-FR" sz="1400" dirty="0"/>
              <a:t>Un texte d’avertissement en rouge indique que certaines données du SC ID ont été bloquées par une directive sur le consentement. </a:t>
            </a:r>
            <a:endParaRPr lang="en-US" sz="1400" dirty="0" smtClean="0"/>
          </a:p>
        </p:txBody>
      </p:sp>
      <p:grpSp>
        <p:nvGrpSpPr>
          <p:cNvPr id="4" name="Group 3"/>
          <p:cNvGrpSpPr/>
          <p:nvPr/>
        </p:nvGrpSpPr>
        <p:grpSpPr>
          <a:xfrm>
            <a:off x="816180" y="1955758"/>
            <a:ext cx="4323810" cy="1457273"/>
            <a:chOff x="816180" y="1918283"/>
            <a:chExt cx="4323810" cy="1457273"/>
          </a:xfrm>
        </p:grpSpPr>
        <p:pic>
          <p:nvPicPr>
            <p:cNvPr id="2" name="Picture 1"/>
            <p:cNvPicPr>
              <a:picLocks noChangeAspect="1"/>
            </p:cNvPicPr>
            <p:nvPr/>
          </p:nvPicPr>
          <p:blipFill rotWithShape="1">
            <a:blip r:embed="rId3"/>
            <a:srcRect b="20676"/>
            <a:stretch/>
          </p:blipFill>
          <p:spPr>
            <a:xfrm>
              <a:off x="816180" y="1918283"/>
              <a:ext cx="4323810" cy="1457273"/>
            </a:xfrm>
            <a:prstGeom prst="rect">
              <a:avLst/>
            </a:prstGeom>
            <a:ln>
              <a:solidFill>
                <a:schemeClr val="tx1">
                  <a:lumMod val="85000"/>
                  <a:lumOff val="15000"/>
                </a:schemeClr>
              </a:solidFill>
            </a:ln>
          </p:spPr>
        </p:pic>
        <p:sp>
          <p:nvSpPr>
            <p:cNvPr id="3" name="Rectangle 2"/>
            <p:cNvSpPr/>
            <p:nvPr/>
          </p:nvSpPr>
          <p:spPr bwMode="auto">
            <a:xfrm>
              <a:off x="816180" y="2145965"/>
              <a:ext cx="4323810" cy="335280"/>
            </a:xfrm>
            <a:prstGeom prst="rect">
              <a:avLst/>
            </a:prstGeom>
            <a:noFill/>
            <a:ln w="19050" cap="flat" cmpd="sng" algn="ctr">
              <a:solidFill>
                <a:srgbClr val="FC424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grpSp>
      <p:sp>
        <p:nvSpPr>
          <p:cNvPr id="8" name="Content Placeholder 5"/>
          <p:cNvSpPr txBox="1">
            <a:spLocks/>
          </p:cNvSpPr>
          <p:nvPr/>
        </p:nvSpPr>
        <p:spPr bwMode="auto">
          <a:xfrm>
            <a:off x="457199" y="3512091"/>
            <a:ext cx="8083900" cy="542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noAutofit/>
          </a:bodyPr>
          <a:lst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228600" indent="-225425" defTabSz="914400">
              <a:spcBef>
                <a:spcPts val="0"/>
              </a:spcBef>
              <a:spcAft>
                <a:spcPts val="600"/>
              </a:spcAft>
            </a:pPr>
            <a:r>
              <a:rPr lang="fr-FR" sz="1400" u="none" kern="0" dirty="0" smtClean="0">
                <a:solidFill>
                  <a:srgbClr val="008AB0"/>
                </a:solidFill>
              </a:rPr>
              <a:t>Vous </a:t>
            </a:r>
            <a:r>
              <a:rPr lang="fr-FR" sz="1400" u="none" kern="0" dirty="0">
                <a:solidFill>
                  <a:srgbClr val="008AB0"/>
                </a:solidFill>
              </a:rPr>
              <a:t>ne pouvez pas déroger aux blocages de consentement sur le portail Diagnostic Imaging ou récupérer les données d’ID bloquées stockées dans le SC ID</a:t>
            </a:r>
            <a:endParaRPr lang="en-US" sz="1400" u="none" kern="0" dirty="0">
              <a:solidFill>
                <a:srgbClr val="008AB0"/>
              </a:solidFill>
            </a:endParaRPr>
          </a:p>
        </p:txBody>
      </p:sp>
      <p:sp>
        <p:nvSpPr>
          <p:cNvPr id="10"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2901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808720" cy="1165909"/>
          </a:xfrm>
        </p:spPr>
        <p:txBody>
          <a:bodyPr/>
          <a:lstStyle/>
          <a:p>
            <a:r>
              <a:rPr lang="en-US" sz="3200" spc="-80" dirty="0" smtClean="0"/>
              <a:t>Portlet Lab </a:t>
            </a:r>
            <a:r>
              <a:rPr lang="en-US" sz="3200" spc="-80" dirty="0"/>
              <a:t>and Pathology </a:t>
            </a:r>
            <a:r>
              <a:rPr lang="en-US" sz="3200" spc="-80" dirty="0" smtClean="0"/>
              <a:t>Results : </a:t>
            </a:r>
            <a:r>
              <a:rPr lang="en-US" sz="3200" spc="-80" dirty="0" err="1"/>
              <a:t>Résultats</a:t>
            </a:r>
            <a:r>
              <a:rPr lang="en-US" sz="3200" spc="-80" dirty="0"/>
              <a:t> </a:t>
            </a:r>
            <a:r>
              <a:rPr lang="en-US" sz="3200" spc="-80" dirty="0" err="1"/>
              <a:t>modifiés</a:t>
            </a:r>
            <a:r>
              <a:rPr lang="en-CA" sz="3200" dirty="0"/>
              <a:t/>
            </a:r>
            <a:br>
              <a:rPr lang="en-CA" sz="3200" dirty="0"/>
            </a:br>
            <a:r>
              <a:rPr lang="fr-FR" sz="1600" b="0" dirty="0">
                <a:solidFill>
                  <a:srgbClr val="008AB0"/>
                </a:solidFill>
              </a:rPr>
              <a:t>Un résultat modifié est une analyse qui avait le statut « final » et qui a ensuite été révisée.</a:t>
            </a:r>
          </a:p>
        </p:txBody>
      </p:sp>
      <p:sp>
        <p:nvSpPr>
          <p:cNvPr id="8" name="TextBox 7"/>
          <p:cNvSpPr txBox="1"/>
          <p:nvPr/>
        </p:nvSpPr>
        <p:spPr>
          <a:xfrm>
            <a:off x="758825" y="3180760"/>
            <a:ext cx="4114800" cy="307777"/>
          </a:xfrm>
          <a:prstGeom prst="rect">
            <a:avLst/>
          </a:prstGeom>
          <a:noFill/>
        </p:spPr>
        <p:txBody>
          <a:bodyPr wrap="square" rtlCol="0">
            <a:spAutoFit/>
          </a:bodyPr>
          <a:lstStyle/>
          <a:p>
            <a:pPr>
              <a:buClr>
                <a:schemeClr val="accent1"/>
              </a:buClr>
            </a:pPr>
            <a:r>
              <a:rPr lang="fr-FR" b="1" u="none" dirty="0">
                <a:solidFill>
                  <a:schemeClr val="tx1">
                    <a:lumMod val="85000"/>
                    <a:lumOff val="15000"/>
                  </a:schemeClr>
                </a:solidFill>
                <a:latin typeface="Calibri" panose="020F0502020204030204" pitchFamily="34" charset="0"/>
                <a:cs typeface="Calibri" panose="020F0502020204030204" pitchFamily="34" charset="0"/>
              </a:rPr>
              <a:t>Rapport affiché dans le </a:t>
            </a:r>
            <a:r>
              <a:rPr lang="fr-FR" b="1" u="none" dirty="0" err="1">
                <a:solidFill>
                  <a:schemeClr val="tx1">
                    <a:lumMod val="85000"/>
                    <a:lumOff val="15000"/>
                  </a:schemeClr>
                </a:solidFill>
                <a:latin typeface="Calibri" panose="020F0502020204030204" pitchFamily="34" charset="0"/>
                <a:cs typeface="Calibri" panose="020F0502020204030204" pitchFamily="34" charset="0"/>
              </a:rPr>
              <a:t>visualiseur</a:t>
            </a:r>
            <a:r>
              <a:rPr lang="fr-FR" b="1" u="none" dirty="0">
                <a:solidFill>
                  <a:schemeClr val="tx1">
                    <a:lumMod val="85000"/>
                    <a:lumOff val="15000"/>
                  </a:schemeClr>
                </a:solidFill>
                <a:latin typeface="Calibri" panose="020F0502020204030204" pitchFamily="34" charset="0"/>
                <a:cs typeface="Calibri" panose="020F0502020204030204" pitchFamily="34" charset="0"/>
              </a:rPr>
              <a:t> de </a:t>
            </a:r>
            <a:r>
              <a:rPr lang="fr-FR" b="1" u="none" dirty="0" smtClean="0">
                <a:solidFill>
                  <a:schemeClr val="tx1">
                    <a:lumMod val="85000"/>
                    <a:lumOff val="15000"/>
                  </a:schemeClr>
                </a:solidFill>
                <a:latin typeface="Calibri" panose="020F0502020204030204" pitchFamily="34" charset="0"/>
                <a:cs typeface="Calibri" panose="020F0502020204030204" pitchFamily="34" charset="0"/>
              </a:rPr>
              <a:t>documents </a:t>
            </a:r>
            <a:r>
              <a:rPr lang="en-US" sz="1400" b="1" u="none" dirty="0" smtClean="0">
                <a:solidFill>
                  <a:schemeClr val="tx1">
                    <a:lumMod val="85000"/>
                    <a:lumOff val="15000"/>
                  </a:schemeClr>
                </a:solidFill>
                <a:latin typeface="Calibri" panose="020F0502020204030204" pitchFamily="34" charset="0"/>
                <a:cs typeface="Calibri" panose="020F0502020204030204" pitchFamily="34" charset="0"/>
              </a:rPr>
              <a:t>:</a:t>
            </a:r>
            <a:endParaRPr lang="en-US" sz="1400" b="1" u="none"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stretch>
            <a:fillRect/>
          </a:stretch>
        </p:blipFill>
        <p:spPr>
          <a:xfrm>
            <a:off x="537152" y="1493396"/>
            <a:ext cx="7841673" cy="1605892"/>
          </a:xfrm>
          <a:prstGeom prst="rect">
            <a:avLst/>
          </a:prstGeom>
        </p:spPr>
      </p:pic>
      <p:grpSp>
        <p:nvGrpSpPr>
          <p:cNvPr id="4" name="Group 3"/>
          <p:cNvGrpSpPr/>
          <p:nvPr/>
        </p:nvGrpSpPr>
        <p:grpSpPr>
          <a:xfrm>
            <a:off x="1085548" y="3505522"/>
            <a:ext cx="6972904" cy="2530059"/>
            <a:chOff x="1085548" y="3498026"/>
            <a:chExt cx="6972904" cy="2530059"/>
          </a:xfrm>
        </p:grpSpPr>
        <p:pic>
          <p:nvPicPr>
            <p:cNvPr id="2" name="Picture 1"/>
            <p:cNvPicPr>
              <a:picLocks noChangeAspect="1"/>
            </p:cNvPicPr>
            <p:nvPr/>
          </p:nvPicPr>
          <p:blipFill>
            <a:blip r:embed="rId4"/>
            <a:stretch>
              <a:fillRect/>
            </a:stretch>
          </p:blipFill>
          <p:spPr>
            <a:xfrm>
              <a:off x="1085548" y="3498026"/>
              <a:ext cx="6972904" cy="2530059"/>
            </a:xfrm>
            <a:prstGeom prst="rect">
              <a:avLst/>
            </a:prstGeom>
            <a:ln>
              <a:solidFill>
                <a:schemeClr val="tx1">
                  <a:lumMod val="85000"/>
                  <a:lumOff val="15000"/>
                </a:schemeClr>
              </a:solidFill>
            </a:ln>
          </p:spPr>
        </p:pic>
        <p:sp>
          <p:nvSpPr>
            <p:cNvPr id="3" name="Rectangle 2"/>
            <p:cNvSpPr/>
            <p:nvPr/>
          </p:nvSpPr>
          <p:spPr bwMode="auto">
            <a:xfrm>
              <a:off x="5753735" y="4411980"/>
              <a:ext cx="2102485" cy="268795"/>
            </a:xfrm>
            <a:prstGeom prst="rect">
              <a:avLst/>
            </a:prstGeom>
            <a:noFill/>
            <a:ln w="190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grpSp>
      <p:sp>
        <p:nvSpPr>
          <p:cNvPr id="11" name="Down Arrow 10"/>
          <p:cNvSpPr/>
          <p:nvPr/>
        </p:nvSpPr>
        <p:spPr>
          <a:xfrm>
            <a:off x="6778625" y="2670130"/>
            <a:ext cx="381000" cy="1680766"/>
          </a:xfrm>
          <a:prstGeom prst="downArrow">
            <a:avLst>
              <a:gd name="adj1" fmla="val 38923"/>
              <a:gd name="adj2" fmla="val 50000"/>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256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8426" y="3198150"/>
            <a:ext cx="4114800" cy="523220"/>
          </a:xfrm>
          <a:prstGeom prst="rect">
            <a:avLst/>
          </a:prstGeom>
          <a:noFill/>
        </p:spPr>
        <p:txBody>
          <a:bodyPr wrap="square" rtlCol="0">
            <a:spAutoFit/>
          </a:bodyPr>
          <a:lstStyle/>
          <a:p>
            <a:pPr>
              <a:buClr>
                <a:schemeClr val="accent1"/>
              </a:buClr>
            </a:pPr>
            <a:r>
              <a:rPr lang="en-US" b="1" u="none" dirty="0" err="1">
                <a:solidFill>
                  <a:schemeClr val="tx1">
                    <a:lumMod val="85000"/>
                    <a:lumOff val="15000"/>
                  </a:schemeClr>
                </a:solidFill>
                <a:latin typeface="Calibri" panose="020F0502020204030204" pitchFamily="34" charset="0"/>
                <a:cs typeface="Calibri" panose="020F0502020204030204" pitchFamily="34" charset="0"/>
              </a:rPr>
              <a:t>Affichage</a:t>
            </a:r>
            <a:r>
              <a:rPr lang="en-US" b="1" u="none" dirty="0">
                <a:solidFill>
                  <a:schemeClr val="tx1">
                    <a:lumMod val="85000"/>
                    <a:lumOff val="15000"/>
                  </a:schemeClr>
                </a:solidFill>
                <a:latin typeface="Calibri" panose="020F0502020204030204" pitchFamily="34" charset="0"/>
                <a:cs typeface="Calibri" panose="020F0502020204030204" pitchFamily="34" charset="0"/>
              </a:rPr>
              <a:t> </a:t>
            </a:r>
            <a:r>
              <a:rPr lang="en-US" b="1" u="none" dirty="0" err="1">
                <a:solidFill>
                  <a:schemeClr val="tx1">
                    <a:lumMod val="85000"/>
                    <a:lumOff val="15000"/>
                  </a:schemeClr>
                </a:solidFill>
                <a:latin typeface="Calibri" panose="020F0502020204030204" pitchFamily="34" charset="0"/>
                <a:cs typeface="Calibri" panose="020F0502020204030204" pitchFamily="34" charset="0"/>
              </a:rPr>
              <a:t>détaillé</a:t>
            </a:r>
            <a:r>
              <a:rPr lang="en-US" b="1" u="none" dirty="0">
                <a:solidFill>
                  <a:schemeClr val="tx1">
                    <a:lumMod val="85000"/>
                    <a:lumOff val="15000"/>
                  </a:schemeClr>
                </a:solidFill>
                <a:latin typeface="Calibri" panose="020F0502020204030204" pitchFamily="34" charset="0"/>
                <a:cs typeface="Calibri" panose="020F0502020204030204" pitchFamily="34" charset="0"/>
              </a:rPr>
              <a:t> :</a:t>
            </a:r>
          </a:p>
          <a:p>
            <a:pPr>
              <a:buClr>
                <a:schemeClr val="accent1"/>
              </a:buClr>
            </a:pPr>
            <a:r>
              <a:rPr lang="en-US" sz="1400" b="1" u="none" dirty="0" smtClean="0">
                <a:solidFill>
                  <a:schemeClr val="tx1">
                    <a:lumMod val="85000"/>
                    <a:lumOff val="15000"/>
                  </a:schemeClr>
                </a:solidFill>
                <a:latin typeface="Calibri" panose="020F0502020204030204" pitchFamily="34" charset="0"/>
                <a:cs typeface="Calibri" panose="020F0502020204030204" pitchFamily="34" charset="0"/>
              </a:rPr>
              <a:t>:</a:t>
            </a:r>
            <a:endParaRPr lang="en-US" sz="1400" b="1" u="none"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9" name="Picture 4" descr="C:\Users\LAURIE~1.FRA\AppData\Local\Temp\SNAGHTMLe5ace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36" y="1490917"/>
            <a:ext cx="8222673" cy="16138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546836" y="3482937"/>
            <a:ext cx="6876792" cy="2555424"/>
          </a:xfrm>
          <a:prstGeom prst="rect">
            <a:avLst/>
          </a:prstGeom>
        </p:spPr>
      </p:pic>
      <p:sp>
        <p:nvSpPr>
          <p:cNvPr id="11" name="Down Arrow 10"/>
          <p:cNvSpPr/>
          <p:nvPr/>
        </p:nvSpPr>
        <p:spPr>
          <a:xfrm>
            <a:off x="5882694" y="2960646"/>
            <a:ext cx="381000" cy="817027"/>
          </a:xfrm>
          <a:prstGeom prst="downArrow">
            <a:avLst>
              <a:gd name="adj1" fmla="val 38923"/>
              <a:gd name="adj2" fmla="val 50000"/>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4"/>
          <p:cNvSpPr>
            <a:spLocks noGrp="1"/>
          </p:cNvSpPr>
          <p:nvPr>
            <p:ph type="title"/>
          </p:nvPr>
        </p:nvSpPr>
        <p:spPr>
          <a:xfrm>
            <a:off x="457200" y="454386"/>
            <a:ext cx="8852263" cy="1165909"/>
          </a:xfrm>
        </p:spPr>
        <p:txBody>
          <a:bodyPr/>
          <a:lstStyle/>
          <a:p>
            <a:r>
              <a:rPr lang="en-US" sz="3200" spc="-80" dirty="0" smtClean="0"/>
              <a:t>Portlet Lab </a:t>
            </a:r>
            <a:r>
              <a:rPr lang="en-US" sz="3200" spc="-80" dirty="0"/>
              <a:t>and Pathology </a:t>
            </a:r>
            <a:r>
              <a:rPr lang="en-US" sz="3200" spc="-80" dirty="0" smtClean="0"/>
              <a:t>Results : </a:t>
            </a:r>
            <a:r>
              <a:rPr lang="en-US" sz="3200" spc="-80" dirty="0" err="1"/>
              <a:t>Résultats</a:t>
            </a:r>
            <a:r>
              <a:rPr lang="en-US" sz="3200" spc="-80" dirty="0"/>
              <a:t> </a:t>
            </a:r>
            <a:r>
              <a:rPr lang="en-CA" sz="3200" spc="-80" dirty="0" err="1"/>
              <a:t>invalides</a:t>
            </a:r>
            <a:r>
              <a:rPr lang="en-CA" sz="3200" spc="-10" dirty="0"/>
              <a:t/>
            </a:r>
            <a:br>
              <a:rPr lang="en-CA" sz="3200" spc="-10" dirty="0"/>
            </a:br>
            <a:r>
              <a:rPr lang="fr-FR" sz="1600" b="0" dirty="0">
                <a:solidFill>
                  <a:srgbClr val="008AB0"/>
                </a:solidFill>
              </a:rPr>
              <a:t>Lorsqu’un résultat est invalide, c’est que l’analyse a été entrée dans le dossier du mauvais patient </a:t>
            </a:r>
            <a:r>
              <a:rPr lang="fr-FR" sz="1600" b="0" dirty="0" smtClean="0">
                <a:solidFill>
                  <a:srgbClr val="008AB0"/>
                </a:solidFill>
              </a:rPr>
              <a:t/>
            </a:r>
            <a:br>
              <a:rPr lang="fr-FR" sz="1600" b="0" dirty="0" smtClean="0">
                <a:solidFill>
                  <a:srgbClr val="008AB0"/>
                </a:solidFill>
              </a:rPr>
            </a:br>
            <a:r>
              <a:rPr lang="fr-FR" sz="1600" b="0" dirty="0" smtClean="0">
                <a:solidFill>
                  <a:srgbClr val="008AB0"/>
                </a:solidFill>
              </a:rPr>
              <a:t>avant </a:t>
            </a:r>
            <a:r>
              <a:rPr lang="fr-FR" sz="1600" b="0" dirty="0">
                <a:solidFill>
                  <a:srgbClr val="008AB0"/>
                </a:solidFill>
              </a:rPr>
              <a:t>d’être retirée.</a:t>
            </a:r>
          </a:p>
        </p:txBody>
      </p:sp>
      <p:sp>
        <p:nvSpPr>
          <p:cNvPr id="13"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706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454392"/>
            <a:ext cx="8867955" cy="1165909"/>
          </a:xfrm>
        </p:spPr>
        <p:txBody>
          <a:bodyPr/>
          <a:lstStyle/>
          <a:p>
            <a:r>
              <a:rPr lang="fr-FR" sz="3200" spc="-50" dirty="0"/>
              <a:t>Accéder au </a:t>
            </a:r>
            <a:r>
              <a:rPr lang="fr-FR" sz="3200" spc="-50" dirty="0" err="1"/>
              <a:t>visualiseur</a:t>
            </a:r>
            <a:r>
              <a:rPr lang="fr-FR" sz="3200" spc="-50" dirty="0"/>
              <a:t> clinique de </a:t>
            </a:r>
            <a:r>
              <a:rPr lang="fr-FR" sz="3200" spc="-50" dirty="0" err="1"/>
              <a:t>ConnexionOntario</a:t>
            </a:r>
            <a:r>
              <a:rPr lang="en-CA" sz="3200" dirty="0"/>
              <a:t/>
            </a:r>
            <a:br>
              <a:rPr lang="en-CA" sz="3200" dirty="0"/>
            </a:br>
            <a:r>
              <a:rPr lang="en-CA" sz="1600" dirty="0" smtClean="0">
                <a:solidFill>
                  <a:srgbClr val="008AB0"/>
                </a:solidFill>
              </a:rPr>
              <a:t>ONE</a:t>
            </a:r>
            <a:r>
              <a:rPr lang="en-CA" sz="1600" baseline="30000" dirty="0">
                <a:solidFill>
                  <a:srgbClr val="008AB0"/>
                </a:solidFill>
              </a:rPr>
              <a:t>MD</a:t>
            </a:r>
            <a:r>
              <a:rPr lang="en-CA" sz="1600" dirty="0">
                <a:solidFill>
                  <a:srgbClr val="008AB0"/>
                </a:solidFill>
              </a:rPr>
              <a:t> </a:t>
            </a:r>
            <a:r>
              <a:rPr lang="en-CA" sz="1600" dirty="0" smtClean="0">
                <a:solidFill>
                  <a:srgbClr val="008AB0"/>
                </a:solidFill>
              </a:rPr>
              <a:t>ID</a:t>
            </a:r>
            <a:endParaRPr lang="en-CA" sz="1600" baseline="30000" dirty="0">
              <a:solidFill>
                <a:srgbClr val="008AB0"/>
              </a:solidFill>
            </a:endParaRPr>
          </a:p>
        </p:txBody>
      </p:sp>
      <p:sp>
        <p:nvSpPr>
          <p:cNvPr id="6" name="Content Placeholder 5"/>
          <p:cNvSpPr>
            <a:spLocks noGrp="1"/>
          </p:cNvSpPr>
          <p:nvPr>
            <p:ph idx="1"/>
          </p:nvPr>
        </p:nvSpPr>
        <p:spPr>
          <a:xfrm>
            <a:off x="457200" y="1379993"/>
            <a:ext cx="4336565" cy="4248472"/>
          </a:xfrm>
        </p:spPr>
        <p:txBody>
          <a:bodyPr/>
          <a:lstStyle/>
          <a:p>
            <a:pPr marL="233363" indent="-233363">
              <a:spcBef>
                <a:spcPts val="0"/>
              </a:spcBef>
              <a:spcAft>
                <a:spcPts val="600"/>
              </a:spcAft>
            </a:pPr>
            <a:r>
              <a:rPr lang="fr-FR" sz="1600" dirty="0"/>
              <a:t>Pour accéder au </a:t>
            </a:r>
            <a:r>
              <a:rPr lang="fr-FR" sz="1600" dirty="0" err="1"/>
              <a:t>visualiseur</a:t>
            </a:r>
            <a:r>
              <a:rPr lang="fr-FR" sz="1600" dirty="0"/>
              <a:t> clinique de </a:t>
            </a:r>
            <a:r>
              <a:rPr lang="fr-FR" sz="1600" dirty="0" err="1"/>
              <a:t>ConnexionOntario</a:t>
            </a:r>
            <a:r>
              <a:rPr lang="fr-FR" sz="1600" dirty="0"/>
              <a:t> avec vos </a:t>
            </a:r>
            <a:r>
              <a:rPr lang="fr-FR" sz="1600" dirty="0" err="1"/>
              <a:t>authentifiants</a:t>
            </a:r>
            <a:r>
              <a:rPr lang="fr-FR" sz="1600" dirty="0"/>
              <a:t> de ONE ID :</a:t>
            </a:r>
          </a:p>
          <a:p>
            <a:pPr marL="457200" indent="-230188">
              <a:spcBef>
                <a:spcPts val="0"/>
              </a:spcBef>
              <a:spcAft>
                <a:spcPts val="600"/>
              </a:spcAft>
              <a:buFont typeface="+mj-lt"/>
              <a:buAutoNum type="arabicPeriod"/>
            </a:pPr>
            <a:r>
              <a:rPr lang="fr-FR" sz="1600" dirty="0"/>
              <a:t>Allez à l’adresse https://portal.connectinggta.ca/pe/p/ql</a:t>
            </a:r>
          </a:p>
          <a:p>
            <a:pPr marL="457200" indent="-230188">
              <a:spcBef>
                <a:spcPts val="0"/>
              </a:spcBef>
              <a:spcAft>
                <a:spcPts val="600"/>
              </a:spcAft>
              <a:buFont typeface="+mj-lt"/>
              <a:buAutoNum type="arabicPeriod"/>
            </a:pPr>
            <a:r>
              <a:rPr lang="fr-FR" sz="1600" dirty="0"/>
              <a:t>Sélectionnez « ONE ID » dans le menu déroulant.</a:t>
            </a:r>
          </a:p>
          <a:p>
            <a:pPr marL="457200" indent="-230188">
              <a:spcBef>
                <a:spcPts val="0"/>
              </a:spcBef>
              <a:spcAft>
                <a:spcPts val="600"/>
              </a:spcAft>
              <a:buFont typeface="+mj-lt"/>
              <a:buAutoNum type="arabicPeriod"/>
            </a:pPr>
            <a:r>
              <a:rPr lang="fr-FR" sz="1600" dirty="0"/>
              <a:t>Cliquez sur </a:t>
            </a:r>
            <a:r>
              <a:rPr lang="fr-FR" sz="1600" b="1" dirty="0" err="1"/>
              <a:t>Next</a:t>
            </a:r>
            <a:r>
              <a:rPr lang="fr-FR" sz="1600" dirty="0"/>
              <a:t>.</a:t>
            </a:r>
          </a:p>
          <a:p>
            <a:pPr marL="457200" indent="-230188">
              <a:spcBef>
                <a:spcPts val="0"/>
              </a:spcBef>
              <a:spcAft>
                <a:spcPts val="600"/>
              </a:spcAft>
              <a:buFont typeface="+mj-lt"/>
              <a:buAutoNum type="arabicPeriod"/>
            </a:pPr>
            <a:r>
              <a:rPr lang="fr-FR" sz="1600" dirty="0" smtClean="0"/>
              <a:t>Entrez </a:t>
            </a:r>
            <a:r>
              <a:rPr lang="fr-FR" sz="1600" dirty="0"/>
              <a:t>votre nom d’utilisateur et votre mot de passe.</a:t>
            </a:r>
          </a:p>
          <a:p>
            <a:pPr marL="457200" indent="-230188">
              <a:spcBef>
                <a:spcPts val="0"/>
              </a:spcBef>
              <a:spcAft>
                <a:spcPts val="600"/>
              </a:spcAft>
              <a:buFont typeface="+mj-lt"/>
              <a:buAutoNum type="arabicPeriod"/>
            </a:pPr>
            <a:r>
              <a:rPr lang="fr-FR" sz="1600" dirty="0"/>
              <a:t>Cliquez sur </a:t>
            </a:r>
            <a:r>
              <a:rPr lang="fr-FR" sz="1600" b="1" dirty="0"/>
              <a:t>Login</a:t>
            </a:r>
            <a:r>
              <a:rPr lang="fr-FR" sz="1600" dirty="0"/>
              <a:t>.</a:t>
            </a:r>
          </a:p>
          <a:p>
            <a:pPr>
              <a:spcBef>
                <a:spcPts val="0"/>
              </a:spcBef>
              <a:spcAft>
                <a:spcPts val="600"/>
              </a:spcAft>
            </a:pPr>
            <a:endParaRPr lang="en-CA" sz="1600" dirty="0"/>
          </a:p>
        </p:txBody>
      </p:sp>
      <p:pic>
        <p:nvPicPr>
          <p:cNvPr id="7" name="Picture 8" descr="C:\Users\DOREEN~1.WAN\AppData\Local\Temp\SNAGHTML1a5237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258" y="1493481"/>
            <a:ext cx="3967490" cy="19111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765" y="3535949"/>
            <a:ext cx="3980965" cy="2072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Date Placeholder 3"/>
          <p:cNvSpPr txBox="1">
            <a:spLocks/>
          </p:cNvSpPr>
          <p:nvPr/>
        </p:nvSpPr>
        <p:spPr>
          <a:xfrm>
            <a:off x="5147441" y="6295513"/>
            <a:ext cx="3627289"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7061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7"/>
            <a:ext cx="8908474" cy="1381908"/>
          </a:xfrm>
        </p:spPr>
        <p:txBody>
          <a:bodyPr/>
          <a:lstStyle/>
          <a:p>
            <a:r>
              <a:rPr lang="en-US" sz="3200" spc="-50" dirty="0" smtClean="0"/>
              <a:t>Portlet Lab and </a:t>
            </a:r>
            <a:r>
              <a:rPr lang="en-US" sz="3200" spc="-50" dirty="0"/>
              <a:t>Pathology </a:t>
            </a:r>
            <a:r>
              <a:rPr lang="en-US" sz="3200" spc="-50" dirty="0" smtClean="0"/>
              <a:t>Results : </a:t>
            </a:r>
            <a:br>
              <a:rPr lang="en-US" sz="3200" spc="-50" dirty="0" smtClean="0"/>
            </a:br>
            <a:r>
              <a:rPr lang="en-US" sz="2800" spc="-50" dirty="0" smtClean="0"/>
              <a:t>Flowsheets et </a:t>
            </a:r>
            <a:r>
              <a:rPr lang="en-US" sz="2800" spc="-50" dirty="0" err="1" smtClean="0"/>
              <a:t>Graphiques</a:t>
            </a:r>
            <a:r>
              <a:rPr lang="en-US" sz="2800" spc="-50" dirty="0" smtClean="0"/>
              <a:t> </a:t>
            </a:r>
            <a:r>
              <a:rPr lang="en-US" sz="2800" spc="-50" dirty="0"/>
              <a:t>de </a:t>
            </a:r>
            <a:r>
              <a:rPr lang="en-US" sz="2800" spc="-50" dirty="0" err="1"/>
              <a:t>tendances</a:t>
            </a:r>
            <a:r>
              <a:rPr lang="en-CA" sz="3200" dirty="0"/>
              <a:t/>
            </a:r>
            <a:br>
              <a:rPr lang="en-CA" sz="3200" dirty="0"/>
            </a:br>
            <a:r>
              <a:rPr lang="fr-FR" sz="1600" b="0" spc="-10" dirty="0">
                <a:solidFill>
                  <a:srgbClr val="008AB0"/>
                </a:solidFill>
              </a:rPr>
              <a:t>Vous pouvez afficher un graphique de tendances avec les résultats qui proviennent de l’onglet </a:t>
            </a:r>
            <a:r>
              <a:rPr lang="fr-FR" sz="1600" b="0" spc="-10" dirty="0" err="1" smtClean="0">
                <a:solidFill>
                  <a:srgbClr val="008AB0"/>
                </a:solidFill>
              </a:rPr>
              <a:t>Flowsheet</a:t>
            </a:r>
            <a:r>
              <a:rPr lang="fr-FR" sz="1600" b="0" spc="-10" dirty="0" smtClean="0">
                <a:solidFill>
                  <a:srgbClr val="008AB0"/>
                </a:solidFill>
              </a:rPr>
              <a:t>.</a:t>
            </a:r>
            <a:endParaRPr lang="en-US" sz="1600" b="0" spc="-10" dirty="0">
              <a:solidFill>
                <a:srgbClr val="008AB0"/>
              </a:solidFill>
            </a:endParaRPr>
          </a:p>
        </p:txBody>
      </p:sp>
      <p:sp>
        <p:nvSpPr>
          <p:cNvPr id="8" name="Content Placeholder 5"/>
          <p:cNvSpPr>
            <a:spLocks noGrp="1"/>
          </p:cNvSpPr>
          <p:nvPr>
            <p:ph idx="1"/>
          </p:nvPr>
        </p:nvSpPr>
        <p:spPr>
          <a:xfrm>
            <a:off x="457198" y="1803363"/>
            <a:ext cx="3934919" cy="2044986"/>
          </a:xfrm>
        </p:spPr>
        <p:txBody>
          <a:bodyPr>
            <a:noAutofit/>
          </a:bodyPr>
          <a:lstStyle/>
          <a:p>
            <a:pPr marL="0" indent="0">
              <a:spcBef>
                <a:spcPts val="0"/>
              </a:spcBef>
              <a:spcAft>
                <a:spcPts val="600"/>
              </a:spcAft>
              <a:buNone/>
            </a:pPr>
            <a:r>
              <a:rPr lang="en-US" sz="1400" dirty="0">
                <a:solidFill>
                  <a:schemeClr val="tx1">
                    <a:lumMod val="85000"/>
                    <a:lumOff val="15000"/>
                  </a:schemeClr>
                </a:solidFill>
              </a:rPr>
              <a:t>Pour </a:t>
            </a:r>
            <a:r>
              <a:rPr lang="en-US" sz="1400" dirty="0" err="1">
                <a:solidFill>
                  <a:schemeClr val="tx1">
                    <a:lumMod val="85000"/>
                    <a:lumOff val="15000"/>
                  </a:schemeClr>
                </a:solidFill>
              </a:rPr>
              <a:t>générer</a:t>
            </a:r>
            <a:r>
              <a:rPr lang="en-US" sz="1400" dirty="0">
                <a:solidFill>
                  <a:schemeClr val="tx1">
                    <a:lumMod val="85000"/>
                    <a:lumOff val="15000"/>
                  </a:schemeClr>
                </a:solidFill>
              </a:rPr>
              <a:t> un </a:t>
            </a:r>
            <a:r>
              <a:rPr lang="en-US" sz="1400" dirty="0" err="1">
                <a:solidFill>
                  <a:schemeClr val="tx1">
                    <a:lumMod val="85000"/>
                    <a:lumOff val="15000"/>
                  </a:schemeClr>
                </a:solidFill>
              </a:rPr>
              <a:t>graphique</a:t>
            </a:r>
            <a:r>
              <a:rPr lang="en-US" sz="1400" dirty="0">
                <a:solidFill>
                  <a:schemeClr val="tx1">
                    <a:lumMod val="85000"/>
                    <a:lumOff val="15000"/>
                  </a:schemeClr>
                </a:solidFill>
              </a:rPr>
              <a:t> :</a:t>
            </a:r>
          </a:p>
          <a:p>
            <a:pPr marL="231775" indent="-231775">
              <a:spcBef>
                <a:spcPts val="0"/>
              </a:spcBef>
              <a:spcAft>
                <a:spcPts val="600"/>
              </a:spcAft>
              <a:buFont typeface="+mj-lt"/>
              <a:buAutoNum type="arabicPeriod"/>
            </a:pPr>
            <a:r>
              <a:rPr lang="fr-FR" sz="1400" dirty="0">
                <a:solidFill>
                  <a:schemeClr val="tx1">
                    <a:lumMod val="85000"/>
                    <a:lumOff val="15000"/>
                  </a:schemeClr>
                </a:solidFill>
              </a:rPr>
              <a:t>Cochez les cases des résultats que vous </a:t>
            </a:r>
            <a:r>
              <a:rPr lang="fr-FR" sz="1400" dirty="0" smtClean="0">
                <a:solidFill>
                  <a:schemeClr val="tx1">
                    <a:lumMod val="85000"/>
                    <a:lumOff val="15000"/>
                  </a:schemeClr>
                </a:solidFill>
              </a:rPr>
              <a:t/>
            </a:r>
            <a:br>
              <a:rPr lang="fr-FR" sz="1400" dirty="0" smtClean="0">
                <a:solidFill>
                  <a:schemeClr val="tx1">
                    <a:lumMod val="85000"/>
                    <a:lumOff val="15000"/>
                  </a:schemeClr>
                </a:solidFill>
              </a:rPr>
            </a:br>
            <a:r>
              <a:rPr lang="fr-FR" sz="1400" dirty="0" smtClean="0">
                <a:solidFill>
                  <a:schemeClr val="tx1">
                    <a:lumMod val="85000"/>
                    <a:lumOff val="15000"/>
                  </a:schemeClr>
                </a:solidFill>
              </a:rPr>
              <a:t>voulez </a:t>
            </a:r>
            <a:r>
              <a:rPr lang="fr-FR" sz="1400" dirty="0">
                <a:solidFill>
                  <a:schemeClr val="tx1">
                    <a:lumMod val="85000"/>
                    <a:lumOff val="15000"/>
                  </a:schemeClr>
                </a:solidFill>
              </a:rPr>
              <a:t>ajouter au graphique.</a:t>
            </a:r>
            <a:endParaRPr lang="en-US" sz="1400" dirty="0">
              <a:solidFill>
                <a:schemeClr val="tx1">
                  <a:lumMod val="85000"/>
                  <a:lumOff val="15000"/>
                </a:schemeClr>
              </a:solidFill>
            </a:endParaRPr>
          </a:p>
          <a:p>
            <a:pPr marL="231775" indent="-231775">
              <a:spcBef>
                <a:spcPts val="0"/>
              </a:spcBef>
              <a:spcAft>
                <a:spcPts val="600"/>
              </a:spcAft>
              <a:buFont typeface="+mj-lt"/>
              <a:buAutoNum type="arabicPeriod"/>
            </a:pPr>
            <a:r>
              <a:rPr lang="en-US" sz="1400" dirty="0" err="1">
                <a:solidFill>
                  <a:schemeClr val="tx1">
                    <a:lumMod val="85000"/>
                    <a:lumOff val="15000"/>
                  </a:schemeClr>
                </a:solidFill>
              </a:rPr>
              <a:t>Cliquez</a:t>
            </a:r>
            <a:r>
              <a:rPr lang="en-US" sz="1400" dirty="0">
                <a:solidFill>
                  <a:schemeClr val="tx1">
                    <a:lumMod val="85000"/>
                    <a:lumOff val="15000"/>
                  </a:schemeClr>
                </a:solidFill>
              </a:rPr>
              <a:t> sur le </a:t>
            </a:r>
            <a:r>
              <a:rPr lang="en-US" sz="1400" dirty="0" err="1">
                <a:solidFill>
                  <a:schemeClr val="tx1">
                    <a:lumMod val="85000"/>
                    <a:lumOff val="15000"/>
                  </a:schemeClr>
                </a:solidFill>
              </a:rPr>
              <a:t>bouton</a:t>
            </a:r>
            <a:r>
              <a:rPr lang="en-US" sz="1400" dirty="0">
                <a:solidFill>
                  <a:schemeClr val="tx1">
                    <a:lumMod val="85000"/>
                    <a:lumOff val="15000"/>
                  </a:schemeClr>
                </a:solidFill>
              </a:rPr>
              <a:t> </a:t>
            </a:r>
            <a:r>
              <a:rPr lang="en-US" sz="1400" b="1" dirty="0" smtClean="0">
                <a:solidFill>
                  <a:schemeClr val="tx1">
                    <a:lumMod val="85000"/>
                    <a:lumOff val="15000"/>
                  </a:schemeClr>
                </a:solidFill>
              </a:rPr>
              <a:t>Graph.</a:t>
            </a:r>
            <a:endParaRPr lang="en-US" sz="1400" dirty="0">
              <a:solidFill>
                <a:schemeClr val="tx1">
                  <a:lumMod val="85000"/>
                  <a:lumOff val="15000"/>
                </a:schemeClr>
              </a:solidFill>
            </a:endParaRPr>
          </a:p>
          <a:p>
            <a:pPr marL="231775" indent="-231775">
              <a:spcBef>
                <a:spcPts val="0"/>
              </a:spcBef>
              <a:spcAft>
                <a:spcPts val="600"/>
              </a:spcAft>
              <a:buFont typeface="+mj-lt"/>
              <a:buAutoNum type="arabicPeriod"/>
            </a:pPr>
            <a:r>
              <a:rPr lang="fr-FR" sz="1400" dirty="0">
                <a:solidFill>
                  <a:schemeClr val="tx1">
                    <a:lumMod val="85000"/>
                    <a:lumOff val="15000"/>
                  </a:schemeClr>
                </a:solidFill>
              </a:rPr>
              <a:t>Glissez votre curseur sur les points pour </a:t>
            </a:r>
            <a:r>
              <a:rPr lang="fr-FR" sz="1400" dirty="0" smtClean="0">
                <a:solidFill>
                  <a:schemeClr val="tx1">
                    <a:lumMod val="85000"/>
                    <a:lumOff val="15000"/>
                  </a:schemeClr>
                </a:solidFill>
              </a:rPr>
              <a:t/>
            </a:r>
            <a:br>
              <a:rPr lang="fr-FR" sz="1400" dirty="0" smtClean="0">
                <a:solidFill>
                  <a:schemeClr val="tx1">
                    <a:lumMod val="85000"/>
                    <a:lumOff val="15000"/>
                  </a:schemeClr>
                </a:solidFill>
              </a:rPr>
            </a:br>
            <a:r>
              <a:rPr lang="fr-FR" sz="1400" dirty="0" smtClean="0">
                <a:solidFill>
                  <a:schemeClr val="tx1">
                    <a:lumMod val="85000"/>
                    <a:lumOff val="15000"/>
                  </a:schemeClr>
                </a:solidFill>
              </a:rPr>
              <a:t>afficher </a:t>
            </a:r>
            <a:r>
              <a:rPr lang="fr-FR" sz="1400" dirty="0">
                <a:solidFill>
                  <a:schemeClr val="tx1">
                    <a:lumMod val="85000"/>
                    <a:lumOff val="15000"/>
                  </a:schemeClr>
                </a:solidFill>
              </a:rPr>
              <a:t>les détails d’un résultat. Les points bleus représentent des résultats normaux et les points rouges, des résultats anormaux</a:t>
            </a:r>
            <a:r>
              <a:rPr lang="fr-FR" sz="1400" dirty="0" smtClean="0">
                <a:solidFill>
                  <a:schemeClr val="tx1">
                    <a:lumMod val="85000"/>
                    <a:lumOff val="15000"/>
                  </a:schemeClr>
                </a:solidFill>
              </a:rPr>
              <a:t>.</a:t>
            </a:r>
            <a:endParaRPr lang="en-US" sz="1400" dirty="0">
              <a:solidFill>
                <a:schemeClr val="tx1">
                  <a:lumMod val="85000"/>
                  <a:lumOff val="15000"/>
                </a:schemeClr>
              </a:solidFill>
            </a:endParaRPr>
          </a:p>
          <a:p>
            <a:pPr marL="0" indent="0">
              <a:spcBef>
                <a:spcPts val="0"/>
              </a:spcBef>
              <a:spcAft>
                <a:spcPts val="600"/>
              </a:spcAft>
              <a:buNone/>
            </a:pPr>
            <a:endParaRPr lang="en-US" sz="1400" b="1" dirty="0">
              <a:solidFill>
                <a:schemeClr val="tx1">
                  <a:lumMod val="85000"/>
                  <a:lumOff val="15000"/>
                </a:schemeClr>
              </a:solidFill>
            </a:endParaRPr>
          </a:p>
        </p:txBody>
      </p:sp>
      <p:pic>
        <p:nvPicPr>
          <p:cNvPr id="10" name="Picture 4" descr="C:\Users\LAURIE~1.FRA\AppData\Local\Temp\SNAGHTMLea4a91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3" y="1782766"/>
            <a:ext cx="5014221" cy="206558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3"/>
          <p:cNvSpPr txBox="1">
            <a:spLocks/>
          </p:cNvSpPr>
          <p:nvPr/>
        </p:nvSpPr>
        <p:spPr>
          <a:xfrm>
            <a:off x="5345730" y="6295513"/>
            <a:ext cx="34290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 name="Rectangle 6"/>
          <p:cNvSpPr/>
          <p:nvPr/>
        </p:nvSpPr>
        <p:spPr bwMode="auto">
          <a:xfrm>
            <a:off x="0" y="6102927"/>
            <a:ext cx="9144000" cy="755073"/>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12" name="Content Placeholder 5"/>
          <p:cNvSpPr txBox="1">
            <a:spLocks/>
          </p:cNvSpPr>
          <p:nvPr/>
        </p:nvSpPr>
        <p:spPr>
          <a:xfrm>
            <a:off x="457198" y="6340192"/>
            <a:ext cx="8493761" cy="3671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200"/>
              </a:spcAft>
              <a:buNone/>
            </a:pPr>
            <a:r>
              <a:rPr lang="fr-FR" sz="1100" b="1" u="none" dirty="0">
                <a:solidFill>
                  <a:srgbClr val="007392"/>
                </a:solidFill>
                <a:latin typeface="Calibri" panose="020F0502020204030204" pitchFamily="34" charset="0"/>
                <a:cs typeface="Calibri" panose="020F0502020204030204" pitchFamily="34" charset="0"/>
              </a:rPr>
              <a:t>N. B. : </a:t>
            </a:r>
            <a:r>
              <a:rPr lang="fr-FR" sz="1100" b="1" u="none" dirty="0" smtClean="0">
                <a:solidFill>
                  <a:srgbClr val="007392"/>
                </a:solidFill>
                <a:latin typeface="Calibri" panose="020F0502020204030204" pitchFamily="34" charset="0"/>
                <a:cs typeface="Calibri" panose="020F0502020204030204" pitchFamily="34" charset="0"/>
              </a:rPr>
              <a:t> </a:t>
            </a:r>
            <a:r>
              <a:rPr lang="fr-FR" sz="1100" u="none" dirty="0" smtClean="0">
                <a:latin typeface="Calibri" panose="020F0502020204030204" pitchFamily="34" charset="0"/>
                <a:cs typeface="Calibri" panose="020F0502020204030204" pitchFamily="34" charset="0"/>
              </a:rPr>
              <a:t>Seules </a:t>
            </a:r>
            <a:r>
              <a:rPr lang="fr-FR" sz="1100" u="none" dirty="0">
                <a:latin typeface="Calibri" panose="020F0502020204030204" pitchFamily="34" charset="0"/>
                <a:cs typeface="Calibri" panose="020F0502020204030204" pitchFamily="34" charset="0"/>
              </a:rPr>
              <a:t>des valeurs numériques peuvent être incluses dans un graphique de </a:t>
            </a:r>
            <a:r>
              <a:rPr lang="fr-FR" sz="1100" u="none" dirty="0" smtClean="0">
                <a:latin typeface="Calibri" panose="020F0502020204030204" pitchFamily="34" charset="0"/>
                <a:cs typeface="Calibri" panose="020F0502020204030204" pitchFamily="34" charset="0"/>
              </a:rPr>
              <a:t>tendance.</a:t>
            </a:r>
            <a:endParaRPr lang="en-US" sz="1100" u="none" dirty="0" smtClean="0">
              <a:latin typeface="Calibri" panose="020F0502020204030204" pitchFamily="34" charset="0"/>
              <a:cs typeface="Calibri" panose="020F0502020204030204" pitchFamily="34" charset="0"/>
            </a:endParaRPr>
          </a:p>
        </p:txBody>
      </p:sp>
      <p:pic>
        <p:nvPicPr>
          <p:cNvPr id="11" name="Picture 8" descr="C:\Users\LAURIE~1.FRA\AppData\Local\Temp\SNAGHTMLec581cb.PNG"/>
          <p:cNvPicPr>
            <a:picLocks noChangeAspect="1" noChangeArrowheads="1"/>
          </p:cNvPicPr>
          <p:nvPr/>
        </p:nvPicPr>
        <p:blipFill rotWithShape="1">
          <a:blip r:embed="rId4">
            <a:extLst>
              <a:ext uri="{28A0092B-C50C-407E-A947-70E740481C1C}">
                <a14:useLocalDpi xmlns:a14="http://schemas.microsoft.com/office/drawing/2010/main" val="0"/>
              </a:ext>
            </a:extLst>
          </a:blip>
          <a:srcRect l="233" t="1393" r="329" b="14996"/>
          <a:stretch/>
        </p:blipFill>
        <p:spPr bwMode="auto">
          <a:xfrm>
            <a:off x="1198630" y="3939725"/>
            <a:ext cx="7767320" cy="2309091"/>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9383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565502" cy="1165909"/>
          </a:xfrm>
        </p:spPr>
        <p:txBody>
          <a:bodyPr/>
          <a:lstStyle/>
          <a:p>
            <a:r>
              <a:rPr lang="en-CA" sz="3200" dirty="0" err="1"/>
              <a:t>Gestion</a:t>
            </a:r>
            <a:r>
              <a:rPr lang="en-CA" sz="3200" dirty="0"/>
              <a:t> du </a:t>
            </a:r>
            <a:r>
              <a:rPr lang="en-CA" sz="3200" dirty="0" err="1"/>
              <a:t>consentement</a:t>
            </a:r>
            <a:r>
              <a:rPr lang="en-CA" sz="3200" dirty="0"/>
              <a:t/>
            </a:r>
            <a:br>
              <a:rPr lang="en-CA" sz="3200" dirty="0"/>
            </a:br>
            <a:r>
              <a:rPr lang="fr-FR" sz="1600" b="0" dirty="0">
                <a:solidFill>
                  <a:srgbClr val="008AB0"/>
                </a:solidFill>
              </a:rPr>
              <a:t>Un patient peut refuser d’accorder son consentement pour la consultation de ses renseignements personnels sur la santé en plaçant une directive sur le consentement pour une partie ou la totalité de son dossier de santé.</a:t>
            </a:r>
            <a:br>
              <a:rPr lang="fr-FR" sz="1600" b="0" dirty="0">
                <a:solidFill>
                  <a:srgbClr val="008AB0"/>
                </a:solidFill>
              </a:rPr>
            </a:br>
            <a:endParaRPr lang="en-US" sz="1600" b="0" dirty="0">
              <a:solidFill>
                <a:srgbClr val="008AB0"/>
              </a:solidFill>
            </a:endParaRPr>
          </a:p>
        </p:txBody>
      </p:sp>
      <p:sp>
        <p:nvSpPr>
          <p:cNvPr id="7" name="Content Placeholder 5"/>
          <p:cNvSpPr>
            <a:spLocks noGrp="1"/>
          </p:cNvSpPr>
          <p:nvPr>
            <p:ph idx="1"/>
          </p:nvPr>
        </p:nvSpPr>
        <p:spPr>
          <a:xfrm>
            <a:off x="462290" y="4570085"/>
            <a:ext cx="8681709" cy="1717990"/>
          </a:xfrm>
        </p:spPr>
        <p:txBody>
          <a:bodyPr>
            <a:noAutofit/>
          </a:bodyPr>
          <a:lstStyle/>
          <a:p>
            <a:pPr marL="231775" indent="-231775">
              <a:spcBef>
                <a:spcPts val="0"/>
              </a:spcBef>
              <a:spcAft>
                <a:spcPts val="200"/>
              </a:spcAft>
            </a:pPr>
            <a:r>
              <a:rPr lang="fr-FR" sz="1200" dirty="0"/>
              <a:t>La dérogation temporaire à une directive sur le consentement est offerte dans tous les </a:t>
            </a:r>
            <a:r>
              <a:rPr lang="fr-FR" sz="1200" dirty="0" err="1"/>
              <a:t>portlets</a:t>
            </a:r>
            <a:r>
              <a:rPr lang="fr-FR" sz="1200" dirty="0"/>
              <a:t>, sauf Diagnostic Imaging.</a:t>
            </a:r>
          </a:p>
          <a:p>
            <a:pPr marL="231775" indent="-231775">
              <a:spcBef>
                <a:spcPts val="0"/>
              </a:spcBef>
              <a:spcAft>
                <a:spcPts val="200"/>
              </a:spcAft>
            </a:pPr>
            <a:r>
              <a:rPr lang="fr-FR" sz="1200" dirty="0"/>
              <a:t>Il faut avoir le consentement éclairé et exprès du patient ou de son mandataire spécial pour pouvoir débloquer ses renseignements personnels sur la santé. Dans le cas des renseignements dans l’onglet </a:t>
            </a:r>
            <a:r>
              <a:rPr lang="fr-FR" sz="1200" dirty="0" err="1"/>
              <a:t>Dispensed</a:t>
            </a:r>
            <a:r>
              <a:rPr lang="fr-FR" sz="1200" dirty="0"/>
              <a:t> </a:t>
            </a:r>
            <a:r>
              <a:rPr lang="fr-FR" sz="1200" dirty="0" err="1"/>
              <a:t>Medications</a:t>
            </a:r>
            <a:r>
              <a:rPr lang="fr-FR" sz="1200" dirty="0"/>
              <a:t>, un formulaire de consentement exprès signé, en format papier, est exigé.</a:t>
            </a:r>
          </a:p>
          <a:p>
            <a:pPr marL="231775" indent="-231775">
              <a:spcBef>
                <a:spcPts val="0"/>
              </a:spcBef>
              <a:spcAft>
                <a:spcPts val="200"/>
              </a:spcAft>
            </a:pPr>
            <a:r>
              <a:rPr lang="fr-FR" sz="1200" dirty="0"/>
              <a:t>Si vous dérogez à une directive sur le consentement, la personne responsable de la protection de la vie privée de votre organisation en sera informée, et le signalera au patient.  </a:t>
            </a:r>
          </a:p>
          <a:p>
            <a:pPr marL="231775" indent="-231775">
              <a:spcBef>
                <a:spcPts val="0"/>
              </a:spcBef>
              <a:spcAft>
                <a:spcPts val="200"/>
              </a:spcAft>
            </a:pPr>
            <a:r>
              <a:rPr lang="fr-FR" sz="1200" dirty="0"/>
              <a:t>Toutes les activités dans le </a:t>
            </a:r>
            <a:r>
              <a:rPr lang="fr-FR" sz="1200" dirty="0" err="1"/>
              <a:t>visualiseur</a:t>
            </a:r>
            <a:r>
              <a:rPr lang="fr-FR" sz="1200" dirty="0"/>
              <a:t> clinique de </a:t>
            </a:r>
            <a:r>
              <a:rPr lang="fr-FR" sz="1200" dirty="0" err="1"/>
              <a:t>ConnexionOntario</a:t>
            </a:r>
            <a:r>
              <a:rPr lang="fr-FR" sz="1200" dirty="0"/>
              <a:t> sont surveillées et susceptibles de vérification.</a:t>
            </a:r>
          </a:p>
          <a:p>
            <a:pPr marL="231775" indent="-231775">
              <a:spcBef>
                <a:spcPts val="0"/>
              </a:spcBef>
              <a:spcAft>
                <a:spcPts val="200"/>
              </a:spcAft>
            </a:pPr>
            <a:r>
              <a:rPr lang="fr-FR" sz="1200" dirty="0"/>
              <a:t>Consultez la fiche-conseil sur la confidentialité et la sécurité des renseignements pour un rappel des pratiques exemplaires.</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629" t="7036" r="2434" b="44668"/>
          <a:stretch/>
        </p:blipFill>
        <p:spPr>
          <a:xfrm>
            <a:off x="571500" y="1776046"/>
            <a:ext cx="8234491" cy="2677266"/>
          </a:xfrm>
          <a:prstGeom prst="rect">
            <a:avLst/>
          </a:prstGeom>
          <a:ln>
            <a:solidFill>
              <a:schemeClr val="tx1">
                <a:lumMod val="65000"/>
                <a:lumOff val="35000"/>
              </a:schemeClr>
            </a:solidFill>
          </a:ln>
        </p:spPr>
      </p:pic>
      <p:sp>
        <p:nvSpPr>
          <p:cNvPr id="13" name="Isosceles Triangle 12"/>
          <p:cNvSpPr/>
          <p:nvPr/>
        </p:nvSpPr>
        <p:spPr bwMode="auto">
          <a:xfrm rot="2769666" flipV="1">
            <a:off x="2640459" y="2917616"/>
            <a:ext cx="385078" cy="495971"/>
          </a:xfrm>
          <a:prstGeom prst="triangle">
            <a:avLst>
              <a:gd name="adj" fmla="val 47594"/>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5400000" scaled="1"/>
            <a:tileRec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15" name="Isosceles Triangle 14"/>
          <p:cNvSpPr/>
          <p:nvPr/>
        </p:nvSpPr>
        <p:spPr bwMode="auto">
          <a:xfrm rot="18227710" flipH="1" flipV="1">
            <a:off x="5657198" y="2781603"/>
            <a:ext cx="399178" cy="730661"/>
          </a:xfrm>
          <a:prstGeom prst="triangle">
            <a:avLst>
              <a:gd name="adj" fmla="val 47594"/>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5400000" scaled="1"/>
            <a:tileRec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9" name="Rounded Rectangular Callout 8"/>
          <p:cNvSpPr/>
          <p:nvPr/>
        </p:nvSpPr>
        <p:spPr>
          <a:xfrm>
            <a:off x="2804742" y="2175457"/>
            <a:ext cx="3071057" cy="990146"/>
          </a:xfrm>
          <a:prstGeom prst="wedgeRoundRectCallout">
            <a:avLst>
              <a:gd name="adj1" fmla="val -20321"/>
              <a:gd name="adj2" fmla="val 71146"/>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u="none" dirty="0">
                <a:solidFill>
                  <a:schemeClr val="tx1">
                    <a:lumMod val="85000"/>
                    <a:lumOff val="15000"/>
                  </a:schemeClr>
                </a:solidFill>
                <a:latin typeface="Calibri" panose="020F0502020204030204" pitchFamily="34" charset="0"/>
                <a:cs typeface="Calibri" panose="020F0502020204030204" pitchFamily="34" charset="0"/>
              </a:rPr>
              <a:t>2. Indique qu'une directive de consentement a été appliquée à certaines/toutes les informations du </a:t>
            </a:r>
            <a:r>
              <a:rPr lang="fr-FR" sz="1200" u="none" dirty="0" err="1">
                <a:solidFill>
                  <a:schemeClr val="tx1">
                    <a:lumMod val="85000"/>
                    <a:lumOff val="15000"/>
                  </a:schemeClr>
                </a:solidFill>
                <a:latin typeface="Calibri" panose="020F0502020204030204" pitchFamily="34" charset="0"/>
                <a:cs typeface="Calibri" panose="020F0502020204030204" pitchFamily="34" charset="0"/>
              </a:rPr>
              <a:t>portlet</a:t>
            </a:r>
            <a:r>
              <a:rPr lang="fr-FR" sz="1200" u="none" dirty="0">
                <a:solidFill>
                  <a:schemeClr val="tx1">
                    <a:lumMod val="85000"/>
                    <a:lumOff val="15000"/>
                  </a:schemeClr>
                </a:solidFill>
                <a:latin typeface="Calibri" panose="020F0502020204030204" pitchFamily="34" charset="0"/>
                <a:cs typeface="Calibri" panose="020F0502020204030204" pitchFamily="34" charset="0"/>
              </a:rPr>
              <a:t> pour la plage de dates sélectionnée</a:t>
            </a:r>
          </a:p>
        </p:txBody>
      </p:sp>
      <p:sp>
        <p:nvSpPr>
          <p:cNvPr id="17" name="Rounded Rectangular Callout 16"/>
          <p:cNvSpPr/>
          <p:nvPr/>
        </p:nvSpPr>
        <p:spPr>
          <a:xfrm>
            <a:off x="6593103" y="1636517"/>
            <a:ext cx="2410691" cy="1034013"/>
          </a:xfrm>
          <a:prstGeom prst="wedgeRoundRectCallout">
            <a:avLst>
              <a:gd name="adj1" fmla="val -66447"/>
              <a:gd name="adj2" fmla="val -4613"/>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u="none" dirty="0" smtClean="0">
                <a:solidFill>
                  <a:schemeClr val="tx1">
                    <a:lumMod val="85000"/>
                    <a:lumOff val="15000"/>
                  </a:schemeClr>
                </a:solidFill>
                <a:latin typeface="Calibri" panose="020F0502020204030204" pitchFamily="34" charset="0"/>
                <a:cs typeface="Calibri" panose="020F0502020204030204" pitchFamily="34" charset="0"/>
              </a:rPr>
              <a:t>1. </a:t>
            </a:r>
            <a:r>
              <a:rPr lang="fr-FR" sz="1200" u="none" dirty="0">
                <a:solidFill>
                  <a:schemeClr val="tx1">
                    <a:lumMod val="85000"/>
                    <a:lumOff val="15000"/>
                  </a:schemeClr>
                </a:solidFill>
                <a:latin typeface="Calibri" panose="020F0502020204030204" pitchFamily="34" charset="0"/>
                <a:cs typeface="Calibri" panose="020F0502020204030204" pitchFamily="34" charset="0"/>
              </a:rPr>
              <a:t>Indique qu'une directive de consentement a été appliquée à certaines/toutes les rencontres de soins aigus dans la plage de dates sélectionnée</a:t>
            </a:r>
            <a:endParaRPr lang="en-US" sz="1200" u="none"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0"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0407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7"/>
            <a:ext cx="8686800" cy="1031514"/>
          </a:xfrm>
        </p:spPr>
        <p:txBody>
          <a:bodyPr/>
          <a:lstStyle/>
          <a:p>
            <a:r>
              <a:rPr lang="en-CA" sz="3200" dirty="0" err="1"/>
              <a:t>Gestion</a:t>
            </a:r>
            <a:r>
              <a:rPr lang="en-CA" sz="3200" dirty="0"/>
              <a:t> du </a:t>
            </a:r>
            <a:r>
              <a:rPr lang="en-CA" sz="3200" dirty="0" err="1" smtClean="0"/>
              <a:t>consentement</a:t>
            </a:r>
            <a:r>
              <a:rPr lang="en-CA" sz="3200" dirty="0" smtClean="0"/>
              <a:t> </a:t>
            </a:r>
            <a:r>
              <a:rPr lang="en-CA" sz="2400" dirty="0" smtClean="0"/>
              <a:t>(suite)</a:t>
            </a:r>
            <a:r>
              <a:rPr lang="fr-FR" sz="1600" b="0" dirty="0">
                <a:solidFill>
                  <a:srgbClr val="008AB0"/>
                </a:solidFill>
              </a:rPr>
              <a:t/>
            </a:r>
            <a:br>
              <a:rPr lang="fr-FR" sz="1600" b="0" dirty="0">
                <a:solidFill>
                  <a:srgbClr val="008AB0"/>
                </a:solidFill>
              </a:rPr>
            </a:br>
            <a:endParaRPr lang="fr-FR" sz="1600" b="0" dirty="0">
              <a:solidFill>
                <a:srgbClr val="008AB0"/>
              </a:solidFill>
            </a:endParaRPr>
          </a:p>
        </p:txBody>
      </p:sp>
      <p:sp>
        <p:nvSpPr>
          <p:cNvPr id="8" name="Content Placeholder 5"/>
          <p:cNvSpPr>
            <a:spLocks noGrp="1"/>
          </p:cNvSpPr>
          <p:nvPr>
            <p:ph idx="1"/>
          </p:nvPr>
        </p:nvSpPr>
        <p:spPr>
          <a:xfrm>
            <a:off x="457200" y="4244149"/>
            <a:ext cx="8317529" cy="1735018"/>
          </a:xfrm>
        </p:spPr>
        <p:txBody>
          <a:bodyPr>
            <a:noAutofit/>
          </a:bodyPr>
          <a:lstStyle/>
          <a:p>
            <a:pPr marL="231775" indent="-231775">
              <a:spcBef>
                <a:spcPts val="0"/>
              </a:spcBef>
              <a:spcAft>
                <a:spcPts val="400"/>
              </a:spcAft>
            </a:pPr>
            <a:r>
              <a:rPr lang="fr-FR" sz="1400" dirty="0"/>
              <a:t>Dans le </a:t>
            </a:r>
            <a:r>
              <a:rPr lang="fr-FR" sz="1400" dirty="0" err="1"/>
              <a:t>visualiseur</a:t>
            </a:r>
            <a:r>
              <a:rPr lang="fr-FR" sz="1400" dirty="0"/>
              <a:t> clinique, la dérogation aura pour effet de démasquer tous les </a:t>
            </a:r>
            <a:r>
              <a:rPr lang="fr-FR" sz="1400" dirty="0" err="1"/>
              <a:t>portlets</a:t>
            </a:r>
            <a:r>
              <a:rPr lang="fr-FR" sz="1400" dirty="0"/>
              <a:t> qui comportent une directive sur le consentement (sauf le </a:t>
            </a:r>
            <a:r>
              <a:rPr lang="fr-FR" sz="1400" dirty="0" err="1"/>
              <a:t>portlet</a:t>
            </a:r>
            <a:r>
              <a:rPr lang="fr-FR" sz="1400" dirty="0"/>
              <a:t> Diagnostic Imaging).</a:t>
            </a:r>
          </a:p>
          <a:p>
            <a:pPr marL="231775" indent="-231775">
              <a:spcBef>
                <a:spcPts val="0"/>
              </a:spcBef>
              <a:spcAft>
                <a:spcPts val="400"/>
              </a:spcAft>
            </a:pPr>
            <a:r>
              <a:rPr lang="fr-FR" sz="1400" dirty="0"/>
              <a:t>Même si les données de l’onglet </a:t>
            </a:r>
            <a:r>
              <a:rPr lang="fr-FR" sz="1400" dirty="0" err="1"/>
              <a:t>Dispensed</a:t>
            </a:r>
            <a:r>
              <a:rPr lang="fr-FR" sz="1400" dirty="0"/>
              <a:t> </a:t>
            </a:r>
            <a:r>
              <a:rPr lang="fr-FR" sz="1400" dirty="0" err="1"/>
              <a:t>Medications</a:t>
            </a:r>
            <a:r>
              <a:rPr lang="fr-FR" sz="1400" dirty="0"/>
              <a:t> ne sont pas nécessaires pour prodiguer des soins, s’il y a une </a:t>
            </a:r>
            <a:r>
              <a:rPr lang="fr-FR" sz="1400" b="1" dirty="0">
                <a:solidFill>
                  <a:srgbClr val="007392"/>
                </a:solidFill>
              </a:rPr>
              <a:t>dérogation visant un autre </a:t>
            </a:r>
            <a:r>
              <a:rPr lang="fr-FR" sz="1400" b="1" dirty="0" err="1">
                <a:solidFill>
                  <a:srgbClr val="007392"/>
                </a:solidFill>
              </a:rPr>
              <a:t>portlet</a:t>
            </a:r>
            <a:r>
              <a:rPr lang="fr-FR" sz="1400" b="1" dirty="0">
                <a:solidFill>
                  <a:srgbClr val="007392"/>
                </a:solidFill>
              </a:rPr>
              <a:t>, l’accès à ces données sera aussi débloqué. Dans ce cas, vous devez remplir un formulaire de consentement exprès</a:t>
            </a:r>
            <a:r>
              <a:rPr lang="fr-FR" sz="1400" dirty="0"/>
              <a:t> en plus de la boîte de dialogue Consent </a:t>
            </a:r>
            <a:r>
              <a:rPr lang="fr-FR" sz="1400" dirty="0" err="1"/>
              <a:t>Override</a:t>
            </a:r>
            <a:r>
              <a:rPr lang="fr-FR" sz="1400" dirty="0"/>
              <a:t>.</a:t>
            </a:r>
          </a:p>
          <a:p>
            <a:pPr marL="231775" indent="-231775">
              <a:spcBef>
                <a:spcPts val="0"/>
              </a:spcBef>
              <a:spcAft>
                <a:spcPts val="400"/>
              </a:spcAft>
            </a:pPr>
            <a:r>
              <a:rPr lang="fr-FR" sz="1400" dirty="0"/>
              <a:t>Une dérogation en raison d’un risque de préjudice ne démasquera pas les renseignements qui figurent dans le </a:t>
            </a:r>
            <a:r>
              <a:rPr lang="fr-FR" sz="1400" dirty="0" err="1"/>
              <a:t>portlet</a:t>
            </a:r>
            <a:r>
              <a:rPr lang="fr-FR" sz="1400" dirty="0"/>
              <a:t> </a:t>
            </a:r>
            <a:r>
              <a:rPr lang="fr-FR" sz="1400" dirty="0" err="1"/>
              <a:t>Lab</a:t>
            </a:r>
            <a:r>
              <a:rPr lang="fr-FR" sz="1400" dirty="0"/>
              <a:t> and </a:t>
            </a:r>
            <a:r>
              <a:rPr lang="fr-FR" sz="1400" dirty="0" err="1"/>
              <a:t>Pathology</a:t>
            </a:r>
            <a:r>
              <a:rPr lang="fr-FR" sz="1400" dirty="0"/>
              <a:t> </a:t>
            </a:r>
            <a:r>
              <a:rPr lang="fr-FR" sz="1400" dirty="0" err="1"/>
              <a:t>Results</a:t>
            </a:r>
            <a:r>
              <a:rPr lang="fr-FR" sz="1400" dirty="0"/>
              <a:t> et l’onglet </a:t>
            </a:r>
            <a:r>
              <a:rPr lang="fr-FR" sz="1400" dirty="0" err="1"/>
              <a:t>Dispensed</a:t>
            </a:r>
            <a:r>
              <a:rPr lang="fr-FR" sz="1400" dirty="0"/>
              <a:t> </a:t>
            </a:r>
            <a:r>
              <a:rPr lang="fr-FR" sz="1400" dirty="0" err="1"/>
              <a:t>Medications</a:t>
            </a:r>
            <a:r>
              <a:rPr lang="fr-FR" sz="1400" dirty="0"/>
              <a:t>.</a:t>
            </a:r>
          </a:p>
          <a:p>
            <a:pPr marL="231775" indent="-231775">
              <a:spcBef>
                <a:spcPts val="0"/>
              </a:spcBef>
              <a:spcAft>
                <a:spcPts val="400"/>
              </a:spcAft>
            </a:pPr>
            <a:endParaRPr lang="en-US" sz="1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629" t="7036" r="2434" b="44668"/>
          <a:stretch/>
        </p:blipFill>
        <p:spPr>
          <a:xfrm>
            <a:off x="571500" y="1490820"/>
            <a:ext cx="8234491" cy="2677266"/>
          </a:xfrm>
          <a:prstGeom prst="rect">
            <a:avLst/>
          </a:prstGeom>
          <a:ln>
            <a:solidFill>
              <a:schemeClr val="tx1">
                <a:lumMod val="65000"/>
                <a:lumOff val="35000"/>
              </a:schemeClr>
            </a:solidFill>
          </a:ln>
        </p:spPr>
      </p:pic>
      <p:sp>
        <p:nvSpPr>
          <p:cNvPr id="7"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2735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729837"/>
          </a:xfrm>
        </p:spPr>
        <p:txBody>
          <a:bodyPr/>
          <a:lstStyle/>
          <a:p>
            <a:r>
              <a:rPr lang="en-CA" sz="3200" dirty="0" err="1"/>
              <a:t>Gestion</a:t>
            </a:r>
            <a:r>
              <a:rPr lang="en-CA" sz="3200" dirty="0"/>
              <a:t> du </a:t>
            </a:r>
            <a:r>
              <a:rPr lang="en-CA" sz="3200" dirty="0" err="1"/>
              <a:t>consentement</a:t>
            </a:r>
            <a:r>
              <a:rPr lang="en-CA" sz="3200" dirty="0"/>
              <a:t> </a:t>
            </a:r>
            <a:r>
              <a:rPr lang="en-CA" sz="2400" dirty="0"/>
              <a:t>(suite)</a:t>
            </a:r>
            <a:br>
              <a:rPr lang="en-CA" sz="2400" dirty="0"/>
            </a:br>
            <a:endParaRPr lang="en-CA" sz="2400" b="0" dirty="0">
              <a:solidFill>
                <a:srgbClr val="008AB0"/>
              </a:solidFill>
            </a:endParaRPr>
          </a:p>
        </p:txBody>
      </p:sp>
      <p:sp>
        <p:nvSpPr>
          <p:cNvPr id="6" name="Content Placeholder 5"/>
          <p:cNvSpPr>
            <a:spLocks noGrp="1"/>
          </p:cNvSpPr>
          <p:nvPr>
            <p:ph idx="1"/>
          </p:nvPr>
        </p:nvSpPr>
        <p:spPr>
          <a:xfrm>
            <a:off x="457200" y="1279441"/>
            <a:ext cx="7884360" cy="2338465"/>
          </a:xfrm>
        </p:spPr>
        <p:txBody>
          <a:bodyPr/>
          <a:lstStyle/>
          <a:p>
            <a:pPr marL="0" indent="0">
              <a:spcBef>
                <a:spcPts val="0"/>
              </a:spcBef>
              <a:spcAft>
                <a:spcPts val="600"/>
              </a:spcAft>
              <a:buNone/>
            </a:pPr>
            <a:r>
              <a:rPr lang="fr-FR" sz="1400" dirty="0"/>
              <a:t>Avant d’exécuter une dérogation dans un </a:t>
            </a:r>
            <a:r>
              <a:rPr lang="fr-FR" sz="1400" dirty="0" err="1"/>
              <a:t>portlet</a:t>
            </a:r>
            <a:r>
              <a:rPr lang="fr-FR" sz="1400" dirty="0"/>
              <a:t> du </a:t>
            </a:r>
            <a:r>
              <a:rPr lang="fr-FR" sz="1400" dirty="0" err="1"/>
              <a:t>visualiseur</a:t>
            </a:r>
            <a:r>
              <a:rPr lang="fr-FR" sz="1400" dirty="0"/>
              <a:t> clinique de </a:t>
            </a:r>
            <a:r>
              <a:rPr lang="fr-FR" sz="1400" dirty="0" err="1"/>
              <a:t>ConnexionOntario</a:t>
            </a:r>
            <a:r>
              <a:rPr lang="fr-FR" sz="1400" dirty="0"/>
              <a:t>, vous devez prendre les mesures suivantes :</a:t>
            </a:r>
          </a:p>
          <a:p>
            <a:pPr marL="233363" indent="-230188">
              <a:spcBef>
                <a:spcPts val="0"/>
              </a:spcBef>
              <a:spcAft>
                <a:spcPts val="600"/>
              </a:spcAft>
              <a:buFont typeface="+mj-lt"/>
              <a:buAutoNum type="arabicPeriod"/>
            </a:pPr>
            <a:r>
              <a:rPr lang="fr-FR" sz="1400" dirty="0"/>
              <a:t>Vérifier si l’accès à l’onglet </a:t>
            </a:r>
            <a:r>
              <a:rPr lang="fr-FR" sz="1400" dirty="0" err="1"/>
              <a:t>Dispensed</a:t>
            </a:r>
            <a:r>
              <a:rPr lang="fr-FR" sz="1400" dirty="0"/>
              <a:t> </a:t>
            </a:r>
            <a:r>
              <a:rPr lang="fr-FR" sz="1400" dirty="0" err="1"/>
              <a:t>Medications</a:t>
            </a:r>
            <a:r>
              <a:rPr lang="fr-FR" sz="1400" dirty="0"/>
              <a:t> est bloqué. Si c’est le cas, vous devez imprimer un formulaire de consentement exprès à partir de la boîte de dialogue Consent Directive.</a:t>
            </a:r>
            <a:endParaRPr lang="en-US" sz="1400" dirty="0"/>
          </a:p>
          <a:p>
            <a:pPr marL="233363" indent="-230188">
              <a:spcBef>
                <a:spcPts val="0"/>
              </a:spcBef>
              <a:spcAft>
                <a:spcPts val="200"/>
              </a:spcAft>
              <a:buFont typeface="+mj-lt"/>
              <a:buAutoNum type="arabicPeriod"/>
            </a:pPr>
            <a:r>
              <a:rPr lang="fr-FR" sz="1400" dirty="0"/>
              <a:t>Informer le patient ou son mandataire </a:t>
            </a:r>
            <a:r>
              <a:rPr lang="fr-FR" sz="1400" dirty="0" smtClean="0"/>
              <a:t>spécial </a:t>
            </a:r>
            <a:r>
              <a:rPr lang="en-US" sz="1400" dirty="0" smtClean="0"/>
              <a:t>:</a:t>
            </a:r>
            <a:endParaRPr lang="en-US" sz="1400" dirty="0"/>
          </a:p>
          <a:p>
            <a:pPr marL="401638" indent="-231775">
              <a:spcBef>
                <a:spcPts val="0"/>
              </a:spcBef>
              <a:spcAft>
                <a:spcPts val="200"/>
              </a:spcAft>
            </a:pPr>
            <a:r>
              <a:rPr lang="fr-FR" sz="1400" dirty="0"/>
              <a:t>de la raison de la dérogation;</a:t>
            </a:r>
          </a:p>
          <a:p>
            <a:pPr marL="401638" indent="-231775">
              <a:spcBef>
                <a:spcPts val="0"/>
              </a:spcBef>
              <a:spcAft>
                <a:spcPts val="200"/>
              </a:spcAft>
            </a:pPr>
            <a:r>
              <a:rPr lang="fr-FR" sz="1400" dirty="0"/>
              <a:t>que la dérogation s’applique à tous les renseignements et à tous les </a:t>
            </a:r>
            <a:r>
              <a:rPr lang="fr-FR" sz="1400" dirty="0" err="1"/>
              <a:t>portlets</a:t>
            </a:r>
            <a:r>
              <a:rPr lang="fr-FR" sz="1400" dirty="0"/>
              <a:t> qui sont bloqués; </a:t>
            </a:r>
          </a:p>
          <a:p>
            <a:pPr marL="401638" indent="-231775">
              <a:spcBef>
                <a:spcPts val="0"/>
              </a:spcBef>
              <a:spcAft>
                <a:spcPts val="200"/>
              </a:spcAft>
            </a:pPr>
            <a:r>
              <a:rPr lang="fr-FR" sz="1400" dirty="0"/>
              <a:t>qu’elle ou il peut refuser la dérogation;</a:t>
            </a:r>
          </a:p>
          <a:p>
            <a:pPr marL="401638" indent="-231775">
              <a:spcBef>
                <a:spcPts val="0"/>
              </a:spcBef>
              <a:spcAft>
                <a:spcPts val="400"/>
              </a:spcAft>
            </a:pPr>
            <a:r>
              <a:rPr lang="fr-FR" sz="1400" dirty="0"/>
              <a:t>que les renseignements seront accessibles durant la période suivante :</a:t>
            </a:r>
          </a:p>
        </p:txBody>
      </p:sp>
      <p:graphicFrame>
        <p:nvGraphicFramePr>
          <p:cNvPr id="7" name="Table 6"/>
          <p:cNvGraphicFramePr>
            <a:graphicFrameLocks noGrp="1"/>
          </p:cNvGraphicFramePr>
          <p:nvPr>
            <p:extLst>
              <p:ext uri="{D42A27DB-BD31-4B8C-83A1-F6EECF244321}">
                <p14:modId xmlns:p14="http://schemas.microsoft.com/office/powerpoint/2010/main" val="4218886237"/>
              </p:ext>
            </p:extLst>
          </p:nvPr>
        </p:nvGraphicFramePr>
        <p:xfrm>
          <a:off x="967612" y="3565441"/>
          <a:ext cx="7683407" cy="1856617"/>
        </p:xfrm>
        <a:graphic>
          <a:graphicData uri="http://schemas.openxmlformats.org/drawingml/2006/table">
            <a:tbl>
              <a:tblPr firstRow="1" bandRow="1">
                <a:tableStyleId>{F2DE63D5-997A-4646-A377-4702673A728D}</a:tableStyleId>
              </a:tblPr>
              <a:tblGrid>
                <a:gridCol w="4208687">
                  <a:extLst>
                    <a:ext uri="{9D8B030D-6E8A-4147-A177-3AD203B41FA5}">
                      <a16:colId xmlns:a16="http://schemas.microsoft.com/office/drawing/2014/main" val="20000"/>
                    </a:ext>
                  </a:extLst>
                </a:gridCol>
                <a:gridCol w="3474720">
                  <a:extLst>
                    <a:ext uri="{9D8B030D-6E8A-4147-A177-3AD203B41FA5}">
                      <a16:colId xmlns:a16="http://schemas.microsoft.com/office/drawing/2014/main" val="20001"/>
                    </a:ext>
                  </a:extLst>
                </a:gridCol>
              </a:tblGrid>
              <a:tr h="203650">
                <a:tc>
                  <a:txBody>
                    <a:bodyPr/>
                    <a:lstStyle/>
                    <a:p>
                      <a:pPr marL="0" marR="0">
                        <a:lnSpc>
                          <a:spcPct val="110000"/>
                        </a:lnSpc>
                        <a:spcBef>
                          <a:spcPts val="200"/>
                        </a:spcBef>
                        <a:spcAft>
                          <a:spcPts val="200"/>
                        </a:spcAft>
                      </a:pPr>
                      <a:r>
                        <a:rPr lang="en-US" sz="1400" dirty="0" smtClean="0">
                          <a:effectLst/>
                          <a:latin typeface="Calibri" panose="020F0502020204030204" pitchFamily="34" charset="0"/>
                          <a:cs typeface="Calibri" panose="020F0502020204030204" pitchFamily="34" charset="0"/>
                        </a:rPr>
                        <a:t>Source </a:t>
                      </a:r>
                      <a:r>
                        <a:rPr lang="en-US" sz="1400" dirty="0" err="1" smtClean="0">
                          <a:effectLst/>
                          <a:latin typeface="Calibri" panose="020F0502020204030204" pitchFamily="34" charset="0"/>
                          <a:cs typeface="Calibri" panose="020F0502020204030204" pitchFamily="34" charset="0"/>
                        </a:rPr>
                        <a:t>d’information</a:t>
                      </a:r>
                      <a:endParaRPr lang="en-US" sz="1400" dirty="0">
                        <a:effectLst/>
                        <a:latin typeface="Calibri" panose="020F0502020204030204" pitchFamily="34" charset="0"/>
                        <a:cs typeface="Calibri" panose="020F0502020204030204" pitchFamily="34" charset="0"/>
                      </a:endParaRPr>
                    </a:p>
                  </a:txBody>
                  <a:tcPr marL="68580" marR="68580" marT="0" marB="0" anchor="ctr">
                    <a:lnL w="12700" cap="flat" cmpd="sng" algn="ctr">
                      <a:solidFill>
                        <a:srgbClr val="007392"/>
                      </a:solidFill>
                      <a:prstDash val="solid"/>
                      <a:round/>
                      <a:headEnd type="none" w="med" len="med"/>
                      <a:tailEnd type="none" w="med" len="med"/>
                    </a:lnL>
                    <a:lnR w="12700" cap="flat" cmpd="sng" algn="ctr">
                      <a:solidFill>
                        <a:srgbClr val="00A0AF"/>
                      </a:solidFill>
                      <a:prstDash val="solid"/>
                      <a:round/>
                      <a:headEnd type="none" w="med" len="med"/>
                      <a:tailEnd type="none" w="med" len="med"/>
                    </a:lnR>
                    <a:lnT w="12700" cap="flat" cmpd="sng" algn="ctr">
                      <a:solidFill>
                        <a:srgbClr val="007392"/>
                      </a:solidFill>
                      <a:prstDash val="solid"/>
                      <a:round/>
                      <a:headEnd type="none" w="med" len="med"/>
                      <a:tailEnd type="none" w="med" len="med"/>
                    </a:lnT>
                    <a:lnB w="12700" cap="flat" cmpd="sng" algn="ctr">
                      <a:solidFill>
                        <a:srgbClr val="00A0AF"/>
                      </a:solidFill>
                      <a:prstDash val="solid"/>
                      <a:round/>
                      <a:headEnd type="none" w="med" len="med"/>
                      <a:tailEnd type="none" w="med" len="med"/>
                    </a:lnB>
                    <a:solidFill>
                      <a:srgbClr val="008AB0">
                        <a:alpha val="80000"/>
                      </a:srgbClr>
                    </a:solidFill>
                  </a:tcPr>
                </a:tc>
                <a:tc>
                  <a:txBody>
                    <a:bodyPr/>
                    <a:lstStyle/>
                    <a:p>
                      <a:pPr marL="0" marR="0">
                        <a:lnSpc>
                          <a:spcPct val="110000"/>
                        </a:lnSpc>
                        <a:spcBef>
                          <a:spcPts val="200"/>
                        </a:spcBef>
                        <a:spcAft>
                          <a:spcPts val="200"/>
                        </a:spcAft>
                      </a:pPr>
                      <a:r>
                        <a:rPr lang="fr-FR" sz="1400" dirty="0" smtClean="0">
                          <a:effectLst/>
                          <a:latin typeface="Calibri" panose="020F0502020204030204" pitchFamily="34" charset="0"/>
                          <a:cs typeface="Calibri" panose="020F0502020204030204" pitchFamily="34" charset="0"/>
                        </a:rPr>
                        <a:t>Durée et utilisateurs qui ont un accès</a:t>
                      </a:r>
                      <a:endParaRPr lang="fr-FR" sz="1400" dirty="0">
                        <a:effectLst/>
                        <a:latin typeface="Calibri" panose="020F0502020204030204" pitchFamily="34" charset="0"/>
                        <a:cs typeface="Calibri" panose="020F0502020204030204" pitchFamily="34" charset="0"/>
                      </a:endParaRPr>
                    </a:p>
                  </a:txBody>
                  <a:tcPr marL="68580" marR="68580" marT="0" marB="0" anchor="ctr">
                    <a:lnL w="12700" cap="flat" cmpd="sng" algn="ctr">
                      <a:solidFill>
                        <a:srgbClr val="00A0AF"/>
                      </a:solidFill>
                      <a:prstDash val="solid"/>
                      <a:round/>
                      <a:headEnd type="none" w="med" len="med"/>
                      <a:tailEnd type="none" w="med" len="med"/>
                    </a:lnL>
                    <a:lnR w="12700" cap="flat" cmpd="sng" algn="ctr">
                      <a:solidFill>
                        <a:srgbClr val="007392"/>
                      </a:solidFill>
                      <a:prstDash val="solid"/>
                      <a:round/>
                      <a:headEnd type="none" w="med" len="med"/>
                      <a:tailEnd type="none" w="med" len="med"/>
                    </a:lnR>
                    <a:lnT w="12700" cap="flat" cmpd="sng" algn="ctr">
                      <a:solidFill>
                        <a:srgbClr val="007392"/>
                      </a:solidFill>
                      <a:prstDash val="solid"/>
                      <a:round/>
                      <a:headEnd type="none" w="med" len="med"/>
                      <a:tailEnd type="none" w="med" len="med"/>
                    </a:lnT>
                    <a:lnB w="12700" cap="flat" cmpd="sng" algn="ctr">
                      <a:solidFill>
                        <a:srgbClr val="00A0AF"/>
                      </a:solidFill>
                      <a:prstDash val="solid"/>
                      <a:round/>
                      <a:headEnd type="none" w="med" len="med"/>
                      <a:tailEnd type="none" w="med" len="med"/>
                    </a:lnB>
                    <a:solidFill>
                      <a:srgbClr val="008AB0">
                        <a:alpha val="80000"/>
                      </a:srgbClr>
                    </a:solidFill>
                  </a:tcPr>
                </a:tc>
                <a:extLst>
                  <a:ext uri="{0D108BD9-81ED-4DB2-BD59-A6C34878D82A}">
                    <a16:rowId xmlns:a16="http://schemas.microsoft.com/office/drawing/2014/main" val="10000"/>
                  </a:ext>
                </a:extLst>
              </a:tr>
              <a:tr h="783772">
                <a:tc>
                  <a:txBody>
                    <a:bodyPr/>
                    <a:lstStyle/>
                    <a:p>
                      <a:pPr marL="0" marR="0">
                        <a:lnSpc>
                          <a:spcPct val="110000"/>
                        </a:lnSpc>
                        <a:spcBef>
                          <a:spcPts val="100"/>
                        </a:spcBef>
                        <a:spcAft>
                          <a:spcPts val="200"/>
                        </a:spcAft>
                      </a:pPr>
                      <a:r>
                        <a:rPr lang="fr-FR" sz="1400" dirty="0" smtClean="0">
                          <a:solidFill>
                            <a:schemeClr val="tx1"/>
                          </a:solidFill>
                          <a:effectLst/>
                          <a:latin typeface="Calibri" panose="020F0502020204030204" pitchFamily="34" charset="0"/>
                          <a:cs typeface="Calibri" panose="020F0502020204030204" pitchFamily="34" charset="0"/>
                        </a:rPr>
                        <a:t>Référentiel de données cliniques aiguës et communautaires </a:t>
                      </a:r>
                      <a:br>
                        <a:rPr lang="fr-FR" sz="1400" dirty="0" smtClean="0">
                          <a:solidFill>
                            <a:schemeClr val="tx1"/>
                          </a:solidFill>
                          <a:effectLst/>
                          <a:latin typeface="Calibri" panose="020F0502020204030204" pitchFamily="34" charset="0"/>
                          <a:cs typeface="Calibri" panose="020F0502020204030204" pitchFamily="34" charset="0"/>
                        </a:rPr>
                      </a:br>
                      <a:r>
                        <a:rPr lang="fr-FR" sz="1200" dirty="0" smtClean="0">
                          <a:solidFill>
                            <a:schemeClr val="tx1"/>
                          </a:solidFill>
                          <a:effectLst/>
                          <a:latin typeface="Calibri" panose="020F0502020204030204" pitchFamily="34" charset="0"/>
                          <a:cs typeface="Calibri" panose="020F0502020204030204" pitchFamily="34" charset="0"/>
                        </a:rPr>
                        <a:t>(tous les </a:t>
                      </a:r>
                      <a:r>
                        <a:rPr lang="fr-FR" sz="1200" dirty="0" err="1" smtClean="0">
                          <a:solidFill>
                            <a:schemeClr val="tx1"/>
                          </a:solidFill>
                          <a:effectLst/>
                          <a:latin typeface="Calibri" panose="020F0502020204030204" pitchFamily="34" charset="0"/>
                          <a:cs typeface="Calibri" panose="020F0502020204030204" pitchFamily="34" charset="0"/>
                        </a:rPr>
                        <a:t>portlets</a:t>
                      </a:r>
                      <a:r>
                        <a:rPr lang="fr-FR" sz="1200" dirty="0" smtClean="0">
                          <a:solidFill>
                            <a:schemeClr val="tx1"/>
                          </a:solidFill>
                          <a:effectLst/>
                          <a:latin typeface="Calibri" panose="020F0502020204030204" pitchFamily="34" charset="0"/>
                          <a:cs typeface="Calibri" panose="020F0502020204030204" pitchFamily="34" charset="0"/>
                        </a:rPr>
                        <a:t> sauf laboratoire et pathologie, médicaments - médicaments distribués et imagerie diagnostique)</a:t>
                      </a:r>
                      <a:endParaRPr lang="en-US" sz="1200" dirty="0">
                        <a:solidFill>
                          <a:schemeClr val="tx1"/>
                        </a:solidFill>
                        <a:effectLst/>
                        <a:latin typeface="Calibri" panose="020F0502020204030204" pitchFamily="34" charset="0"/>
                        <a:ea typeface="Georgia"/>
                        <a:cs typeface="Calibri" panose="020F0502020204030204" pitchFamily="34" charset="0"/>
                      </a:endParaRPr>
                    </a:p>
                  </a:txBody>
                  <a:tcPr marL="68580" marR="68580" marT="0" marB="0">
                    <a:lnL w="12700" cap="flat" cmpd="sng" algn="ctr">
                      <a:solidFill>
                        <a:srgbClr val="007392"/>
                      </a:solidFill>
                      <a:prstDash val="solid"/>
                      <a:round/>
                      <a:headEnd type="none" w="med" len="med"/>
                      <a:tailEnd type="none" w="med" len="med"/>
                    </a:lnL>
                    <a:lnR w="12700" cap="flat" cmpd="sng" algn="ctr">
                      <a:solidFill>
                        <a:srgbClr val="00A0AF"/>
                      </a:solidFill>
                      <a:prstDash val="solid"/>
                      <a:round/>
                      <a:headEnd type="none" w="med" len="med"/>
                      <a:tailEnd type="none" w="med" len="med"/>
                    </a:lnR>
                    <a:lnT w="12700" cap="flat" cmpd="sng" algn="ctr">
                      <a:solidFill>
                        <a:srgbClr val="00A0AF"/>
                      </a:solidFill>
                      <a:prstDash val="solid"/>
                      <a:round/>
                      <a:headEnd type="none" w="med" len="med"/>
                      <a:tailEnd type="none" w="med" len="med"/>
                    </a:lnT>
                    <a:lnB w="12700" cap="flat" cmpd="sng" algn="ctr">
                      <a:solidFill>
                        <a:srgbClr val="00A0AF"/>
                      </a:solidFill>
                      <a:prstDash val="solid"/>
                      <a:round/>
                      <a:headEnd type="none" w="med" len="med"/>
                      <a:tailEnd type="none" w="med" len="med"/>
                    </a:lnB>
                  </a:tcPr>
                </a:tc>
                <a:tc>
                  <a:txBody>
                    <a:bodyPr/>
                    <a:lstStyle/>
                    <a:p>
                      <a:pPr marL="0" marR="0">
                        <a:lnSpc>
                          <a:spcPct val="110000"/>
                        </a:lnSpc>
                        <a:spcBef>
                          <a:spcPts val="100"/>
                        </a:spcBef>
                        <a:spcAft>
                          <a:spcPts val="200"/>
                        </a:spcAft>
                      </a:pPr>
                      <a:r>
                        <a:rPr lang="fr-FR" sz="1400" dirty="0" smtClean="0">
                          <a:effectLst/>
                          <a:latin typeface="Calibri" panose="020F0502020204030204" pitchFamily="34" charset="0"/>
                          <a:cs typeface="Calibri" panose="020F0502020204030204" pitchFamily="34" charset="0"/>
                        </a:rPr>
                        <a:t>Renseignements accessibles jusqu’à 23 h 59, le jour où la dérogation a été exécutée, pour l’utilisateur qui a demandé la dérogation.</a:t>
                      </a:r>
                    </a:p>
                  </a:txBody>
                  <a:tcPr marL="68580" marR="68580" marT="0" marB="0">
                    <a:lnL w="12700" cap="flat" cmpd="sng" algn="ctr">
                      <a:solidFill>
                        <a:srgbClr val="00A0AF"/>
                      </a:solidFill>
                      <a:prstDash val="solid"/>
                      <a:round/>
                      <a:headEnd type="none" w="med" len="med"/>
                      <a:tailEnd type="none" w="med" len="med"/>
                    </a:lnL>
                    <a:lnR w="12700" cap="flat" cmpd="sng" algn="ctr">
                      <a:solidFill>
                        <a:srgbClr val="007392"/>
                      </a:solidFill>
                      <a:prstDash val="solid"/>
                      <a:round/>
                      <a:headEnd type="none" w="med" len="med"/>
                      <a:tailEnd type="none" w="med" len="med"/>
                    </a:lnR>
                    <a:lnT w="12700" cap="flat" cmpd="sng" algn="ctr">
                      <a:solidFill>
                        <a:srgbClr val="00A0AF"/>
                      </a:solidFill>
                      <a:prstDash val="solid"/>
                      <a:round/>
                      <a:headEnd type="none" w="med" len="med"/>
                      <a:tailEnd type="none" w="med" len="med"/>
                    </a:lnT>
                    <a:lnB w="12700" cap="flat" cmpd="sng" algn="ctr">
                      <a:solidFill>
                        <a:srgbClr val="00A0AF"/>
                      </a:solidFill>
                      <a:prstDash val="solid"/>
                      <a:round/>
                      <a:headEnd type="none" w="med" len="med"/>
                      <a:tailEnd type="none" w="med" len="med"/>
                    </a:lnB>
                  </a:tcPr>
                </a:tc>
                <a:extLst>
                  <a:ext uri="{0D108BD9-81ED-4DB2-BD59-A6C34878D82A}">
                    <a16:rowId xmlns:a16="http://schemas.microsoft.com/office/drawing/2014/main" val="10001"/>
                  </a:ext>
                </a:extLst>
              </a:tr>
              <a:tr h="750193">
                <a:tc>
                  <a:txBody>
                    <a:bodyPr/>
                    <a:lstStyle/>
                    <a:p>
                      <a:pPr marL="0" marR="0">
                        <a:lnSpc>
                          <a:spcPct val="110000"/>
                        </a:lnSpc>
                        <a:spcBef>
                          <a:spcPts val="100"/>
                        </a:spcBef>
                        <a:spcAft>
                          <a:spcPts val="200"/>
                        </a:spcAft>
                      </a:pPr>
                      <a:r>
                        <a:rPr lang="en-US" sz="1400" dirty="0" err="1" smtClean="0">
                          <a:effectLst/>
                          <a:latin typeface="Calibri" panose="020F0502020204030204" pitchFamily="34" charset="0"/>
                          <a:cs typeface="Calibri" panose="020F0502020204030204" pitchFamily="34" charset="0"/>
                        </a:rPr>
                        <a:t>Système</a:t>
                      </a:r>
                      <a:r>
                        <a:rPr lang="en-US" sz="1400" dirty="0" smtClean="0">
                          <a:effectLst/>
                          <a:latin typeface="Calibri" panose="020F0502020204030204" pitchFamily="34" charset="0"/>
                          <a:cs typeface="Calibri" panose="020F0502020204030204" pitchFamily="34" charset="0"/>
                        </a:rPr>
                        <a:t> </a:t>
                      </a:r>
                      <a:r>
                        <a:rPr lang="en-US" sz="1400" dirty="0" err="1" smtClean="0">
                          <a:effectLst/>
                          <a:latin typeface="Calibri" panose="020F0502020204030204" pitchFamily="34" charset="0"/>
                          <a:cs typeface="Calibri" panose="020F0502020204030204" pitchFamily="34" charset="0"/>
                        </a:rPr>
                        <a:t>d’information</a:t>
                      </a:r>
                      <a:r>
                        <a:rPr lang="en-US" sz="1400" dirty="0" smtClean="0">
                          <a:effectLst/>
                          <a:latin typeface="Calibri" panose="020F0502020204030204" pitchFamily="34" charset="0"/>
                          <a:cs typeface="Calibri" panose="020F0502020204030204" pitchFamily="34" charset="0"/>
                        </a:rPr>
                        <a:t> de </a:t>
                      </a:r>
                      <a:r>
                        <a:rPr lang="en-US" sz="1400" dirty="0" err="1" smtClean="0">
                          <a:effectLst/>
                          <a:latin typeface="Calibri" panose="020F0502020204030204" pitchFamily="34" charset="0"/>
                          <a:cs typeface="Calibri" panose="020F0502020204030204" pitchFamily="34" charset="0"/>
                        </a:rPr>
                        <a:t>laboratoire</a:t>
                      </a:r>
                      <a:r>
                        <a:rPr lang="en-US" sz="1400" dirty="0" smtClean="0">
                          <a:effectLst/>
                          <a:latin typeface="Calibri" panose="020F0502020204030204" pitchFamily="34" charset="0"/>
                          <a:cs typeface="Calibri" panose="020F0502020204030204" pitchFamily="34" charset="0"/>
                        </a:rPr>
                        <a:t> de </a:t>
                      </a:r>
                      <a:r>
                        <a:rPr lang="en-US" sz="1400" dirty="0" err="1" smtClean="0">
                          <a:effectLst/>
                          <a:latin typeface="Calibri" panose="020F0502020204030204" pitchFamily="34" charset="0"/>
                          <a:cs typeface="Calibri" panose="020F0502020204030204" pitchFamily="34" charset="0"/>
                        </a:rPr>
                        <a:t>l’Ontario</a:t>
                      </a:r>
                      <a:r>
                        <a:rPr lang="en-US" sz="1400" dirty="0" smtClean="0">
                          <a:effectLst/>
                          <a:latin typeface="Calibri" panose="020F0502020204030204" pitchFamily="34" charset="0"/>
                          <a:cs typeface="Calibri" panose="020F0502020204030204" pitchFamily="34" charset="0"/>
                        </a:rPr>
                        <a:t> (SILO) </a:t>
                      </a:r>
                      <a:br>
                        <a:rPr lang="en-US" sz="1400" dirty="0" smtClean="0">
                          <a:effectLst/>
                          <a:latin typeface="Calibri" panose="020F0502020204030204" pitchFamily="34" charset="0"/>
                          <a:cs typeface="Calibri" panose="020F0502020204030204" pitchFamily="34" charset="0"/>
                        </a:rPr>
                      </a:br>
                      <a:r>
                        <a:rPr lang="en-US" sz="1200" dirty="0" smtClean="0">
                          <a:effectLst/>
                          <a:latin typeface="Calibri" panose="020F0502020204030204" pitchFamily="34" charset="0"/>
                          <a:cs typeface="Calibri" panose="020F0502020204030204" pitchFamily="34" charset="0"/>
                        </a:rPr>
                        <a:t>(portlet Lab and Pathology Results) et RNM (</a:t>
                      </a:r>
                      <a:r>
                        <a:rPr lang="en-US" sz="1200" dirty="0" err="1" smtClean="0">
                          <a:effectLst/>
                          <a:latin typeface="Calibri" panose="020F0502020204030204" pitchFamily="34" charset="0"/>
                          <a:cs typeface="Calibri" panose="020F0502020204030204" pitchFamily="34" charset="0"/>
                        </a:rPr>
                        <a:t>onglet</a:t>
                      </a:r>
                      <a:r>
                        <a:rPr lang="en-US" sz="1200" dirty="0" smtClean="0">
                          <a:effectLst/>
                          <a:latin typeface="Calibri" panose="020F0502020204030204" pitchFamily="34" charset="0"/>
                          <a:cs typeface="Calibri" panose="020F0502020204030204" pitchFamily="34" charset="0"/>
                        </a:rPr>
                        <a:t> Dispensed Medications du portlet Medications)</a:t>
                      </a:r>
                    </a:p>
                  </a:txBody>
                  <a:tcPr marL="68580" marR="68580" marT="0" marB="0">
                    <a:lnL w="12700" cap="flat" cmpd="sng" algn="ctr">
                      <a:solidFill>
                        <a:srgbClr val="007392"/>
                      </a:solidFill>
                      <a:prstDash val="solid"/>
                      <a:round/>
                      <a:headEnd type="none" w="med" len="med"/>
                      <a:tailEnd type="none" w="med" len="med"/>
                    </a:lnL>
                    <a:lnR w="12700" cap="flat" cmpd="sng" algn="ctr">
                      <a:solidFill>
                        <a:srgbClr val="00A0AF"/>
                      </a:solidFill>
                      <a:prstDash val="solid"/>
                      <a:round/>
                      <a:headEnd type="none" w="med" len="med"/>
                      <a:tailEnd type="none" w="med" len="med"/>
                    </a:lnR>
                    <a:lnT w="12700" cap="flat" cmpd="sng" algn="ctr">
                      <a:solidFill>
                        <a:srgbClr val="00A0AF"/>
                      </a:solidFill>
                      <a:prstDash val="solid"/>
                      <a:round/>
                      <a:headEnd type="none" w="med" len="med"/>
                      <a:tailEnd type="none" w="med" len="med"/>
                    </a:lnT>
                    <a:lnB w="12700" cap="flat" cmpd="sng" algn="ctr">
                      <a:solidFill>
                        <a:srgbClr val="007392"/>
                      </a:solidFill>
                      <a:prstDash val="solid"/>
                      <a:round/>
                      <a:headEnd type="none" w="med" len="med"/>
                      <a:tailEnd type="none" w="med" len="med"/>
                    </a:lnB>
                  </a:tcPr>
                </a:tc>
                <a:tc>
                  <a:txBody>
                    <a:bodyPr/>
                    <a:lstStyle/>
                    <a:p>
                      <a:pPr marL="0" marR="0">
                        <a:lnSpc>
                          <a:spcPct val="110000"/>
                        </a:lnSpc>
                        <a:spcBef>
                          <a:spcPts val="100"/>
                        </a:spcBef>
                        <a:spcAft>
                          <a:spcPts val="200"/>
                        </a:spcAft>
                      </a:pPr>
                      <a:r>
                        <a:rPr lang="fr-FR" sz="1400" dirty="0" smtClean="0">
                          <a:effectLst/>
                          <a:latin typeface="Calibri" panose="020F0502020204030204" pitchFamily="34" charset="0"/>
                          <a:cs typeface="Calibri" panose="020F0502020204030204" pitchFamily="34" charset="0"/>
                        </a:rPr>
                        <a:t>Renseignements accessibles durant 4 heures pour tous les utilisateurs de l’organisation ou du cabinet où la dérogation a été exécutée. </a:t>
                      </a:r>
                      <a:endParaRPr lang="fr-FR" sz="14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A0AF"/>
                      </a:solidFill>
                      <a:prstDash val="solid"/>
                      <a:round/>
                      <a:headEnd type="none" w="med" len="med"/>
                      <a:tailEnd type="none" w="med" len="med"/>
                    </a:lnL>
                    <a:lnR w="12700" cap="flat" cmpd="sng" algn="ctr">
                      <a:solidFill>
                        <a:srgbClr val="007392"/>
                      </a:solidFill>
                      <a:prstDash val="solid"/>
                      <a:round/>
                      <a:headEnd type="none" w="med" len="med"/>
                      <a:tailEnd type="none" w="med" len="med"/>
                    </a:lnR>
                    <a:lnT w="12700" cap="flat" cmpd="sng" algn="ctr">
                      <a:solidFill>
                        <a:srgbClr val="00A0AF"/>
                      </a:solidFill>
                      <a:prstDash val="solid"/>
                      <a:round/>
                      <a:headEnd type="none" w="med" len="med"/>
                      <a:tailEnd type="none" w="med" len="med"/>
                    </a:lnT>
                    <a:lnB w="12700" cap="flat" cmpd="sng" algn="ctr">
                      <a:solidFill>
                        <a:srgbClr val="00739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Content Placeholder 5"/>
          <p:cNvSpPr txBox="1">
            <a:spLocks/>
          </p:cNvSpPr>
          <p:nvPr/>
        </p:nvSpPr>
        <p:spPr>
          <a:xfrm>
            <a:off x="461857" y="5449554"/>
            <a:ext cx="8045061" cy="7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Font typeface="+mj-lt"/>
              <a:buAutoNum type="arabicPeriod" startAt="3"/>
            </a:pPr>
            <a:r>
              <a:rPr lang="fr-FR" sz="1400" u="none" dirty="0">
                <a:latin typeface="Calibri" panose="020F0502020204030204" pitchFamily="34" charset="0"/>
                <a:cs typeface="Calibri" panose="020F0502020204030204" pitchFamily="34" charset="0"/>
              </a:rPr>
              <a:t>Si le patient accepte la dérogation, mais que l’onglet </a:t>
            </a:r>
            <a:r>
              <a:rPr lang="fr-FR" sz="1400" u="none" dirty="0" err="1">
                <a:latin typeface="Calibri" panose="020F0502020204030204" pitchFamily="34" charset="0"/>
                <a:ea typeface="MS PGothic" panose="020B0600070205080204" pitchFamily="34" charset="-128"/>
                <a:cs typeface="Calibri" panose="020F0502020204030204" pitchFamily="34" charset="0"/>
              </a:rPr>
              <a:t>Dispensed</a:t>
            </a:r>
            <a:r>
              <a:rPr lang="fr-FR" sz="1400" u="none" dirty="0">
                <a:latin typeface="Calibri" panose="020F0502020204030204" pitchFamily="34" charset="0"/>
                <a:ea typeface="MS PGothic" panose="020B0600070205080204" pitchFamily="34" charset="-128"/>
                <a:cs typeface="Calibri" panose="020F0502020204030204" pitchFamily="34" charset="0"/>
              </a:rPr>
              <a:t> </a:t>
            </a:r>
            <a:r>
              <a:rPr lang="fr-FR" sz="1400" u="none" dirty="0" err="1">
                <a:latin typeface="Calibri" panose="020F0502020204030204" pitchFamily="34" charset="0"/>
                <a:ea typeface="MS PGothic" panose="020B0600070205080204" pitchFamily="34" charset="-128"/>
                <a:cs typeface="Calibri" panose="020F0502020204030204" pitchFamily="34" charset="0"/>
              </a:rPr>
              <a:t>Medications</a:t>
            </a:r>
            <a:r>
              <a:rPr lang="fr-FR" sz="1400" u="none" dirty="0">
                <a:latin typeface="Calibri" panose="020F0502020204030204" pitchFamily="34" charset="0"/>
                <a:ea typeface="MS PGothic" panose="020B0600070205080204" pitchFamily="34" charset="-128"/>
                <a:cs typeface="Calibri" panose="020F0502020204030204" pitchFamily="34" charset="0"/>
              </a:rPr>
              <a:t> </a:t>
            </a:r>
            <a:r>
              <a:rPr lang="fr-FR" sz="1400" u="none" dirty="0">
                <a:latin typeface="Calibri" panose="020F0502020204030204" pitchFamily="34" charset="0"/>
                <a:cs typeface="Calibri" panose="020F0502020204030204" pitchFamily="34" charset="0"/>
              </a:rPr>
              <a:t>est bloqué, vous devez obtenir et consigner son consentement en lui faisant signer un formulaire de consentement exprès (ou en faisant signer son mandataire spécial). Vous devez aussi remplir la boîte de dialogue </a:t>
            </a:r>
            <a:r>
              <a:rPr lang="fr-FR" sz="1400" u="none" dirty="0">
                <a:latin typeface="Calibri" panose="020F0502020204030204" pitchFamily="34" charset="0"/>
                <a:ea typeface="MS PGothic" panose="020B0600070205080204" pitchFamily="34" charset="-128"/>
                <a:cs typeface="Calibri" panose="020F0502020204030204" pitchFamily="34" charset="0"/>
              </a:rPr>
              <a:t>Consent Directive</a:t>
            </a:r>
            <a:r>
              <a:rPr lang="fr-FR" sz="1400" u="none" dirty="0">
                <a:latin typeface="Calibri" panose="020F0502020204030204" pitchFamily="34" charset="0"/>
                <a:cs typeface="Calibri" panose="020F0502020204030204" pitchFamily="34" charset="0"/>
              </a:rPr>
              <a:t>.</a:t>
            </a:r>
          </a:p>
        </p:txBody>
      </p:sp>
      <p:sp>
        <p:nvSpPr>
          <p:cNvPr id="9"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5514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0" y="5981700"/>
            <a:ext cx="9144000" cy="950945"/>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grpSp>
        <p:nvGrpSpPr>
          <p:cNvPr id="9" name="Group 8"/>
          <p:cNvGrpSpPr/>
          <p:nvPr/>
        </p:nvGrpSpPr>
        <p:grpSpPr>
          <a:xfrm>
            <a:off x="5657802" y="2716089"/>
            <a:ext cx="3208932" cy="2331720"/>
            <a:chOff x="5657802" y="2716089"/>
            <a:chExt cx="3208932" cy="233172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802" y="2716089"/>
              <a:ext cx="2826170" cy="2331720"/>
            </a:xfrm>
            <a:prstGeom prst="rect">
              <a:avLst/>
            </a:prstGeom>
            <a:ln>
              <a:solidFill>
                <a:schemeClr val="tx1"/>
              </a:solidFill>
            </a:ln>
          </p:spPr>
        </p:pic>
        <p:pic>
          <p:nvPicPr>
            <p:cNvPr id="14" name="Picture 8" descr="C:\Users\LAURIE~1.FRA\AppData\Local\Temp\SNAGHTML2457f1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0197" y="3166405"/>
              <a:ext cx="436537" cy="28719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itle 4"/>
          <p:cNvSpPr>
            <a:spLocks noGrp="1"/>
          </p:cNvSpPr>
          <p:nvPr>
            <p:ph type="title"/>
          </p:nvPr>
        </p:nvSpPr>
        <p:spPr>
          <a:xfrm>
            <a:off x="457200" y="454387"/>
            <a:ext cx="8317530" cy="938650"/>
          </a:xfrm>
        </p:spPr>
        <p:txBody>
          <a:bodyPr/>
          <a:lstStyle/>
          <a:p>
            <a:r>
              <a:rPr lang="en-CA" sz="3200" dirty="0" err="1"/>
              <a:t>Gestion</a:t>
            </a:r>
            <a:r>
              <a:rPr lang="en-CA" sz="3200" dirty="0"/>
              <a:t> du </a:t>
            </a:r>
            <a:r>
              <a:rPr lang="en-CA" sz="3200" dirty="0" err="1"/>
              <a:t>consentement</a:t>
            </a:r>
            <a:r>
              <a:rPr lang="en-CA" sz="3200" dirty="0"/>
              <a:t> </a:t>
            </a:r>
            <a:r>
              <a:rPr lang="en-CA" sz="2400" dirty="0"/>
              <a:t>(suite)</a:t>
            </a:r>
            <a:br>
              <a:rPr lang="en-CA" sz="2400" dirty="0"/>
            </a:br>
            <a:r>
              <a:rPr lang="fr-FR" sz="1600" b="0" spc="-20" dirty="0">
                <a:solidFill>
                  <a:srgbClr val="008AB0"/>
                </a:solidFill>
              </a:rPr>
              <a:t>Lorsqu'un bloc de consentement est en place, une bannière contenant un message et le bouton </a:t>
            </a:r>
            <a:r>
              <a:rPr lang="fr-FR" sz="1600" b="0" spc="-20" dirty="0" smtClean="0">
                <a:solidFill>
                  <a:srgbClr val="008AB0"/>
                </a:solidFill>
              </a:rPr>
              <a:t> </a:t>
            </a:r>
            <a:r>
              <a:rPr lang="fr-FR" sz="1600" b="0" spc="-20" dirty="0" err="1">
                <a:solidFill>
                  <a:srgbClr val="008AB0"/>
                </a:solidFill>
              </a:rPr>
              <a:t>Override</a:t>
            </a:r>
            <a:r>
              <a:rPr lang="fr-FR" sz="1600" b="0" spc="-20" dirty="0">
                <a:solidFill>
                  <a:srgbClr val="008AB0"/>
                </a:solidFill>
              </a:rPr>
              <a:t> </a:t>
            </a:r>
            <a:r>
              <a:rPr lang="fr-FR" sz="1600" b="0" spc="-20" dirty="0" smtClean="0">
                <a:solidFill>
                  <a:srgbClr val="008AB0"/>
                </a:solidFill>
              </a:rPr>
              <a:t>Consent affiche</a:t>
            </a:r>
            <a:endParaRPr lang="fr-FR" sz="1600" b="0" spc="-20" dirty="0">
              <a:solidFill>
                <a:srgbClr val="008AB0"/>
              </a:solidFill>
            </a:endParaRPr>
          </a:p>
        </p:txBody>
      </p:sp>
      <p:grpSp>
        <p:nvGrpSpPr>
          <p:cNvPr id="3" name="Group 2"/>
          <p:cNvGrpSpPr/>
          <p:nvPr/>
        </p:nvGrpSpPr>
        <p:grpSpPr>
          <a:xfrm>
            <a:off x="6182966" y="1506104"/>
            <a:ext cx="2577851" cy="1167034"/>
            <a:chOff x="4839607" y="1492250"/>
            <a:chExt cx="2577851" cy="1167034"/>
          </a:xfrm>
        </p:grpSpPr>
        <p:pic>
          <p:nvPicPr>
            <p:cNvPr id="2" name="Picture 1"/>
            <p:cNvPicPr>
              <a:picLocks noChangeAspect="1"/>
            </p:cNvPicPr>
            <p:nvPr/>
          </p:nvPicPr>
          <p:blipFill>
            <a:blip r:embed="rId4"/>
            <a:stretch>
              <a:fillRect/>
            </a:stretch>
          </p:blipFill>
          <p:spPr>
            <a:xfrm>
              <a:off x="4839607" y="1492250"/>
              <a:ext cx="2304143" cy="1167034"/>
            </a:xfrm>
            <a:prstGeom prst="rect">
              <a:avLst/>
            </a:prstGeom>
            <a:ln w="6350">
              <a:solidFill>
                <a:schemeClr val="tx1">
                  <a:lumMod val="85000"/>
                  <a:lumOff val="15000"/>
                </a:schemeClr>
              </a:solidFill>
            </a:ln>
          </p:spPr>
        </p:pic>
        <p:pic>
          <p:nvPicPr>
            <p:cNvPr id="5122" name="Picture 2" descr="C:\Users\LAURIE~1.FRA\AppData\Local\Temp\SNAGHTML246d366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886" y="1636553"/>
              <a:ext cx="458572" cy="3033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ounded Rectangular Callout 7"/>
          <p:cNvSpPr/>
          <p:nvPr/>
        </p:nvSpPr>
        <p:spPr>
          <a:xfrm>
            <a:off x="6805266" y="2121713"/>
            <a:ext cx="2057400" cy="438357"/>
          </a:xfrm>
          <a:prstGeom prst="wedgeRoundRectCallout">
            <a:avLst>
              <a:gd name="adj1" fmla="val -27484"/>
              <a:gd name="adj2" fmla="val -115214"/>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u="none" dirty="0">
                <a:solidFill>
                  <a:schemeClr val="tx1">
                    <a:lumMod val="85000"/>
                    <a:lumOff val="15000"/>
                  </a:schemeClr>
                </a:solidFill>
                <a:latin typeface="Calibri" panose="020F0502020204030204" pitchFamily="34" charset="0"/>
                <a:cs typeface="Calibri" panose="020F0502020204030204" pitchFamily="34" charset="0"/>
              </a:rPr>
              <a:t>Indique qu’une directive sur le consentement s’applique.</a:t>
            </a:r>
          </a:p>
        </p:txBody>
      </p:sp>
      <p:pic>
        <p:nvPicPr>
          <p:cNvPr id="15" name="Picture 12" descr="C:\Users\LAURIE~1.FRA\AppData\Local\Temp\SNAGHTML245931f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2000" y="4793974"/>
            <a:ext cx="432016" cy="28422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5158170" y="5084637"/>
            <a:ext cx="3708564" cy="1184330"/>
            <a:chOff x="5345730" y="5084637"/>
            <a:chExt cx="3708564" cy="1184330"/>
          </a:xfrm>
        </p:grpSpPr>
        <p:pic>
          <p:nvPicPr>
            <p:cNvPr id="5126" name="Picture 6" descr="C:\Users\LAURIE~1.FRA\AppData\Local\Temp\SNAGHTML24baee3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5730" y="5084637"/>
              <a:ext cx="3325233" cy="1184330"/>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18" name="Picture 2" descr="C:\Users\LAURIE~1.FRA\AppData\Local\Temp\SNAGHTML2481264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3198" y="5178680"/>
              <a:ext cx="421096" cy="27857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ontent Placeholder 5"/>
          <p:cNvSpPr>
            <a:spLocks noGrp="1"/>
          </p:cNvSpPr>
          <p:nvPr>
            <p:ph idx="1"/>
          </p:nvPr>
        </p:nvSpPr>
        <p:spPr>
          <a:xfrm>
            <a:off x="457200" y="1485897"/>
            <a:ext cx="5687469" cy="5446748"/>
          </a:xfrm>
        </p:spPr>
        <p:txBody>
          <a:bodyPr/>
          <a:lstStyle/>
          <a:p>
            <a:pPr marL="0" indent="0">
              <a:spcBef>
                <a:spcPts val="0"/>
              </a:spcBef>
              <a:spcAft>
                <a:spcPts val="600"/>
              </a:spcAft>
              <a:buNone/>
            </a:pPr>
            <a:r>
              <a:rPr lang="fr-FR" sz="1400" b="1" dirty="0"/>
              <a:t>Pour annuler une directive sur le consentement :</a:t>
            </a:r>
          </a:p>
          <a:p>
            <a:pPr marL="0" indent="0">
              <a:spcBef>
                <a:spcPts val="0"/>
              </a:spcBef>
              <a:spcAft>
                <a:spcPts val="600"/>
              </a:spcAft>
              <a:buNone/>
            </a:pPr>
            <a:r>
              <a:rPr lang="fr-FR" sz="1400" dirty="0"/>
              <a:t>Après avoir obtenu le consentement éclairé du patient ou de son mandataire spécial (selon le cas) </a:t>
            </a:r>
            <a:r>
              <a:rPr lang="fr-FR" sz="1400" dirty="0" smtClean="0"/>
              <a:t>:</a:t>
            </a:r>
            <a:endParaRPr lang="en-US" sz="1400" dirty="0"/>
          </a:p>
          <a:p>
            <a:pPr marL="233363" indent="-233363">
              <a:spcBef>
                <a:spcPts val="0"/>
              </a:spcBef>
              <a:spcAft>
                <a:spcPts val="600"/>
              </a:spcAft>
              <a:buFont typeface="+mj-lt"/>
              <a:buAutoNum type="arabicPeriod"/>
            </a:pPr>
            <a:r>
              <a:rPr lang="en-US" sz="1400" dirty="0" err="1"/>
              <a:t>Cliquez</a:t>
            </a:r>
            <a:r>
              <a:rPr lang="en-US" sz="1400" dirty="0"/>
              <a:t> sur le </a:t>
            </a:r>
            <a:r>
              <a:rPr lang="en-US" sz="1400" dirty="0" err="1"/>
              <a:t>bouton</a:t>
            </a:r>
            <a:r>
              <a:rPr lang="en-US" sz="1400" dirty="0"/>
              <a:t> </a:t>
            </a:r>
            <a:r>
              <a:rPr lang="en-US" sz="1400" b="1" dirty="0" smtClean="0"/>
              <a:t>Override Consent.</a:t>
            </a:r>
            <a:endParaRPr lang="en-US" sz="1400" b="1" dirty="0"/>
          </a:p>
          <a:p>
            <a:pPr marL="233363" indent="-233363">
              <a:spcBef>
                <a:spcPts val="0"/>
              </a:spcBef>
              <a:spcAft>
                <a:spcPts val="600"/>
              </a:spcAft>
              <a:buFont typeface="+mj-lt"/>
              <a:buAutoNum type="arabicPeriod"/>
            </a:pPr>
            <a:r>
              <a:rPr lang="fr-FR" sz="1400" dirty="0"/>
              <a:t>Choisissez la circonstance qui s’applique :</a:t>
            </a:r>
          </a:p>
          <a:p>
            <a:pPr marL="457200" indent="-230188">
              <a:spcBef>
                <a:spcPts val="0"/>
              </a:spcBef>
              <a:spcAft>
                <a:spcPts val="600"/>
              </a:spcAft>
            </a:pPr>
            <a:r>
              <a:rPr lang="fr-FR" sz="1400" dirty="0"/>
              <a:t>Pour les circonstances 1 et 2, si une directive a été placée </a:t>
            </a:r>
            <a:r>
              <a:rPr lang="fr-FR" sz="1400" dirty="0" smtClean="0"/>
              <a:t/>
            </a:r>
            <a:br>
              <a:rPr lang="fr-FR" sz="1400" dirty="0" smtClean="0"/>
            </a:br>
            <a:r>
              <a:rPr lang="fr-FR" sz="1400" dirty="0" smtClean="0"/>
              <a:t>sur </a:t>
            </a:r>
            <a:r>
              <a:rPr lang="fr-FR" sz="1400" dirty="0"/>
              <a:t>l’onglet </a:t>
            </a:r>
            <a:r>
              <a:rPr lang="fr-FR" sz="1400" dirty="0" err="1"/>
              <a:t>Dispensed</a:t>
            </a:r>
            <a:r>
              <a:rPr lang="fr-FR" sz="1400" dirty="0"/>
              <a:t> </a:t>
            </a:r>
            <a:r>
              <a:rPr lang="fr-FR" sz="1400" dirty="0" err="1"/>
              <a:t>Medications</a:t>
            </a:r>
            <a:r>
              <a:rPr lang="fr-FR" sz="1400" dirty="0"/>
              <a:t>, cliquez sur consent </a:t>
            </a:r>
            <a:r>
              <a:rPr lang="fr-FR" sz="1400" dirty="0" smtClean="0"/>
              <a:t/>
            </a:r>
            <a:br>
              <a:rPr lang="fr-FR" sz="1400" dirty="0" smtClean="0"/>
            </a:br>
            <a:r>
              <a:rPr lang="fr-FR" sz="1400" dirty="0" err="1" smtClean="0"/>
              <a:t>form</a:t>
            </a:r>
            <a:r>
              <a:rPr lang="fr-FR" sz="1400" dirty="0" smtClean="0"/>
              <a:t> </a:t>
            </a:r>
            <a:r>
              <a:rPr lang="fr-FR" sz="1400" dirty="0"/>
              <a:t>pour imprimer le formulaire de consentement et </a:t>
            </a:r>
            <a:r>
              <a:rPr lang="fr-FR" sz="1400" dirty="0" smtClean="0"/>
              <a:t/>
            </a:r>
            <a:br>
              <a:rPr lang="fr-FR" sz="1400" dirty="0" smtClean="0"/>
            </a:br>
            <a:r>
              <a:rPr lang="fr-FR" sz="1400" dirty="0" smtClean="0"/>
              <a:t>faites-le </a:t>
            </a:r>
            <a:r>
              <a:rPr lang="fr-FR" sz="1400" dirty="0"/>
              <a:t>signer par le patient ou son mandataire spécial</a:t>
            </a:r>
            <a:r>
              <a:rPr lang="fr-FR" sz="1400" dirty="0" smtClean="0"/>
              <a:t>.</a:t>
            </a:r>
            <a:r>
              <a:rPr lang="en-US" sz="1400" dirty="0" smtClean="0"/>
              <a:t>  </a:t>
            </a:r>
            <a:endParaRPr lang="en-US" sz="1400" dirty="0"/>
          </a:p>
          <a:p>
            <a:pPr marL="457200" indent="-230188">
              <a:spcBef>
                <a:spcPts val="0"/>
              </a:spcBef>
              <a:spcAft>
                <a:spcPts val="600"/>
              </a:spcAft>
            </a:pPr>
            <a:r>
              <a:rPr lang="fr-FR" sz="1400" dirty="0"/>
              <a:t>Pour la circonstance 2, entrez les renseignements sur le </a:t>
            </a:r>
            <a:r>
              <a:rPr lang="fr-FR" sz="1400" dirty="0" smtClean="0"/>
              <a:t/>
            </a:r>
            <a:br>
              <a:rPr lang="fr-FR" sz="1400" dirty="0" smtClean="0"/>
            </a:br>
            <a:r>
              <a:rPr lang="fr-FR" sz="1400" dirty="0" smtClean="0"/>
              <a:t>mandataire </a:t>
            </a:r>
            <a:r>
              <a:rPr lang="fr-FR" sz="1400" dirty="0"/>
              <a:t>spécial.</a:t>
            </a:r>
          </a:p>
          <a:p>
            <a:pPr marL="457200" indent="-230188">
              <a:spcBef>
                <a:spcPts val="0"/>
              </a:spcBef>
              <a:spcAft>
                <a:spcPts val="600"/>
              </a:spcAft>
            </a:pPr>
            <a:r>
              <a:rPr lang="fr-FR" sz="1400" dirty="0"/>
              <a:t>Pour la circonstance 3, notez que le risque de préjudice </a:t>
            </a:r>
            <a:r>
              <a:rPr lang="fr-FR" sz="1400" dirty="0" smtClean="0"/>
              <a:t/>
            </a:r>
            <a:br>
              <a:rPr lang="fr-FR" sz="1400" dirty="0" smtClean="0"/>
            </a:br>
            <a:r>
              <a:rPr lang="fr-FR" sz="1400" dirty="0" smtClean="0"/>
              <a:t>n’est </a:t>
            </a:r>
            <a:r>
              <a:rPr lang="fr-FR" sz="1400" dirty="0"/>
              <a:t>pas suffisant pour débloquer le </a:t>
            </a:r>
            <a:r>
              <a:rPr lang="fr-FR" sz="1400" dirty="0" err="1"/>
              <a:t>portlet</a:t>
            </a:r>
            <a:r>
              <a:rPr lang="fr-FR" sz="1400" dirty="0"/>
              <a:t> </a:t>
            </a:r>
            <a:r>
              <a:rPr lang="fr-FR" sz="1400" dirty="0" err="1"/>
              <a:t>Lab</a:t>
            </a:r>
            <a:r>
              <a:rPr lang="fr-FR" sz="1400" dirty="0"/>
              <a:t> and </a:t>
            </a:r>
            <a:r>
              <a:rPr lang="fr-FR" sz="1400" dirty="0" smtClean="0"/>
              <a:t/>
            </a:r>
            <a:br>
              <a:rPr lang="fr-FR" sz="1400" dirty="0" smtClean="0"/>
            </a:br>
            <a:r>
              <a:rPr lang="fr-FR" sz="1400" dirty="0" err="1" smtClean="0"/>
              <a:t>Pathology</a:t>
            </a:r>
            <a:r>
              <a:rPr lang="fr-FR" sz="1400" dirty="0" smtClean="0"/>
              <a:t> </a:t>
            </a:r>
            <a:r>
              <a:rPr lang="fr-FR" sz="1400" dirty="0" err="1"/>
              <a:t>Results</a:t>
            </a:r>
            <a:r>
              <a:rPr lang="fr-FR" sz="1400" dirty="0"/>
              <a:t> ou les données de l’onglet </a:t>
            </a:r>
            <a:r>
              <a:rPr lang="fr-FR" sz="1400" dirty="0" err="1"/>
              <a:t>Dispensed</a:t>
            </a:r>
            <a:r>
              <a:rPr lang="fr-FR" sz="1400" dirty="0"/>
              <a:t> </a:t>
            </a:r>
            <a:r>
              <a:rPr lang="fr-FR" sz="1400" dirty="0" smtClean="0"/>
              <a:t/>
            </a:r>
            <a:br>
              <a:rPr lang="fr-FR" sz="1400" dirty="0" smtClean="0"/>
            </a:br>
            <a:r>
              <a:rPr lang="fr-FR" sz="1400" dirty="0" err="1" smtClean="0"/>
              <a:t>Medications</a:t>
            </a:r>
            <a:r>
              <a:rPr lang="fr-FR" sz="1400" dirty="0"/>
              <a:t>. Si cette circonstance est sélectionnée, le </a:t>
            </a:r>
            <a:r>
              <a:rPr lang="fr-FR" sz="1400" dirty="0" smtClean="0"/>
              <a:t/>
            </a:r>
            <a:br>
              <a:rPr lang="fr-FR" sz="1400" dirty="0" smtClean="0"/>
            </a:br>
            <a:r>
              <a:rPr lang="fr-FR" sz="1400" dirty="0" err="1" smtClean="0"/>
              <a:t>portlet</a:t>
            </a:r>
            <a:r>
              <a:rPr lang="fr-FR" sz="1400" dirty="0" smtClean="0"/>
              <a:t> </a:t>
            </a:r>
            <a:r>
              <a:rPr lang="fr-FR" sz="1400" dirty="0" err="1"/>
              <a:t>Lab</a:t>
            </a:r>
            <a:r>
              <a:rPr lang="fr-FR" sz="1400" dirty="0"/>
              <a:t> and </a:t>
            </a:r>
            <a:r>
              <a:rPr lang="fr-FR" sz="1400" dirty="0" err="1"/>
              <a:t>Pathology</a:t>
            </a:r>
            <a:r>
              <a:rPr lang="fr-FR" sz="1400" dirty="0"/>
              <a:t> </a:t>
            </a:r>
            <a:r>
              <a:rPr lang="fr-FR" sz="1400" dirty="0" err="1"/>
              <a:t>Results</a:t>
            </a:r>
            <a:r>
              <a:rPr lang="fr-FR" sz="1400" dirty="0"/>
              <a:t> et l’onglet </a:t>
            </a:r>
            <a:r>
              <a:rPr lang="fr-FR" sz="1400" dirty="0" smtClean="0"/>
              <a:t/>
            </a:r>
            <a:br>
              <a:rPr lang="fr-FR" sz="1400" dirty="0" smtClean="0"/>
            </a:br>
            <a:r>
              <a:rPr lang="fr-FR" sz="1400" dirty="0" err="1" smtClean="0"/>
              <a:t>Dispensed</a:t>
            </a:r>
            <a:r>
              <a:rPr lang="fr-FR" sz="1400" dirty="0" smtClean="0"/>
              <a:t> </a:t>
            </a:r>
            <a:r>
              <a:rPr lang="fr-FR" sz="1400" dirty="0" err="1"/>
              <a:t>Medications</a:t>
            </a:r>
            <a:r>
              <a:rPr lang="fr-FR" sz="1400" dirty="0"/>
              <a:t> du </a:t>
            </a:r>
            <a:r>
              <a:rPr lang="fr-FR" sz="1400" dirty="0" err="1"/>
              <a:t>portlet</a:t>
            </a:r>
            <a:r>
              <a:rPr lang="fr-FR" sz="1400" dirty="0"/>
              <a:t> </a:t>
            </a:r>
            <a:r>
              <a:rPr lang="fr-FR" sz="1400" dirty="0" err="1"/>
              <a:t>Medications</a:t>
            </a:r>
            <a:r>
              <a:rPr lang="fr-FR" sz="1400" dirty="0"/>
              <a:t> ne </a:t>
            </a:r>
            <a:r>
              <a:rPr lang="fr-FR" sz="1400" dirty="0" smtClean="0"/>
              <a:t/>
            </a:r>
            <a:br>
              <a:rPr lang="fr-FR" sz="1400" dirty="0" smtClean="0"/>
            </a:br>
            <a:r>
              <a:rPr lang="fr-FR" sz="1400" dirty="0" smtClean="0"/>
              <a:t>seront </a:t>
            </a:r>
            <a:r>
              <a:rPr lang="fr-FR" sz="1400" dirty="0"/>
              <a:t>pas </a:t>
            </a:r>
            <a:r>
              <a:rPr lang="fr-FR" sz="1400" dirty="0" smtClean="0"/>
              <a:t>débloqués</a:t>
            </a:r>
            <a:endParaRPr lang="en-US" sz="1400" dirty="0"/>
          </a:p>
          <a:p>
            <a:pPr marL="233363" indent="-233363">
              <a:spcBef>
                <a:spcPts val="0"/>
              </a:spcBef>
              <a:spcAft>
                <a:spcPts val="600"/>
              </a:spcAft>
              <a:buFont typeface="+mj-lt"/>
              <a:buAutoNum type="arabicPeriod" startAt="3"/>
            </a:pPr>
            <a:r>
              <a:rPr lang="en-US" sz="1400" dirty="0" err="1"/>
              <a:t>Cliquez</a:t>
            </a:r>
            <a:r>
              <a:rPr lang="en-US" sz="1400" dirty="0"/>
              <a:t> sur le </a:t>
            </a:r>
            <a:r>
              <a:rPr lang="en-US" sz="1400" dirty="0" err="1"/>
              <a:t>bouton</a:t>
            </a:r>
            <a:r>
              <a:rPr lang="en-US" sz="1400" dirty="0"/>
              <a:t>  </a:t>
            </a:r>
            <a:r>
              <a:rPr lang="en-US" sz="1400" b="1" dirty="0"/>
              <a:t>Override Consent and View </a:t>
            </a:r>
            <a:r>
              <a:rPr lang="en-US" sz="1400" b="1" dirty="0" smtClean="0"/>
              <a:t/>
            </a:r>
            <a:br>
              <a:rPr lang="en-US" sz="1400" b="1" dirty="0" smtClean="0"/>
            </a:br>
            <a:r>
              <a:rPr lang="en-US" sz="1400" b="1" dirty="0" smtClean="0"/>
              <a:t>Patient </a:t>
            </a:r>
            <a:r>
              <a:rPr lang="en-US" sz="1400" b="1" dirty="0"/>
              <a:t>Record </a:t>
            </a:r>
          </a:p>
          <a:p>
            <a:pPr marL="233363" indent="-233363">
              <a:spcBef>
                <a:spcPts val="0"/>
              </a:spcBef>
              <a:spcAft>
                <a:spcPts val="600"/>
              </a:spcAft>
              <a:buFont typeface="+mj-lt"/>
              <a:buAutoNum type="arabicPeriod" startAt="3"/>
            </a:pPr>
            <a:r>
              <a:rPr lang="fr-FR" sz="1400" dirty="0"/>
              <a:t>Les renseignements du patient s’affichent, ainsi qu’un avertissement indiquant que les renseignements étaient auparavant bloqués. </a:t>
            </a:r>
          </a:p>
        </p:txBody>
      </p:sp>
    </p:spTree>
    <p:extLst>
      <p:ext uri="{BB962C8B-B14F-4D97-AF65-F5344CB8AC3E}">
        <p14:creationId xmlns:p14="http://schemas.microsoft.com/office/powerpoint/2010/main" val="9178789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7"/>
            <a:ext cx="8686800" cy="769592"/>
          </a:xfrm>
        </p:spPr>
        <p:txBody>
          <a:bodyPr/>
          <a:lstStyle/>
          <a:p>
            <a:r>
              <a:rPr lang="en-CA" sz="3200" dirty="0" err="1"/>
              <a:t>Gestion</a:t>
            </a:r>
            <a:r>
              <a:rPr lang="en-CA" sz="3200" dirty="0"/>
              <a:t> du </a:t>
            </a:r>
            <a:r>
              <a:rPr lang="en-CA" sz="3200" dirty="0" err="1"/>
              <a:t>consentement</a:t>
            </a:r>
            <a:r>
              <a:rPr lang="en-CA" sz="3200" dirty="0"/>
              <a:t> </a:t>
            </a:r>
            <a:r>
              <a:rPr lang="en-CA" sz="2400" dirty="0"/>
              <a:t>(suite)</a:t>
            </a:r>
            <a:r>
              <a:rPr lang="en-CA" sz="3200" dirty="0"/>
              <a:t/>
            </a:r>
            <a:br>
              <a:rPr lang="en-CA" sz="3200" dirty="0"/>
            </a:br>
            <a:endParaRPr lang="en-CA" sz="2400" b="0" dirty="0">
              <a:solidFill>
                <a:srgbClr val="008AB0"/>
              </a:solidFill>
            </a:endParaRPr>
          </a:p>
        </p:txBody>
      </p:sp>
      <p:sp>
        <p:nvSpPr>
          <p:cNvPr id="13" name="Content Placeholder 5"/>
          <p:cNvSpPr>
            <a:spLocks noGrp="1"/>
          </p:cNvSpPr>
          <p:nvPr>
            <p:ph idx="1"/>
          </p:nvPr>
        </p:nvSpPr>
        <p:spPr>
          <a:xfrm>
            <a:off x="457200" y="1385704"/>
            <a:ext cx="3298760" cy="1207594"/>
          </a:xfrm>
        </p:spPr>
        <p:txBody>
          <a:bodyPr>
            <a:noAutofit/>
          </a:bodyPr>
          <a:lstStyle/>
          <a:p>
            <a:pPr marL="231775" indent="-231775"/>
            <a:r>
              <a:rPr lang="fr-FR" sz="1400" dirty="0"/>
              <a:t>Si un patient a placé une directive sur le consentement sur tous ses dossiers, il est possible de le trouver dans le </a:t>
            </a:r>
            <a:r>
              <a:rPr lang="fr-FR" sz="1400" dirty="0" err="1"/>
              <a:t>visualiseur</a:t>
            </a:r>
            <a:r>
              <a:rPr lang="fr-FR" sz="1400" dirty="0"/>
              <a:t>, mais </a:t>
            </a:r>
            <a:r>
              <a:rPr lang="fr-FR" sz="1400" u="sng" dirty="0"/>
              <a:t>aucun renseignement ne s’affichera dans les </a:t>
            </a:r>
            <a:r>
              <a:rPr lang="fr-FR" sz="1400" u="sng" dirty="0" err="1"/>
              <a:t>portlets</a:t>
            </a:r>
            <a:r>
              <a:rPr lang="fr-FR" sz="1400" dirty="0"/>
              <a:t>.</a:t>
            </a:r>
          </a:p>
        </p:txBody>
      </p:sp>
      <p:sp>
        <p:nvSpPr>
          <p:cNvPr id="14" name="Rounded Rectangle 13"/>
          <p:cNvSpPr/>
          <p:nvPr/>
        </p:nvSpPr>
        <p:spPr>
          <a:xfrm>
            <a:off x="795022" y="2687821"/>
            <a:ext cx="2786378" cy="1248728"/>
          </a:xfrm>
          <a:prstGeom prst="roundRect">
            <a:avLst>
              <a:gd name="adj" fmla="val 11619"/>
            </a:avLst>
          </a:prstGeom>
          <a:ln w="38100">
            <a:solidFill>
              <a:srgbClr val="007392"/>
            </a:solidFill>
          </a:ln>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algn="ctr" fontAlgn="auto">
              <a:spcAft>
                <a:spcPts val="0"/>
              </a:spcAft>
              <a:buNone/>
            </a:pPr>
            <a:r>
              <a:rPr lang="fr-FR" u="none" dirty="0">
                <a:solidFill>
                  <a:schemeClr val="tx1">
                    <a:lumMod val="95000"/>
                    <a:lumOff val="5000"/>
                  </a:schemeClr>
                </a:solidFill>
                <a:latin typeface="Calibri" panose="020F0502020204030204" pitchFamily="34" charset="0"/>
                <a:cs typeface="Calibri" panose="020F0502020204030204" pitchFamily="34" charset="0"/>
              </a:rPr>
              <a:t>Il n’est pas possible de déroger aux blocages de consentement dans le </a:t>
            </a:r>
            <a:r>
              <a:rPr lang="fr-FR" u="none" dirty="0" err="1">
                <a:solidFill>
                  <a:schemeClr val="tx1">
                    <a:lumMod val="95000"/>
                    <a:lumOff val="5000"/>
                  </a:schemeClr>
                </a:solidFill>
                <a:latin typeface="Calibri" panose="020F0502020204030204" pitchFamily="34" charset="0"/>
                <a:cs typeface="Calibri" panose="020F0502020204030204" pitchFamily="34" charset="0"/>
              </a:rPr>
              <a:t>portlet</a:t>
            </a:r>
            <a:r>
              <a:rPr lang="fr-FR" u="none" dirty="0">
                <a:solidFill>
                  <a:schemeClr val="tx1">
                    <a:lumMod val="95000"/>
                    <a:lumOff val="5000"/>
                  </a:schemeClr>
                </a:solidFill>
                <a:latin typeface="Calibri" panose="020F0502020204030204" pitchFamily="34" charset="0"/>
                <a:cs typeface="Calibri" panose="020F0502020204030204" pitchFamily="34" charset="0"/>
              </a:rPr>
              <a:t> Diagnostic Imaging ou de récupérer des données d’ID bloquées dans le SC ID.</a:t>
            </a:r>
          </a:p>
        </p:txBody>
      </p:sp>
      <p:sp>
        <p:nvSpPr>
          <p:cNvPr id="16" name="Content Placeholder 5"/>
          <p:cNvSpPr txBox="1">
            <a:spLocks/>
          </p:cNvSpPr>
          <p:nvPr/>
        </p:nvSpPr>
        <p:spPr bwMode="auto">
          <a:xfrm>
            <a:off x="457200" y="4068696"/>
            <a:ext cx="3404382" cy="1665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noAutofit/>
          </a:bodyPr>
          <a:lst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231775" indent="-231775" defTabSz="914400"/>
            <a:r>
              <a:rPr lang="fr-FR" sz="1400" u="none" dirty="0"/>
              <a:t>Quand on déroge à une directive sur le consentement, des messages d’avertissement s’affichent pour informer les utilisateurs des conséquences et des conditions de la consultation des renseignements bloqués.</a:t>
            </a:r>
          </a:p>
        </p:txBody>
      </p:sp>
      <p:pic>
        <p:nvPicPr>
          <p:cNvPr id="9218" name="Picture 2" descr="C:\Users\LAURIE~1.FRA\AppData\Local\Temp\SNAGHTML24bdef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82" y="3778928"/>
            <a:ext cx="5211228" cy="1856053"/>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b="7498"/>
          <a:stretch/>
        </p:blipFill>
        <p:spPr>
          <a:xfrm>
            <a:off x="3852272" y="1373443"/>
            <a:ext cx="5220538" cy="2256020"/>
          </a:xfrm>
          <a:prstGeom prst="rect">
            <a:avLst/>
          </a:prstGeom>
          <a:ln>
            <a:solidFill>
              <a:schemeClr val="tx1">
                <a:lumMod val="85000"/>
                <a:lumOff val="15000"/>
              </a:schemeClr>
            </a:solidFill>
          </a:ln>
        </p:spPr>
      </p:pic>
      <p:sp>
        <p:nvSpPr>
          <p:cNvPr id="9"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0824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7"/>
            <a:ext cx="8686800" cy="824224"/>
          </a:xfrm>
        </p:spPr>
        <p:txBody>
          <a:bodyPr/>
          <a:lstStyle/>
          <a:p>
            <a:r>
              <a:rPr lang="en-CA" sz="3200" dirty="0" err="1"/>
              <a:t>Gestion</a:t>
            </a:r>
            <a:r>
              <a:rPr lang="en-CA" sz="3200" dirty="0"/>
              <a:t> du </a:t>
            </a:r>
            <a:r>
              <a:rPr lang="en-CA" sz="3200" dirty="0" err="1"/>
              <a:t>consentement</a:t>
            </a:r>
            <a:r>
              <a:rPr lang="en-CA" sz="3200" dirty="0"/>
              <a:t> : COVID-19 Information</a:t>
            </a:r>
            <a:endParaRPr lang="en-CA" sz="2400" b="0" dirty="0"/>
          </a:p>
        </p:txBody>
      </p:sp>
      <p:sp>
        <p:nvSpPr>
          <p:cNvPr id="13" name="Content Placeholder 5"/>
          <p:cNvSpPr>
            <a:spLocks noGrp="1"/>
          </p:cNvSpPr>
          <p:nvPr>
            <p:ph idx="1"/>
          </p:nvPr>
        </p:nvSpPr>
        <p:spPr>
          <a:xfrm>
            <a:off x="457199" y="1492798"/>
            <a:ext cx="3751729" cy="4449837"/>
          </a:xfrm>
        </p:spPr>
        <p:txBody>
          <a:bodyPr>
            <a:noAutofit/>
          </a:bodyPr>
          <a:lstStyle/>
          <a:p>
            <a:pPr marL="231775" indent="-231775">
              <a:spcBef>
                <a:spcPts val="0"/>
              </a:spcBef>
              <a:spcAft>
                <a:spcPts val="1200"/>
              </a:spcAft>
            </a:pPr>
            <a:r>
              <a:rPr lang="fr-FR" sz="1400" dirty="0"/>
              <a:t>Si un patient a bloqué l’accès à ses dossiers du RNM et que des dossiers de vaccination contre la COVID-19 sont accessibles pour ce patient, le dossier du système </a:t>
            </a:r>
            <a:r>
              <a:rPr lang="fr-FR" sz="1400" dirty="0" smtClean="0"/>
              <a:t>COVax</a:t>
            </a:r>
            <a:r>
              <a:rPr lang="fr-FR" sz="1400" baseline="-25000" dirty="0" smtClean="0"/>
              <a:t>ON</a:t>
            </a:r>
            <a:r>
              <a:rPr lang="fr-FR" sz="1400" dirty="0" smtClean="0"/>
              <a:t> </a:t>
            </a:r>
            <a:r>
              <a:rPr lang="fr-FR" sz="1400" dirty="0"/>
              <a:t>sera lui aussi bloqué. </a:t>
            </a:r>
          </a:p>
          <a:p>
            <a:pPr marL="231775" indent="-231775">
              <a:spcBef>
                <a:spcPts val="0"/>
              </a:spcBef>
              <a:spcAft>
                <a:spcPts val="1200"/>
              </a:spcAft>
            </a:pPr>
            <a:r>
              <a:rPr lang="fr-FR" sz="1400" dirty="0"/>
              <a:t>Lorsque le consentement avec signature d’un patient ou d’un mandataire spécial est obtenu et qu’une dérogation temporaire au consentement est appliquée, tous les renseignements accessibles dans le RNM et le système </a:t>
            </a:r>
            <a:r>
              <a:rPr lang="fr-FR" sz="1400" dirty="0" smtClean="0"/>
              <a:t>COVax</a:t>
            </a:r>
            <a:r>
              <a:rPr lang="fr-FR" sz="1400" baseline="-25000" dirty="0" smtClean="0"/>
              <a:t>ON</a:t>
            </a:r>
            <a:r>
              <a:rPr lang="fr-FR" sz="1400" dirty="0" smtClean="0"/>
              <a:t> </a:t>
            </a:r>
            <a:r>
              <a:rPr lang="fr-FR" sz="1400" dirty="0"/>
              <a:t>sont débloqués.</a:t>
            </a:r>
          </a:p>
          <a:p>
            <a:pPr marL="231775" indent="-231775">
              <a:spcBef>
                <a:spcPts val="0"/>
              </a:spcBef>
              <a:spcAft>
                <a:spcPts val="1200"/>
              </a:spcAft>
            </a:pPr>
            <a:r>
              <a:rPr lang="fr-FR" sz="1400" dirty="0"/>
              <a:t>Cependant, au moment de la vaccination contre la COVID-19, si un patient ne consent pas à partager ses renseignements, cette information n’est pas entrée dans le système </a:t>
            </a:r>
            <a:r>
              <a:rPr lang="fr-FR" sz="1400" dirty="0" smtClean="0"/>
              <a:t>COVax</a:t>
            </a:r>
            <a:r>
              <a:rPr lang="fr-FR" sz="1400" baseline="-25000" dirty="0" smtClean="0"/>
              <a:t>ON</a:t>
            </a:r>
            <a:r>
              <a:rPr lang="fr-FR" sz="1400" dirty="0" smtClean="0"/>
              <a:t>.  </a:t>
            </a:r>
            <a:r>
              <a:rPr lang="fr-FR" sz="1400" b="1" dirty="0">
                <a:solidFill>
                  <a:srgbClr val="007392"/>
                </a:solidFill>
              </a:rPr>
              <a:t>Aucun dossier de vaccination n’est alors accessible dans le système </a:t>
            </a:r>
            <a:r>
              <a:rPr lang="fr-FR" sz="1400" b="1" dirty="0" smtClean="0">
                <a:solidFill>
                  <a:srgbClr val="007392"/>
                </a:solidFill>
              </a:rPr>
              <a:t>COVax</a:t>
            </a:r>
            <a:r>
              <a:rPr lang="fr-FR" sz="1400" b="1" baseline="-25000" dirty="0" smtClean="0">
                <a:solidFill>
                  <a:srgbClr val="007392"/>
                </a:solidFill>
              </a:rPr>
              <a:t>ON</a:t>
            </a:r>
            <a:r>
              <a:rPr lang="fr-FR" sz="1400" b="1" dirty="0" smtClean="0">
                <a:solidFill>
                  <a:srgbClr val="007392"/>
                </a:solidFill>
              </a:rPr>
              <a:t> </a:t>
            </a:r>
            <a:r>
              <a:rPr lang="fr-FR" sz="1400" b="1" dirty="0">
                <a:solidFill>
                  <a:srgbClr val="007392"/>
                </a:solidFill>
              </a:rPr>
              <a:t>ou le RNM.</a:t>
            </a:r>
          </a:p>
        </p:txBody>
      </p:sp>
      <p:pic>
        <p:nvPicPr>
          <p:cNvPr id="9" name="Picture 8"/>
          <p:cNvPicPr>
            <a:picLocks noChangeAspect="1"/>
          </p:cNvPicPr>
          <p:nvPr/>
        </p:nvPicPr>
        <p:blipFill rotWithShape="1">
          <a:blip r:embed="rId3"/>
          <a:srcRect b="29679"/>
          <a:stretch/>
        </p:blipFill>
        <p:spPr>
          <a:xfrm>
            <a:off x="4319746" y="1577430"/>
            <a:ext cx="4563096" cy="2324099"/>
          </a:xfrm>
          <a:prstGeom prst="rect">
            <a:avLst/>
          </a:prstGeom>
          <a:ln>
            <a:solidFill>
              <a:schemeClr val="tx1">
                <a:lumMod val="85000"/>
                <a:lumOff val="15000"/>
              </a:schemeClr>
            </a:solidFill>
          </a:ln>
        </p:spPr>
      </p:pic>
      <p:sp>
        <p:nvSpPr>
          <p:cNvPr id="6"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9895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922231"/>
          </a:xfrm>
        </p:spPr>
        <p:txBody>
          <a:bodyPr/>
          <a:lstStyle/>
          <a:p>
            <a:r>
              <a:rPr lang="en-US" sz="3200" dirty="0" err="1"/>
              <a:t>Visualiseur</a:t>
            </a:r>
            <a:r>
              <a:rPr lang="en-US" sz="3200" dirty="0"/>
              <a:t> </a:t>
            </a:r>
            <a:r>
              <a:rPr lang="en-US" sz="3200" dirty="0" err="1"/>
              <a:t>clinique</a:t>
            </a:r>
            <a:r>
              <a:rPr lang="en-US" sz="3200" dirty="0"/>
              <a:t> de </a:t>
            </a:r>
            <a:r>
              <a:rPr lang="en-US" sz="3200" dirty="0" err="1"/>
              <a:t>ConnexionOntario</a:t>
            </a:r>
            <a:r>
              <a:rPr lang="en-CA" sz="3200" dirty="0"/>
              <a:t/>
            </a:r>
            <a:br>
              <a:rPr lang="en-CA" sz="3200" dirty="0"/>
            </a:br>
            <a:r>
              <a:rPr lang="en-CA" sz="1600" b="0" dirty="0" err="1">
                <a:solidFill>
                  <a:srgbClr val="008AB0"/>
                </a:solidFill>
              </a:rPr>
              <a:t>Ressources</a:t>
            </a:r>
            <a:r>
              <a:rPr lang="en-CA" sz="1600" b="0" dirty="0">
                <a:solidFill>
                  <a:srgbClr val="008AB0"/>
                </a:solidFill>
              </a:rPr>
              <a:t> de formation</a:t>
            </a:r>
          </a:p>
        </p:txBody>
      </p:sp>
      <p:sp>
        <p:nvSpPr>
          <p:cNvPr id="8" name="Content Placeholder 5"/>
          <p:cNvSpPr>
            <a:spLocks noGrp="1"/>
          </p:cNvSpPr>
          <p:nvPr>
            <p:ph idx="1"/>
          </p:nvPr>
        </p:nvSpPr>
        <p:spPr>
          <a:xfrm>
            <a:off x="454025" y="1411252"/>
            <a:ext cx="6553200" cy="2516171"/>
          </a:xfrm>
        </p:spPr>
        <p:txBody>
          <a:bodyPr>
            <a:noAutofit/>
          </a:bodyPr>
          <a:lstStyle/>
          <a:p>
            <a:pPr marL="0" indent="0">
              <a:spcBef>
                <a:spcPts val="0"/>
              </a:spcBef>
              <a:spcAft>
                <a:spcPts val="600"/>
              </a:spcAft>
              <a:buNone/>
            </a:pPr>
            <a:r>
              <a:rPr lang="fr-FR" sz="1400" dirty="0"/>
              <a:t>Pour trouver de l’information supplémentaire, y compris des modules de formation en ligne et des fiches-conseils :</a:t>
            </a:r>
          </a:p>
          <a:p>
            <a:pPr marL="228600" indent="-228600">
              <a:spcBef>
                <a:spcPts val="0"/>
              </a:spcBef>
              <a:spcAft>
                <a:spcPts val="600"/>
              </a:spcAft>
              <a:buFont typeface="+mj-lt"/>
              <a:buAutoNum type="arabicPeriod"/>
            </a:pPr>
            <a:r>
              <a:rPr lang="en-US" sz="1400" spc="-10" dirty="0" err="1" smtClean="0"/>
              <a:t>Cliquez</a:t>
            </a:r>
            <a:r>
              <a:rPr lang="en-US" sz="1400" spc="-10" dirty="0" smtClean="0"/>
              <a:t> sur </a:t>
            </a:r>
            <a:r>
              <a:rPr lang="en-US" sz="1400" b="1" spc="-10" dirty="0" smtClean="0"/>
              <a:t>Resources &amp; Training </a:t>
            </a:r>
            <a:r>
              <a:rPr lang="en-US" sz="1400" spc="-10" dirty="0" err="1" smtClean="0"/>
              <a:t>dans</a:t>
            </a:r>
            <a:r>
              <a:rPr lang="en-US" sz="1400" spc="-10" dirty="0" smtClean="0"/>
              <a:t> </a:t>
            </a:r>
            <a:br>
              <a:rPr lang="en-US" sz="1400" spc="-10" dirty="0" smtClean="0"/>
            </a:br>
            <a:r>
              <a:rPr lang="en-US" sz="1400" spc="-10" dirty="0" smtClean="0"/>
              <a:t>le menu</a:t>
            </a:r>
            <a:endParaRPr lang="en-US" sz="1400" spc="-10" dirty="0"/>
          </a:p>
          <a:p>
            <a:pPr marL="228600" indent="-228600">
              <a:spcBef>
                <a:spcPts val="0"/>
              </a:spcBef>
              <a:spcAft>
                <a:spcPts val="600"/>
              </a:spcAft>
              <a:buFont typeface="+mj-lt"/>
              <a:buAutoNum type="arabicPeriod"/>
            </a:pPr>
            <a:r>
              <a:rPr lang="fr-FR" sz="1400" dirty="0"/>
              <a:t>Dans les sections Soutien à la clientèle et Soutien aux utilisateurs finaux de la </a:t>
            </a:r>
            <a:r>
              <a:rPr lang="en-US" sz="1400" dirty="0">
                <a:solidFill>
                  <a:srgbClr val="FF0000"/>
                </a:solidFill>
                <a:hlinkClick r:id="rId2"/>
              </a:rPr>
              <a:t>ConnectingOntario ClinicalViewer Support page</a:t>
            </a:r>
            <a:endParaRPr lang="en-US" sz="1400" dirty="0">
              <a:solidFill>
                <a:srgbClr val="FF0000"/>
              </a:solidFill>
            </a:endParaRPr>
          </a:p>
          <a:p>
            <a:pPr marL="228600" indent="-228600">
              <a:spcBef>
                <a:spcPts val="0"/>
              </a:spcBef>
              <a:spcAft>
                <a:spcPts val="600"/>
              </a:spcAft>
              <a:buFont typeface="+mj-lt"/>
              <a:buAutoNum type="arabicPeriod"/>
            </a:pPr>
            <a:r>
              <a:rPr lang="fr-FR" sz="1400" dirty="0" smtClean="0"/>
              <a:t>Communiquez </a:t>
            </a:r>
            <a:r>
              <a:rPr lang="fr-FR" sz="1400" dirty="0"/>
              <a:t>avec le formateur clé, le clinicien responsable </a:t>
            </a:r>
            <a:br>
              <a:rPr lang="fr-FR" sz="1400" dirty="0"/>
            </a:br>
            <a:r>
              <a:rPr lang="fr-FR" sz="1400" dirty="0"/>
              <a:t>ou le </a:t>
            </a:r>
            <a:r>
              <a:rPr lang="fr-FR" sz="1400" dirty="0" err="1"/>
              <a:t>superutilisateur</a:t>
            </a:r>
            <a:r>
              <a:rPr lang="fr-FR" sz="1400" dirty="0"/>
              <a:t> de votre organisation</a:t>
            </a:r>
            <a:r>
              <a:rPr lang="fr-FR" sz="1400" dirty="0" smtClean="0"/>
              <a:t>.</a:t>
            </a:r>
          </a:p>
          <a:p>
            <a:pPr marL="228600" indent="-228600">
              <a:spcBef>
                <a:spcPts val="0"/>
              </a:spcBef>
              <a:spcAft>
                <a:spcPts val="600"/>
              </a:spcAft>
              <a:buFont typeface="+mj-lt"/>
              <a:buAutoNum type="arabicPeriod"/>
            </a:pPr>
            <a:r>
              <a:rPr lang="en-US" sz="1400" dirty="0" err="1"/>
              <a:t>Écrivez</a:t>
            </a:r>
            <a:r>
              <a:rPr lang="en-US" sz="1400" dirty="0"/>
              <a:t> à </a:t>
            </a:r>
            <a:r>
              <a:rPr lang="en-US" sz="1400" dirty="0" smtClean="0">
                <a:hlinkClick r:id="rId3"/>
              </a:rPr>
              <a:t>oh-ds_connectingontario@ontariohealth.ca</a:t>
            </a:r>
            <a:r>
              <a:rPr lang="en-US" sz="1400" dirty="0" smtClean="0"/>
              <a:t>.</a:t>
            </a:r>
            <a:endParaRPr lang="en-US" sz="1400" dirty="0"/>
          </a:p>
        </p:txBody>
      </p:sp>
      <p:grpSp>
        <p:nvGrpSpPr>
          <p:cNvPr id="2" name="Group 1"/>
          <p:cNvGrpSpPr/>
          <p:nvPr/>
        </p:nvGrpSpPr>
        <p:grpSpPr>
          <a:xfrm>
            <a:off x="4303300" y="1803663"/>
            <a:ext cx="4460369" cy="1658274"/>
            <a:chOff x="4427997" y="1803663"/>
            <a:chExt cx="4460369" cy="1658274"/>
          </a:xfrm>
        </p:grpSpPr>
        <p:pic>
          <p:nvPicPr>
            <p:cNvPr id="10" name="Picture 9"/>
            <p:cNvPicPr>
              <a:picLocks noChangeAspect="1"/>
            </p:cNvPicPr>
            <p:nvPr/>
          </p:nvPicPr>
          <p:blipFill rotWithShape="1">
            <a:blip r:embed="rId4"/>
            <a:srcRect b="75867"/>
            <a:stretch/>
          </p:blipFill>
          <p:spPr>
            <a:xfrm>
              <a:off x="4427997" y="1803663"/>
              <a:ext cx="4399954" cy="645910"/>
            </a:xfrm>
            <a:prstGeom prst="rect">
              <a:avLst/>
            </a:prstGeom>
            <a:ln>
              <a:solidFill>
                <a:schemeClr val="tx1">
                  <a:lumMod val="85000"/>
                  <a:lumOff val="15000"/>
                </a:schemeClr>
              </a:solidFill>
            </a:ln>
          </p:spPr>
        </p:pic>
        <p:pic>
          <p:nvPicPr>
            <p:cNvPr id="11" name="Picture 4" descr="C:\Users\LAURIE~1.FRA\AppData\Local\Temp\SNAGHTML104de07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3696" y="2268112"/>
              <a:ext cx="1594670" cy="11938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Oval 11"/>
            <p:cNvSpPr/>
            <p:nvPr/>
          </p:nvSpPr>
          <p:spPr>
            <a:xfrm>
              <a:off x="7293696" y="2692957"/>
              <a:ext cx="1577403" cy="283072"/>
            </a:xfrm>
            <a:prstGeom prst="ellipse">
              <a:avLst/>
            </a:prstGeom>
            <a:noFill/>
            <a:ln>
              <a:solidFill>
                <a:srgbClr val="E84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Down Arrow 12"/>
            <p:cNvSpPr/>
            <p:nvPr/>
          </p:nvSpPr>
          <p:spPr>
            <a:xfrm>
              <a:off x="8161002" y="2024728"/>
              <a:ext cx="278582" cy="459480"/>
            </a:xfrm>
            <a:prstGeom prst="downArrow">
              <a:avLst>
                <a:gd name="adj1" fmla="val 34689"/>
                <a:gd name="adj2" fmla="val 54234"/>
              </a:avLst>
            </a:prstGeom>
            <a:solidFill>
              <a:srgbClr val="E94B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4" descr="C:\Users\LAURIE~1.FRA\AppData\Local\Temp\SNAGHTML23f9373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0275" y="2655978"/>
              <a:ext cx="541857" cy="34775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1706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4"/>
            <a:ext cx="8955248" cy="1165909"/>
          </a:xfrm>
        </p:spPr>
        <p:txBody>
          <a:bodyPr/>
          <a:lstStyle/>
          <a:p>
            <a:r>
              <a:rPr lang="fr-FR" sz="3200" spc="-50" dirty="0">
                <a:solidFill>
                  <a:srgbClr val="000000"/>
                </a:solidFill>
              </a:rPr>
              <a:t>Accéder au </a:t>
            </a:r>
            <a:r>
              <a:rPr lang="fr-FR" sz="3200" spc="-50" dirty="0" err="1">
                <a:solidFill>
                  <a:srgbClr val="000000"/>
                </a:solidFill>
              </a:rPr>
              <a:t>visualiseur</a:t>
            </a:r>
            <a:r>
              <a:rPr lang="fr-FR" sz="3200" spc="-50" dirty="0">
                <a:solidFill>
                  <a:srgbClr val="000000"/>
                </a:solidFill>
              </a:rPr>
              <a:t> clinique de </a:t>
            </a:r>
            <a:r>
              <a:rPr lang="fr-FR" sz="3200" spc="-50" dirty="0" err="1">
                <a:solidFill>
                  <a:srgbClr val="000000"/>
                </a:solidFill>
              </a:rPr>
              <a:t>ConnexionOntario</a:t>
            </a:r>
            <a:r>
              <a:rPr lang="en-CA" sz="3200" dirty="0"/>
              <a:t/>
            </a:r>
            <a:br>
              <a:rPr lang="en-CA" sz="3200" dirty="0"/>
            </a:br>
            <a:r>
              <a:rPr lang="en-CA" sz="1800" dirty="0" smtClean="0">
                <a:solidFill>
                  <a:srgbClr val="008AB0"/>
                </a:solidFill>
              </a:rPr>
              <a:t>ONE</a:t>
            </a:r>
            <a:r>
              <a:rPr lang="en-CA" sz="1800" baseline="30000" dirty="0">
                <a:solidFill>
                  <a:srgbClr val="008AB0"/>
                </a:solidFill>
              </a:rPr>
              <a:t>MD</a:t>
            </a:r>
            <a:r>
              <a:rPr lang="en-CA" sz="1800" dirty="0">
                <a:solidFill>
                  <a:srgbClr val="008AB0"/>
                </a:solidFill>
              </a:rPr>
              <a:t> </a:t>
            </a:r>
            <a:r>
              <a:rPr lang="en-CA" sz="1800" dirty="0" smtClean="0">
                <a:solidFill>
                  <a:srgbClr val="008AB0"/>
                </a:solidFill>
              </a:rPr>
              <a:t>ID</a:t>
            </a:r>
            <a:r>
              <a:rPr lang="en-CA" sz="1800" baseline="30000" dirty="0" smtClean="0">
                <a:solidFill>
                  <a:srgbClr val="008AB0"/>
                </a:solidFill>
              </a:rPr>
              <a:t> </a:t>
            </a:r>
            <a:r>
              <a:rPr lang="en-CA" sz="1400" b="0" dirty="0" smtClean="0">
                <a:solidFill>
                  <a:srgbClr val="008AB0"/>
                </a:solidFill>
              </a:rPr>
              <a:t>(suite)</a:t>
            </a:r>
            <a:endParaRPr lang="en-CA" sz="2000" b="0" dirty="0">
              <a:solidFill>
                <a:srgbClr val="008AB0"/>
              </a:solidFill>
            </a:endParaRPr>
          </a:p>
        </p:txBody>
      </p:sp>
      <p:sp>
        <p:nvSpPr>
          <p:cNvPr id="6" name="Content Placeholder 5"/>
          <p:cNvSpPr>
            <a:spLocks noGrp="1"/>
          </p:cNvSpPr>
          <p:nvPr>
            <p:ph idx="1"/>
          </p:nvPr>
        </p:nvSpPr>
        <p:spPr>
          <a:xfrm>
            <a:off x="457200" y="1381015"/>
            <a:ext cx="8229600" cy="1550392"/>
          </a:xfrm>
        </p:spPr>
        <p:txBody>
          <a:bodyPr/>
          <a:lstStyle/>
          <a:p>
            <a:pPr marL="0" indent="0">
              <a:spcBef>
                <a:spcPts val="0"/>
              </a:spcBef>
              <a:spcAft>
                <a:spcPts val="600"/>
              </a:spcAft>
              <a:buNone/>
            </a:pPr>
            <a:r>
              <a:rPr lang="fr-FR" sz="1600" dirty="0"/>
              <a:t>Le </a:t>
            </a:r>
            <a:r>
              <a:rPr lang="fr-FR" sz="1600" dirty="0" err="1"/>
              <a:t>visualiseur</a:t>
            </a:r>
            <a:r>
              <a:rPr lang="fr-FR" sz="1600" dirty="0"/>
              <a:t> clinique s’ouvre dans une nouvelle fenêtre.</a:t>
            </a:r>
          </a:p>
          <a:p>
            <a:pPr marL="0" indent="0">
              <a:spcBef>
                <a:spcPts val="0"/>
              </a:spcBef>
              <a:spcAft>
                <a:spcPts val="600"/>
              </a:spcAft>
              <a:buNone/>
            </a:pPr>
            <a:r>
              <a:rPr lang="fr-FR" sz="1600" dirty="0"/>
              <a:t>Si vous avez un accès au </a:t>
            </a:r>
            <a:r>
              <a:rPr lang="fr-FR" sz="1600" dirty="0" err="1"/>
              <a:t>visualiseur</a:t>
            </a:r>
            <a:r>
              <a:rPr lang="fr-FR" sz="1600" dirty="0"/>
              <a:t> pour plus d’une organisation avec le même compte utilisateur (ONE ID), une fenêtre contextuelle s’affiche pour que vous choisissiez une organisation.   </a:t>
            </a:r>
          </a:p>
          <a:p>
            <a:pPr marL="0" indent="0">
              <a:spcBef>
                <a:spcPts val="0"/>
              </a:spcBef>
              <a:spcAft>
                <a:spcPts val="600"/>
              </a:spcAft>
              <a:buNone/>
            </a:pPr>
            <a:r>
              <a:rPr lang="fr-FR" sz="1600" dirty="0"/>
              <a:t>* La fenêtre ne s’affiche que dans ce cas.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69" t="951" r="5098" b="7851"/>
          <a:stretch/>
        </p:blipFill>
        <p:spPr>
          <a:xfrm>
            <a:off x="568960" y="2900468"/>
            <a:ext cx="5019178" cy="2048998"/>
          </a:xfrm>
          <a:prstGeom prst="rect">
            <a:avLst/>
          </a:prstGeom>
          <a:ln w="9525">
            <a:solidFill>
              <a:schemeClr val="tx1">
                <a:lumMod val="85000"/>
                <a:lumOff val="15000"/>
              </a:schemeClr>
            </a:solidFill>
          </a:ln>
        </p:spPr>
      </p:pic>
      <p:sp>
        <p:nvSpPr>
          <p:cNvPr id="9" name="Content Placeholder 2"/>
          <p:cNvSpPr txBox="1">
            <a:spLocks/>
          </p:cNvSpPr>
          <p:nvPr/>
        </p:nvSpPr>
        <p:spPr>
          <a:xfrm>
            <a:off x="5634527" y="2801183"/>
            <a:ext cx="3060899" cy="14659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600" u="none" dirty="0">
                <a:latin typeface="Calibri" panose="020F0502020204030204" pitchFamily="34" charset="0"/>
                <a:cs typeface="Calibri" panose="020F0502020204030204" pitchFamily="34" charset="0"/>
              </a:rPr>
              <a:t>Pour sélectionner l’organisation :</a:t>
            </a:r>
          </a:p>
          <a:p>
            <a:pPr marL="227013" indent="-227013">
              <a:buFont typeface="+mj-lt"/>
              <a:buAutoNum type="arabicPeriod"/>
            </a:pPr>
            <a:r>
              <a:rPr lang="fr-FR" sz="1600" u="none" dirty="0">
                <a:latin typeface="Calibri" panose="020F0502020204030204" pitchFamily="34" charset="0"/>
                <a:cs typeface="Calibri" panose="020F0502020204030204" pitchFamily="34" charset="0"/>
              </a:rPr>
              <a:t>Dans la liste déroulante, cliquez sur le nom de l’organisation. </a:t>
            </a:r>
          </a:p>
          <a:p>
            <a:pPr marL="227013" indent="-227013">
              <a:buFont typeface="+mj-lt"/>
              <a:buAutoNum type="arabicPeriod"/>
            </a:pPr>
            <a:r>
              <a:rPr lang="fr-FR" sz="1600" u="none" dirty="0">
                <a:latin typeface="Calibri" panose="020F0502020204030204" pitchFamily="34" charset="0"/>
                <a:cs typeface="Calibri" panose="020F0502020204030204" pitchFamily="34" charset="0"/>
              </a:rPr>
              <a:t>Cliquez ensuite sur </a:t>
            </a:r>
            <a:r>
              <a:rPr lang="fr-FR" sz="1600" b="1" u="none" dirty="0">
                <a:latin typeface="Calibri" panose="020F0502020204030204" pitchFamily="34" charset="0"/>
                <a:cs typeface="Calibri" panose="020F0502020204030204" pitchFamily="34" charset="0"/>
              </a:rPr>
              <a:t>Select</a:t>
            </a:r>
            <a:r>
              <a:rPr lang="fr-FR" sz="1600" u="none" dirty="0">
                <a:latin typeface="Calibri" panose="020F0502020204030204" pitchFamily="34" charset="0"/>
                <a:cs typeface="Calibri" panose="020F0502020204030204" pitchFamily="34" charset="0"/>
              </a:rPr>
              <a:t>.</a:t>
            </a:r>
          </a:p>
          <a:p>
            <a:pPr marL="0" indent="0">
              <a:buFont typeface="Courier New" panose="02070309020205020404" pitchFamily="49" charset="0"/>
              <a:buNone/>
            </a:pPr>
            <a:endParaRPr lang="en-US" sz="1600" u="none" dirty="0" smtClean="0">
              <a:solidFill>
                <a:schemeClr val="tx1">
                  <a:lumMod val="85000"/>
                  <a:lumOff val="15000"/>
                </a:schemeClr>
              </a:solidFill>
              <a:latin typeface="Calibri" panose="020F0502020204030204" pitchFamily="34" charset="0"/>
              <a:cs typeface="Calibri" panose="020F0502020204030204" pitchFamily="34" charset="0"/>
            </a:endParaRPr>
          </a:p>
          <a:p>
            <a:endParaRPr lang="en-CA" sz="1600" u="none" dirty="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3" name="Group 2"/>
          <p:cNvGrpSpPr/>
          <p:nvPr/>
        </p:nvGrpSpPr>
        <p:grpSpPr>
          <a:xfrm>
            <a:off x="5713073" y="4285766"/>
            <a:ext cx="3061657" cy="1630617"/>
            <a:chOff x="5713073" y="4285766"/>
            <a:chExt cx="3061657" cy="1630617"/>
          </a:xfrm>
        </p:grpSpPr>
        <p:sp>
          <p:nvSpPr>
            <p:cNvPr id="10" name="Rounded Rectangle 9"/>
            <p:cNvSpPr/>
            <p:nvPr/>
          </p:nvSpPr>
          <p:spPr>
            <a:xfrm>
              <a:off x="5713073" y="4285766"/>
              <a:ext cx="3061657" cy="1630617"/>
            </a:xfrm>
            <a:prstGeom prst="roundRect">
              <a:avLst>
                <a:gd name="adj" fmla="val 9036"/>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u="none">
                <a:latin typeface="Calibri" panose="020F0502020204030204" pitchFamily="34" charset="0"/>
                <a:cs typeface="Calibri" panose="020F0502020204030204" pitchFamily="34" charset="0"/>
              </a:endParaRPr>
            </a:p>
          </p:txBody>
        </p:sp>
        <p:sp>
          <p:nvSpPr>
            <p:cNvPr id="11" name="TextBox 10"/>
            <p:cNvSpPr txBox="1"/>
            <p:nvPr/>
          </p:nvSpPr>
          <p:spPr>
            <a:xfrm>
              <a:off x="5759460" y="4308959"/>
              <a:ext cx="3015269" cy="1569660"/>
            </a:xfrm>
            <a:prstGeom prst="rect">
              <a:avLst/>
            </a:prstGeom>
            <a:noFill/>
          </p:spPr>
          <p:txBody>
            <a:bodyPr wrap="square" rtlCol="0">
              <a:spAutoFit/>
            </a:bodyPr>
            <a:lstStyle/>
            <a:p>
              <a:r>
                <a:rPr lang="fr-FR" sz="1600" b="1" u="none" dirty="0">
                  <a:solidFill>
                    <a:schemeClr val="accent1">
                      <a:lumMod val="50000"/>
                    </a:schemeClr>
                  </a:solidFill>
                  <a:latin typeface="Calibri" panose="020F0502020204030204" pitchFamily="34" charset="0"/>
                  <a:cs typeface="Calibri" panose="020F0502020204030204" pitchFamily="34" charset="0"/>
                </a:rPr>
                <a:t>N. B. : </a:t>
              </a:r>
              <a:r>
                <a:rPr lang="fr-FR" sz="1600" u="none" dirty="0">
                  <a:solidFill>
                    <a:schemeClr val="tx1">
                      <a:lumMod val="85000"/>
                      <a:lumOff val="15000"/>
                    </a:schemeClr>
                  </a:solidFill>
                  <a:latin typeface="Calibri" panose="020F0502020204030204" pitchFamily="34" charset="0"/>
                  <a:cs typeface="Calibri" panose="020F0502020204030204" pitchFamily="34" charset="0"/>
                </a:rPr>
                <a:t>Vous devez seulement consulter les dossiers des patients que vous soignez pour l’organisation dont l’identifiant est utilisé (à moins d’avoir une autre autorisation de l’organisation).</a:t>
              </a:r>
            </a:p>
          </p:txBody>
        </p:sp>
      </p:grpSp>
      <p:sp>
        <p:nvSpPr>
          <p:cNvPr id="13" name="Date Placeholder 3"/>
          <p:cNvSpPr txBox="1">
            <a:spLocks/>
          </p:cNvSpPr>
          <p:nvPr/>
        </p:nvSpPr>
        <p:spPr>
          <a:xfrm>
            <a:off x="5171090" y="6295513"/>
            <a:ext cx="360364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1811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2"/>
            <a:ext cx="8686800" cy="1165909"/>
          </a:xfrm>
        </p:spPr>
        <p:txBody>
          <a:bodyPr/>
          <a:lstStyle/>
          <a:p>
            <a:r>
              <a:rPr lang="en-CA" sz="3200" dirty="0"/>
              <a:t>Accord de </a:t>
            </a:r>
            <a:r>
              <a:rPr lang="en-CA" sz="3200" dirty="0" err="1"/>
              <a:t>l’utilisateur</a:t>
            </a:r>
            <a:r>
              <a:rPr lang="en-CA" sz="3200" dirty="0"/>
              <a:t> final</a:t>
            </a:r>
            <a:br>
              <a:rPr lang="en-CA" sz="3200" dirty="0"/>
            </a:br>
            <a:r>
              <a:rPr lang="fr-FR" sz="1600" b="0" dirty="0">
                <a:solidFill>
                  <a:srgbClr val="008AB0"/>
                </a:solidFill>
              </a:rPr>
              <a:t>La première fois que vous accédez au </a:t>
            </a:r>
            <a:r>
              <a:rPr lang="fr-FR" sz="1600" b="0" dirty="0" err="1">
                <a:solidFill>
                  <a:srgbClr val="008AB0"/>
                </a:solidFill>
              </a:rPr>
              <a:t>visualiseur</a:t>
            </a:r>
            <a:r>
              <a:rPr lang="fr-FR" sz="1600" b="0" dirty="0">
                <a:solidFill>
                  <a:srgbClr val="008AB0"/>
                </a:solidFill>
              </a:rPr>
              <a:t> clinique et au premier accès chaque année, vous devez accepter l’accord de l’utilisateur final.</a:t>
            </a:r>
          </a:p>
        </p:txBody>
      </p:sp>
      <p:sp>
        <p:nvSpPr>
          <p:cNvPr id="6" name="Content Placeholder 5"/>
          <p:cNvSpPr>
            <a:spLocks noGrp="1"/>
          </p:cNvSpPr>
          <p:nvPr>
            <p:ph idx="1"/>
          </p:nvPr>
        </p:nvSpPr>
        <p:spPr>
          <a:xfrm>
            <a:off x="457200" y="1626160"/>
            <a:ext cx="4888530" cy="4248472"/>
          </a:xfrm>
        </p:spPr>
        <p:txBody>
          <a:bodyPr/>
          <a:lstStyle/>
          <a:p>
            <a:pPr marL="0" indent="0">
              <a:spcBef>
                <a:spcPts val="0"/>
              </a:spcBef>
              <a:spcAft>
                <a:spcPts val="600"/>
              </a:spcAft>
              <a:buNone/>
            </a:pPr>
            <a:r>
              <a:rPr lang="fr-FR" sz="1600" dirty="0"/>
              <a:t>Pour accepter l’accord :</a:t>
            </a:r>
          </a:p>
          <a:p>
            <a:pPr marL="227013" indent="-227013">
              <a:spcBef>
                <a:spcPts val="0"/>
              </a:spcBef>
              <a:spcAft>
                <a:spcPts val="600"/>
              </a:spcAft>
              <a:buFont typeface="+mj-lt"/>
              <a:buAutoNum type="arabicPeriod"/>
            </a:pPr>
            <a:r>
              <a:rPr lang="fr-FR" sz="1600" dirty="0"/>
              <a:t>Cliquez sur </a:t>
            </a:r>
            <a:r>
              <a:rPr lang="fr-FR" sz="1600" b="1" dirty="0"/>
              <a:t>OK</a:t>
            </a:r>
            <a:r>
              <a:rPr lang="fr-FR" sz="1600" dirty="0"/>
              <a:t>.</a:t>
            </a:r>
          </a:p>
          <a:p>
            <a:pPr marL="512763" indent="-285750">
              <a:spcBef>
                <a:spcPts val="0"/>
              </a:spcBef>
              <a:spcAft>
                <a:spcPts val="600"/>
              </a:spcAft>
              <a:buFont typeface="Wingdings" panose="05000000000000000000" pitchFamily="2" charset="2"/>
              <a:buChar char="Ø"/>
            </a:pPr>
            <a:r>
              <a:rPr lang="fr-FR" sz="1600" dirty="0"/>
              <a:t>L’accord s’affiche.</a:t>
            </a:r>
          </a:p>
          <a:p>
            <a:pPr marL="227013" indent="-227013">
              <a:spcBef>
                <a:spcPts val="0"/>
              </a:spcBef>
              <a:spcAft>
                <a:spcPts val="600"/>
              </a:spcAft>
              <a:buFont typeface="+mj-lt"/>
              <a:buAutoNum type="arabicPeriod" startAt="2"/>
            </a:pPr>
            <a:r>
              <a:rPr lang="fr-FR" sz="1600" dirty="0"/>
              <a:t>Faites-le défiler et lisez-le.</a:t>
            </a:r>
          </a:p>
          <a:p>
            <a:pPr marL="227013" indent="-227013">
              <a:spcBef>
                <a:spcPts val="0"/>
              </a:spcBef>
              <a:spcAft>
                <a:spcPts val="600"/>
              </a:spcAft>
              <a:buFont typeface="+mj-lt"/>
              <a:buAutoNum type="arabicPeriod" startAt="2"/>
            </a:pPr>
            <a:r>
              <a:rPr lang="fr-FR" sz="1600" dirty="0"/>
              <a:t>Cliquez sur </a:t>
            </a:r>
            <a:r>
              <a:rPr lang="fr-FR" sz="1600" b="1" dirty="0" err="1"/>
              <a:t>Accept</a:t>
            </a:r>
            <a:r>
              <a:rPr lang="fr-FR" sz="1600" dirty="0"/>
              <a:t>, puis sur </a:t>
            </a:r>
            <a:r>
              <a:rPr lang="fr-FR" sz="1600" b="1" dirty="0" err="1"/>
              <a:t>Submit</a:t>
            </a:r>
            <a:r>
              <a:rPr lang="fr-FR" sz="1600" dirty="0"/>
              <a:t>.</a:t>
            </a:r>
          </a:p>
          <a:p>
            <a:pPr marL="574675">
              <a:spcBef>
                <a:spcPts val="0"/>
              </a:spcBef>
              <a:spcAft>
                <a:spcPts val="600"/>
              </a:spcAft>
              <a:buFont typeface="Wingdings" panose="05000000000000000000" pitchFamily="2" charset="2"/>
              <a:buChar char="Ø"/>
            </a:pPr>
            <a:r>
              <a:rPr lang="fr-FR" sz="1600" dirty="0"/>
              <a:t>Un rappel sur la protection de la vie privée s’affiche à votre première connexion de la journée et au plus une fois toutes les 24 heures.</a:t>
            </a:r>
          </a:p>
          <a:p>
            <a:pPr marL="574675">
              <a:spcBef>
                <a:spcPts val="0"/>
              </a:spcBef>
              <a:spcAft>
                <a:spcPts val="600"/>
              </a:spcAft>
              <a:buFont typeface="Wingdings" panose="05000000000000000000" pitchFamily="2" charset="2"/>
              <a:buChar char="Ø"/>
            </a:pPr>
            <a:r>
              <a:rPr lang="fr-FR" sz="1600" dirty="0"/>
              <a:t>Comme vous l’avez appris dans la formation sur la protection de la vie privée et la sécurité, vous avez l’obligation légale de protéger la confidentialité des renseignements des patients.</a:t>
            </a:r>
          </a:p>
          <a:p>
            <a:pPr marL="0" indent="0">
              <a:spcBef>
                <a:spcPts val="0"/>
              </a:spcBef>
              <a:spcAft>
                <a:spcPts val="600"/>
              </a:spcAft>
              <a:buNone/>
            </a:pPr>
            <a:endParaRPr lang="en-CA" sz="1600" dirty="0"/>
          </a:p>
        </p:txBody>
      </p:sp>
      <p:grpSp>
        <p:nvGrpSpPr>
          <p:cNvPr id="2" name="Group 1"/>
          <p:cNvGrpSpPr/>
          <p:nvPr/>
        </p:nvGrpSpPr>
        <p:grpSpPr>
          <a:xfrm>
            <a:off x="4458244" y="1707667"/>
            <a:ext cx="4542191" cy="4220884"/>
            <a:chOff x="4458244" y="1707667"/>
            <a:chExt cx="4542191" cy="4220884"/>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bwMode="auto">
            <a:xfrm>
              <a:off x="5445353" y="3337751"/>
              <a:ext cx="2567973" cy="2590800"/>
            </a:xfrm>
            <a:prstGeom prst="rect">
              <a:avLst/>
            </a:prstGeom>
            <a:noFill/>
            <a:ln>
              <a:solidFill>
                <a:schemeClr val="tx1"/>
              </a:solidFill>
            </a:ln>
          </p:spPr>
        </p:pic>
        <p:grpSp>
          <p:nvGrpSpPr>
            <p:cNvPr id="8" name="Group 7"/>
            <p:cNvGrpSpPr/>
            <p:nvPr/>
          </p:nvGrpSpPr>
          <p:grpSpPr>
            <a:xfrm>
              <a:off x="4710158" y="1707667"/>
              <a:ext cx="4038363" cy="791091"/>
              <a:chOff x="5005754" y="1981200"/>
              <a:chExt cx="4038363" cy="791091"/>
            </a:xfrm>
          </p:grpSpPr>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5005754" y="1981200"/>
                <a:ext cx="3787140" cy="791091"/>
              </a:xfrm>
              <a:prstGeom prst="rect">
                <a:avLst/>
              </a:prstGeom>
              <a:ln>
                <a:solidFill>
                  <a:schemeClr val="tx1"/>
                </a:solidFill>
              </a:ln>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41671" y="2437327"/>
                <a:ext cx="502446" cy="33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4458244" y="2654913"/>
              <a:ext cx="4542191" cy="576341"/>
              <a:chOff x="4458244" y="2928446"/>
              <a:chExt cx="4542191" cy="576341"/>
            </a:xfrm>
          </p:grpSpPr>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8244" y="2928446"/>
                <a:ext cx="4542191" cy="528572"/>
              </a:xfrm>
              <a:prstGeom prst="rect">
                <a:avLst/>
              </a:prstGeom>
              <a:ln>
                <a:solidFill>
                  <a:schemeClr val="tx1"/>
                </a:solidFill>
              </a:ln>
            </p:spPr>
          </p:pic>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961208" y="3153950"/>
                <a:ext cx="496306"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4"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9476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err="1"/>
              <a:t>Déconnexion</a:t>
            </a:r>
            <a:r>
              <a:rPr lang="en-CA" sz="3200" dirty="0"/>
              <a:t/>
            </a:r>
            <a:br>
              <a:rPr lang="en-CA" sz="3200" dirty="0"/>
            </a:br>
            <a:r>
              <a:rPr lang="fr-FR" sz="1600" b="0" dirty="0">
                <a:solidFill>
                  <a:srgbClr val="008AB0"/>
                </a:solidFill>
              </a:rPr>
              <a:t>Il est préférable de vous déconnecter du </a:t>
            </a:r>
            <a:r>
              <a:rPr lang="fr-FR" sz="1600" b="0" dirty="0" err="1">
                <a:solidFill>
                  <a:srgbClr val="008AB0"/>
                </a:solidFill>
              </a:rPr>
              <a:t>visualiseur</a:t>
            </a:r>
            <a:r>
              <a:rPr lang="fr-FR" sz="1600" b="0" dirty="0">
                <a:solidFill>
                  <a:srgbClr val="008AB0"/>
                </a:solidFill>
              </a:rPr>
              <a:t> clinique après chaque utilisation et avant de quitter votre poste de travail.</a:t>
            </a:r>
            <a:br>
              <a:rPr lang="fr-FR" sz="1600" b="0" dirty="0">
                <a:solidFill>
                  <a:srgbClr val="008AB0"/>
                </a:solidFill>
              </a:rPr>
            </a:br>
            <a:endParaRPr lang="en-US" sz="1600" b="0" dirty="0">
              <a:solidFill>
                <a:srgbClr val="008AB0"/>
              </a:solidFill>
            </a:endParaRPr>
          </a:p>
        </p:txBody>
      </p:sp>
      <p:sp>
        <p:nvSpPr>
          <p:cNvPr id="6" name="Content Placeholder 5"/>
          <p:cNvSpPr>
            <a:spLocks noGrp="1"/>
          </p:cNvSpPr>
          <p:nvPr>
            <p:ph idx="1"/>
          </p:nvPr>
        </p:nvSpPr>
        <p:spPr>
          <a:xfrm>
            <a:off x="457200" y="1720056"/>
            <a:ext cx="4190999" cy="1253407"/>
          </a:xfrm>
        </p:spPr>
        <p:txBody>
          <a:bodyPr/>
          <a:lstStyle/>
          <a:p>
            <a:pPr marL="0" indent="0">
              <a:spcBef>
                <a:spcPts val="0"/>
              </a:spcBef>
              <a:spcAft>
                <a:spcPts val="600"/>
              </a:spcAft>
              <a:buNone/>
            </a:pPr>
            <a:r>
              <a:rPr lang="fr-FR" sz="1600" dirty="0"/>
              <a:t>Pour vous déconnecter du </a:t>
            </a:r>
            <a:r>
              <a:rPr lang="fr-FR" sz="1600" dirty="0" err="1"/>
              <a:t>visualiseur</a:t>
            </a:r>
            <a:r>
              <a:rPr lang="fr-FR" sz="1600" dirty="0"/>
              <a:t> :</a:t>
            </a:r>
          </a:p>
          <a:p>
            <a:pPr marL="227013" indent="-227013">
              <a:spcBef>
                <a:spcPts val="0"/>
              </a:spcBef>
              <a:spcAft>
                <a:spcPts val="600"/>
              </a:spcAft>
              <a:buFont typeface="+mj-lt"/>
              <a:buAutoNum type="arabicPeriod"/>
            </a:pPr>
            <a:r>
              <a:rPr lang="fr-FR" sz="1600" dirty="0"/>
              <a:t>Cliquez sur </a:t>
            </a:r>
            <a:r>
              <a:rPr lang="fr-FR" sz="1600" b="1" dirty="0" err="1"/>
              <a:t>Logout</a:t>
            </a:r>
            <a:r>
              <a:rPr lang="fr-FR" sz="1600" dirty="0"/>
              <a:t> et fermez le navigateur.</a:t>
            </a:r>
          </a:p>
          <a:p>
            <a:pPr marL="227013" indent="0">
              <a:spcBef>
                <a:spcPts val="0"/>
              </a:spcBef>
              <a:spcAft>
                <a:spcPts val="600"/>
              </a:spcAft>
              <a:buNone/>
            </a:pPr>
            <a:r>
              <a:rPr lang="fr-FR" sz="1600" dirty="0"/>
              <a:t>La législation sur la protection de la vie privée et la sécurité exige la déconnexion du </a:t>
            </a:r>
            <a:r>
              <a:rPr lang="fr-FR" sz="1600" dirty="0" err="1"/>
              <a:t>visualiseur</a:t>
            </a:r>
            <a:r>
              <a:rPr lang="fr-FR" sz="1600" dirty="0"/>
              <a:t>.</a:t>
            </a:r>
          </a:p>
          <a:p>
            <a:pPr>
              <a:spcBef>
                <a:spcPts val="0"/>
              </a:spcBef>
              <a:spcAft>
                <a:spcPts val="600"/>
              </a:spcAft>
            </a:pPr>
            <a:endParaRPr lang="en-CA" sz="1600" dirty="0"/>
          </a:p>
        </p:txBody>
      </p:sp>
      <p:grpSp>
        <p:nvGrpSpPr>
          <p:cNvPr id="2" name="Group 1"/>
          <p:cNvGrpSpPr/>
          <p:nvPr/>
        </p:nvGrpSpPr>
        <p:grpSpPr>
          <a:xfrm>
            <a:off x="816319" y="3325134"/>
            <a:ext cx="3657600" cy="739590"/>
            <a:chOff x="816319" y="3274800"/>
            <a:chExt cx="3657600" cy="739590"/>
          </a:xfrm>
        </p:grpSpPr>
        <p:sp>
          <p:nvSpPr>
            <p:cNvPr id="8" name="Rounded Rectangle 7"/>
            <p:cNvSpPr/>
            <p:nvPr/>
          </p:nvSpPr>
          <p:spPr>
            <a:xfrm>
              <a:off x="816319" y="3274800"/>
              <a:ext cx="3657600" cy="739590"/>
            </a:xfrm>
            <a:prstGeom prst="roundRect">
              <a:avLst>
                <a:gd name="adj" fmla="val 10606"/>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u="none">
                <a:latin typeface="Calibri" panose="020F0502020204030204" pitchFamily="34" charset="0"/>
                <a:cs typeface="Calibri" panose="020F0502020204030204" pitchFamily="34" charset="0"/>
              </a:endParaRPr>
            </a:p>
          </p:txBody>
        </p:sp>
        <p:sp>
          <p:nvSpPr>
            <p:cNvPr id="9" name="TextBox 8"/>
            <p:cNvSpPr txBox="1"/>
            <p:nvPr/>
          </p:nvSpPr>
          <p:spPr>
            <a:xfrm>
              <a:off x="838702" y="3376830"/>
              <a:ext cx="3612834" cy="535531"/>
            </a:xfrm>
            <a:prstGeom prst="rect">
              <a:avLst/>
            </a:prstGeom>
            <a:noFill/>
          </p:spPr>
          <p:txBody>
            <a:bodyPr wrap="square" rtlCol="0">
              <a:spAutoFit/>
            </a:bodyPr>
            <a:lstStyle/>
            <a:p>
              <a:pPr>
                <a:lnSpc>
                  <a:spcPct val="90000"/>
                </a:lnSpc>
                <a:spcAft>
                  <a:spcPct val="50000"/>
                </a:spcAft>
                <a:buClr>
                  <a:schemeClr val="accent1"/>
                </a:buClr>
                <a:defRPr/>
              </a:pPr>
              <a:r>
                <a:rPr lang="fr-FR" sz="1600" b="1" u="none" dirty="0">
                  <a:solidFill>
                    <a:srgbClr val="007392"/>
                  </a:solidFill>
                  <a:latin typeface="Calibri" panose="020F0502020204030204" pitchFamily="34" charset="0"/>
                  <a:cs typeface="Calibri" panose="020F0502020204030204" pitchFamily="34" charset="0"/>
                </a:rPr>
                <a:t>N. B. :  </a:t>
              </a:r>
              <a:r>
                <a:rPr lang="fr-FR" sz="1600" u="none" dirty="0">
                  <a:solidFill>
                    <a:schemeClr val="tx1">
                      <a:lumMod val="75000"/>
                      <a:lumOff val="25000"/>
                    </a:schemeClr>
                  </a:solidFill>
                  <a:latin typeface="Calibri" panose="020F0502020204030204" pitchFamily="34" charset="0"/>
                  <a:cs typeface="Calibri" panose="020F0502020204030204" pitchFamily="34" charset="0"/>
                </a:rPr>
                <a:t>Vous ne pouvez ouvrir qu’une session à la fois.</a:t>
              </a:r>
            </a:p>
          </p:txBody>
        </p:sp>
      </p:grpSp>
      <p:grpSp>
        <p:nvGrpSpPr>
          <p:cNvPr id="19" name="Group 18"/>
          <p:cNvGrpSpPr/>
          <p:nvPr/>
        </p:nvGrpSpPr>
        <p:grpSpPr>
          <a:xfrm>
            <a:off x="4731440" y="1727124"/>
            <a:ext cx="4329319" cy="3894205"/>
            <a:chOff x="4731440" y="1727124"/>
            <a:chExt cx="4329319" cy="3894205"/>
          </a:xfrm>
        </p:grpSpPr>
        <p:grpSp>
          <p:nvGrpSpPr>
            <p:cNvPr id="15" name="Group 14"/>
            <p:cNvGrpSpPr/>
            <p:nvPr/>
          </p:nvGrpSpPr>
          <p:grpSpPr>
            <a:xfrm>
              <a:off x="5352657" y="2441647"/>
              <a:ext cx="3708102" cy="3179682"/>
              <a:chOff x="5166810" y="2420758"/>
              <a:chExt cx="3708102" cy="3179682"/>
            </a:xfrm>
          </p:grpSpPr>
          <p:pic>
            <p:nvPicPr>
              <p:cNvPr id="12" name="Picture 4" descr="C:\Users\LAURIE~1.FRA\AppData\Local\Temp\SNAGHTML1035b4c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810" y="2475707"/>
                <a:ext cx="3574144" cy="31247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LAURIE~1.FRA\AppData\Local\Temp\SNAGHTML23f2c24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783" y="2420758"/>
                <a:ext cx="473129" cy="311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731440" y="1727124"/>
              <a:ext cx="4329319" cy="475752"/>
              <a:chOff x="4648199" y="1480745"/>
              <a:chExt cx="4329319" cy="475752"/>
            </a:xfrm>
          </p:grpSpPr>
          <p:pic>
            <p:nvPicPr>
              <p:cNvPr id="4" name="Picture 3"/>
              <p:cNvPicPr>
                <a:picLocks noChangeAspect="1"/>
              </p:cNvPicPr>
              <p:nvPr/>
            </p:nvPicPr>
            <p:blipFill>
              <a:blip r:embed="rId5"/>
              <a:stretch>
                <a:fillRect/>
              </a:stretch>
            </p:blipFill>
            <p:spPr>
              <a:xfrm>
                <a:off x="4648199" y="1530324"/>
                <a:ext cx="3928203" cy="426173"/>
              </a:xfrm>
              <a:prstGeom prst="rect">
                <a:avLst/>
              </a:prstGeom>
              <a:ln>
                <a:solidFill>
                  <a:schemeClr val="tx1">
                    <a:lumMod val="85000"/>
                    <a:lumOff val="15000"/>
                  </a:schemeClr>
                </a:solidFill>
              </a:ln>
            </p:spPr>
          </p:pic>
          <p:pic>
            <p:nvPicPr>
              <p:cNvPr id="1026" name="Picture 2" descr="C:\Users\LAURIE~1.FRA\AppData\Local\Temp\SNAGHTML23f2c24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4389" y="1480745"/>
                <a:ext cx="473129" cy="31126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Down Arrow 9"/>
            <p:cNvSpPr/>
            <p:nvPr/>
          </p:nvSpPr>
          <p:spPr>
            <a:xfrm>
              <a:off x="7905025" y="2033103"/>
              <a:ext cx="381000" cy="564178"/>
            </a:xfrm>
            <a:prstGeom prst="downArrow">
              <a:avLst>
                <a:gd name="adj1" fmla="val 38923"/>
                <a:gd name="adj2" fmla="val 50000"/>
              </a:avLst>
            </a:prstGeom>
            <a:solidFill>
              <a:srgbClr val="E94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4901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err="1"/>
              <a:t>Onglet</a:t>
            </a:r>
            <a:r>
              <a:rPr lang="en-CA" sz="3200" dirty="0"/>
              <a:t> My Workspace</a:t>
            </a:r>
            <a:br>
              <a:rPr lang="en-CA" sz="3200" dirty="0"/>
            </a:br>
            <a:r>
              <a:rPr lang="fr-FR" sz="1600" b="0" dirty="0">
                <a:solidFill>
                  <a:srgbClr val="008AB0"/>
                </a:solidFill>
              </a:rPr>
              <a:t>L’onglet </a:t>
            </a:r>
            <a:r>
              <a:rPr lang="fr-FR" sz="1600" b="0" dirty="0" err="1">
                <a:solidFill>
                  <a:srgbClr val="008AB0"/>
                </a:solidFill>
              </a:rPr>
              <a:t>My</a:t>
            </a:r>
            <a:r>
              <a:rPr lang="fr-FR" sz="1600" b="0" dirty="0">
                <a:solidFill>
                  <a:srgbClr val="008AB0"/>
                </a:solidFill>
              </a:rPr>
              <a:t> </a:t>
            </a:r>
            <a:r>
              <a:rPr lang="fr-FR" sz="1600" b="0" dirty="0" err="1">
                <a:solidFill>
                  <a:srgbClr val="008AB0"/>
                </a:solidFill>
              </a:rPr>
              <a:t>Workspace</a:t>
            </a:r>
            <a:r>
              <a:rPr lang="fr-FR" sz="1600" b="0" dirty="0">
                <a:solidFill>
                  <a:srgbClr val="008AB0"/>
                </a:solidFill>
              </a:rPr>
              <a:t> contient deux listes de patients : </a:t>
            </a:r>
            <a:r>
              <a:rPr lang="fr-FR" sz="1600" b="0" dirty="0" err="1">
                <a:solidFill>
                  <a:srgbClr val="008AB0"/>
                </a:solidFill>
              </a:rPr>
              <a:t>My</a:t>
            </a:r>
            <a:r>
              <a:rPr lang="fr-FR" sz="1600" b="0" dirty="0">
                <a:solidFill>
                  <a:srgbClr val="008AB0"/>
                </a:solidFill>
              </a:rPr>
              <a:t> Patients List et </a:t>
            </a:r>
            <a:r>
              <a:rPr lang="fr-FR" sz="1600" b="0" dirty="0" err="1">
                <a:solidFill>
                  <a:srgbClr val="008AB0"/>
                </a:solidFill>
              </a:rPr>
              <a:t>My</a:t>
            </a:r>
            <a:r>
              <a:rPr lang="fr-FR" sz="1600" b="0" dirty="0">
                <a:solidFill>
                  <a:srgbClr val="008AB0"/>
                </a:solidFill>
              </a:rPr>
              <a:t> </a:t>
            </a:r>
            <a:r>
              <a:rPr lang="fr-FR" sz="1600" b="0" dirty="0" err="1">
                <a:solidFill>
                  <a:srgbClr val="008AB0"/>
                </a:solidFill>
              </a:rPr>
              <a:t>Recent</a:t>
            </a:r>
            <a:r>
              <a:rPr lang="fr-FR" sz="1600" b="0" dirty="0">
                <a:solidFill>
                  <a:srgbClr val="008AB0"/>
                </a:solidFill>
              </a:rPr>
              <a:t> Patients</a:t>
            </a:r>
            <a:r>
              <a:rPr lang="fr-FR" sz="1600" b="0" dirty="0" smtClean="0">
                <a:solidFill>
                  <a:srgbClr val="008AB0"/>
                </a:solidFill>
              </a:rPr>
              <a:t>.</a:t>
            </a:r>
            <a:endParaRPr lang="en-US" sz="1800" b="0" dirty="0">
              <a:solidFill>
                <a:srgbClr val="008AB0"/>
              </a:solidFill>
            </a:endParaRPr>
          </a:p>
        </p:txBody>
      </p:sp>
      <p:sp>
        <p:nvSpPr>
          <p:cNvPr id="6" name="Content Placeholder 5"/>
          <p:cNvSpPr>
            <a:spLocks noGrp="1"/>
          </p:cNvSpPr>
          <p:nvPr>
            <p:ph idx="1"/>
          </p:nvPr>
        </p:nvSpPr>
        <p:spPr>
          <a:xfrm>
            <a:off x="457200" y="1399679"/>
            <a:ext cx="8686800" cy="708095"/>
          </a:xfrm>
        </p:spPr>
        <p:txBody>
          <a:bodyPr/>
          <a:lstStyle/>
          <a:p>
            <a:pPr marL="0" indent="0">
              <a:spcBef>
                <a:spcPts val="0"/>
              </a:spcBef>
              <a:spcAft>
                <a:spcPts val="600"/>
              </a:spcAft>
              <a:buNone/>
            </a:pPr>
            <a:r>
              <a:rPr lang="en-US" sz="1600" b="1" dirty="0"/>
              <a:t>My Patients </a:t>
            </a:r>
            <a:r>
              <a:rPr lang="en-US" sz="1600" b="1" dirty="0" smtClean="0"/>
              <a:t>List :  </a:t>
            </a:r>
            <a:r>
              <a:rPr lang="fr-FR" sz="1600" dirty="0"/>
              <a:t>Liste personnalisable dans laquelle vous pouvez ajouter ou supprimer des patients.</a:t>
            </a:r>
          </a:p>
          <a:p>
            <a:pPr marL="0" indent="0">
              <a:spcBef>
                <a:spcPts val="0"/>
              </a:spcBef>
              <a:spcAft>
                <a:spcPts val="600"/>
              </a:spcAft>
              <a:buNone/>
            </a:pPr>
            <a:r>
              <a:rPr lang="en-US" sz="1600" b="1" dirty="0" smtClean="0"/>
              <a:t>My </a:t>
            </a:r>
            <a:r>
              <a:rPr lang="en-US" sz="1600" b="1" dirty="0"/>
              <a:t>Recent </a:t>
            </a:r>
            <a:r>
              <a:rPr lang="en-US" sz="1600" b="1" dirty="0" smtClean="0"/>
              <a:t>Patients :  </a:t>
            </a:r>
            <a:r>
              <a:rPr lang="fr-FR" sz="1600" dirty="0"/>
              <a:t>Liste automatisée des patients vus dans la dernière année.</a:t>
            </a:r>
            <a:endParaRPr lang="en-US" sz="1600" dirty="0"/>
          </a:p>
          <a:p>
            <a:pPr marL="0" indent="0">
              <a:spcBef>
                <a:spcPts val="0"/>
              </a:spcBef>
              <a:spcAft>
                <a:spcPts val="600"/>
              </a:spcAft>
              <a:buNone/>
            </a:pPr>
            <a:endParaRPr lang="en-CA" sz="1600" dirty="0"/>
          </a:p>
        </p:txBody>
      </p:sp>
      <p:sp>
        <p:nvSpPr>
          <p:cNvPr id="7" name="Content Placeholder 5"/>
          <p:cNvSpPr txBox="1">
            <a:spLocks/>
          </p:cNvSpPr>
          <p:nvPr/>
        </p:nvSpPr>
        <p:spPr>
          <a:xfrm>
            <a:off x="457200" y="2098444"/>
            <a:ext cx="3702571" cy="3886610"/>
          </a:xfrm>
          <a:prstGeom prst="rect">
            <a:avLst/>
          </a:prstGeom>
        </p:spPr>
        <p:txBody>
          <a:bodyPr vert="horz" lIns="91440" tIns="45720" rIns="45720" bIns="45720" rtlCol="0">
            <a:noAutofit/>
          </a:bodyPr>
          <a:lstStyle>
            <a:lvl1pPr marL="342900" indent="-342900" algn="l" defTabSz="914400" rtl="0" eaLnBrk="1" latinLnBrk="0" hangingPunct="1">
              <a:spcBef>
                <a:spcPct val="20000"/>
              </a:spcBef>
              <a:buClr>
                <a:schemeClr val="accent1"/>
              </a:buClr>
              <a:buFont typeface="Courier New" panose="02070309020205020404"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fr-FR" sz="1400" u="none" dirty="0">
                <a:latin typeface="Calibri" panose="020F0502020204030204" pitchFamily="34" charset="0"/>
                <a:cs typeface="Calibri" panose="020F0502020204030204" pitchFamily="34" charset="0"/>
              </a:rPr>
              <a:t>Pour ajouter un patient à </a:t>
            </a:r>
            <a:r>
              <a:rPr lang="fr-FR" sz="1400" u="none" dirty="0" err="1">
                <a:latin typeface="Calibri" panose="020F0502020204030204" pitchFamily="34" charset="0"/>
                <a:cs typeface="Calibri" panose="020F0502020204030204" pitchFamily="34" charset="0"/>
              </a:rPr>
              <a:t>My</a:t>
            </a:r>
            <a:r>
              <a:rPr lang="fr-FR" sz="1400" u="none" dirty="0">
                <a:latin typeface="Calibri" panose="020F0502020204030204" pitchFamily="34" charset="0"/>
                <a:cs typeface="Calibri" panose="020F0502020204030204" pitchFamily="34" charset="0"/>
              </a:rPr>
              <a:t> Patients List à partir de :</a:t>
            </a:r>
          </a:p>
          <a:p>
            <a:pPr marL="227013" indent="-227013">
              <a:spcBef>
                <a:spcPts val="0"/>
              </a:spcBef>
              <a:buFont typeface="+mj-lt"/>
              <a:buAutoNum type="alphaUcPeriod"/>
            </a:pPr>
            <a:r>
              <a:rPr lang="fr-FR" sz="1400" u="none" dirty="0">
                <a:latin typeface="Calibri" panose="020F0502020204030204" pitchFamily="34" charset="0"/>
                <a:cs typeface="Calibri" panose="020F0502020204030204" pitchFamily="34" charset="0"/>
              </a:rPr>
              <a:t>l’onglet Patient Care</a:t>
            </a:r>
          </a:p>
          <a:p>
            <a:pPr marL="461963" indent="-234950">
              <a:spcBef>
                <a:spcPts val="0"/>
              </a:spcBef>
              <a:buFont typeface="+mj-lt"/>
              <a:buAutoNum type="arabicPeriod"/>
            </a:pPr>
            <a:r>
              <a:rPr lang="fr-FR" sz="1400" u="none" dirty="0">
                <a:latin typeface="Calibri" panose="020F0502020204030204" pitchFamily="34" charset="0"/>
                <a:cs typeface="Calibri" panose="020F0502020204030204" pitchFamily="34" charset="0"/>
              </a:rPr>
              <a:t>Cliquez sur </a:t>
            </a:r>
            <a:r>
              <a:rPr lang="fr-FR" sz="1400" b="1" u="none" dirty="0" err="1">
                <a:latin typeface="Calibri" panose="020F0502020204030204" pitchFamily="34" charset="0"/>
                <a:cs typeface="Calibri" panose="020F0502020204030204" pitchFamily="34" charset="0"/>
              </a:rPr>
              <a:t>Add</a:t>
            </a:r>
            <a:r>
              <a:rPr lang="fr-FR" sz="1400" b="1" u="none" dirty="0">
                <a:latin typeface="Calibri" panose="020F0502020204030204" pitchFamily="34" charset="0"/>
                <a:cs typeface="Calibri" panose="020F0502020204030204" pitchFamily="34" charset="0"/>
              </a:rPr>
              <a:t> to</a:t>
            </a:r>
            <a:r>
              <a:rPr lang="fr-FR" sz="1400" u="none" dirty="0">
                <a:latin typeface="Calibri" panose="020F0502020204030204" pitchFamily="34" charset="0"/>
                <a:cs typeface="Calibri" panose="020F0502020204030204" pitchFamily="34" charset="0"/>
              </a:rPr>
              <a:t>. </a:t>
            </a:r>
          </a:p>
          <a:p>
            <a:pPr marL="461963" indent="-234950">
              <a:spcBef>
                <a:spcPts val="0"/>
              </a:spcBef>
              <a:buFont typeface="+mj-lt"/>
              <a:buAutoNum type="arabicPeriod"/>
            </a:pPr>
            <a:r>
              <a:rPr lang="fr-FR" sz="1400" u="none" dirty="0">
                <a:latin typeface="Calibri" panose="020F0502020204030204" pitchFamily="34" charset="0"/>
                <a:cs typeface="Calibri" panose="020F0502020204030204" pitchFamily="34" charset="0"/>
              </a:rPr>
              <a:t>Cochez la case </a:t>
            </a:r>
            <a:r>
              <a:rPr lang="fr-FR" sz="1400" b="1" u="none" dirty="0" err="1">
                <a:latin typeface="Calibri" panose="020F0502020204030204" pitchFamily="34" charset="0"/>
                <a:cs typeface="Calibri" panose="020F0502020204030204" pitchFamily="34" charset="0"/>
              </a:rPr>
              <a:t>My</a:t>
            </a:r>
            <a:r>
              <a:rPr lang="fr-FR" sz="1400" b="1" u="none" dirty="0">
                <a:latin typeface="Calibri" panose="020F0502020204030204" pitchFamily="34" charset="0"/>
                <a:cs typeface="Calibri" panose="020F0502020204030204" pitchFamily="34" charset="0"/>
              </a:rPr>
              <a:t> Patients List</a:t>
            </a:r>
            <a:r>
              <a:rPr lang="fr-FR" sz="1400" u="none" dirty="0">
                <a:latin typeface="Calibri" panose="020F0502020204030204" pitchFamily="34" charset="0"/>
                <a:cs typeface="Calibri" panose="020F0502020204030204" pitchFamily="34" charset="0"/>
              </a:rPr>
              <a:t>.</a:t>
            </a:r>
          </a:p>
          <a:p>
            <a:pPr marL="461963" indent="-234950">
              <a:spcBef>
                <a:spcPts val="0"/>
              </a:spcBef>
              <a:buFont typeface="+mj-lt"/>
              <a:buAutoNum type="arabicPeriod"/>
            </a:pPr>
            <a:r>
              <a:rPr lang="fr-FR" sz="1400" u="none" dirty="0">
                <a:latin typeface="Calibri" panose="020F0502020204030204" pitchFamily="34" charset="0"/>
                <a:cs typeface="Calibri" panose="020F0502020204030204" pitchFamily="34" charset="0"/>
              </a:rPr>
              <a:t>Cliquez sur </a:t>
            </a:r>
            <a:r>
              <a:rPr lang="fr-FR" sz="1400" b="1" u="none" dirty="0" err="1">
                <a:latin typeface="Calibri" panose="020F0502020204030204" pitchFamily="34" charset="0"/>
                <a:cs typeface="Calibri" panose="020F0502020204030204" pitchFamily="34" charset="0"/>
              </a:rPr>
              <a:t>Done</a:t>
            </a:r>
            <a:r>
              <a:rPr lang="fr-FR" sz="1400" u="none" dirty="0">
                <a:latin typeface="Calibri" panose="020F0502020204030204" pitchFamily="34" charset="0"/>
                <a:cs typeface="Calibri" panose="020F0502020204030204" pitchFamily="34" charset="0"/>
              </a:rPr>
              <a:t>.</a:t>
            </a:r>
          </a:p>
          <a:p>
            <a:pPr marL="227013" indent="-227013">
              <a:spcBef>
                <a:spcPts val="0"/>
              </a:spcBef>
              <a:buFont typeface="+mj-lt"/>
              <a:buAutoNum type="alphaUcPeriod" startAt="2"/>
            </a:pPr>
            <a:r>
              <a:rPr lang="fr-FR" sz="1400" u="none" dirty="0">
                <a:latin typeface="Calibri" panose="020F0502020204030204" pitchFamily="34" charset="0"/>
                <a:cs typeface="Calibri" panose="020F0502020204030204" pitchFamily="34" charset="0"/>
              </a:rPr>
              <a:t>l’onglet </a:t>
            </a:r>
            <a:r>
              <a:rPr lang="fr-FR" sz="1400" u="none" dirty="0" err="1">
                <a:latin typeface="Calibri" panose="020F0502020204030204" pitchFamily="34" charset="0"/>
                <a:cs typeface="Calibri" panose="020F0502020204030204" pitchFamily="34" charset="0"/>
              </a:rPr>
              <a:t>My</a:t>
            </a:r>
            <a:r>
              <a:rPr lang="fr-FR" sz="1400" u="none" dirty="0">
                <a:latin typeface="Calibri" panose="020F0502020204030204" pitchFamily="34" charset="0"/>
                <a:cs typeface="Calibri" panose="020F0502020204030204" pitchFamily="34" charset="0"/>
              </a:rPr>
              <a:t> </a:t>
            </a:r>
            <a:r>
              <a:rPr lang="fr-FR" sz="1400" u="none" dirty="0" err="1">
                <a:latin typeface="Calibri" panose="020F0502020204030204" pitchFamily="34" charset="0"/>
                <a:cs typeface="Calibri" panose="020F0502020204030204" pitchFamily="34" charset="0"/>
              </a:rPr>
              <a:t>Recent</a:t>
            </a:r>
            <a:r>
              <a:rPr lang="fr-FR" sz="1400" u="none" dirty="0">
                <a:latin typeface="Calibri" panose="020F0502020204030204" pitchFamily="34" charset="0"/>
                <a:cs typeface="Calibri" panose="020F0502020204030204" pitchFamily="34" charset="0"/>
              </a:rPr>
              <a:t> Patients</a:t>
            </a:r>
          </a:p>
          <a:p>
            <a:pPr marL="461963" indent="-234950">
              <a:spcBef>
                <a:spcPts val="0"/>
              </a:spcBef>
              <a:buFont typeface="+mj-lt"/>
              <a:buAutoNum type="arabicPeriod" startAt="4"/>
            </a:pPr>
            <a:r>
              <a:rPr lang="fr-FR" sz="1400" u="none" dirty="0">
                <a:latin typeface="Calibri" panose="020F0502020204030204" pitchFamily="34" charset="0"/>
                <a:cs typeface="Calibri" panose="020F0502020204030204" pitchFamily="34" charset="0"/>
              </a:rPr>
              <a:t>Cliquez sur le nom du patient à ajouter.</a:t>
            </a:r>
          </a:p>
          <a:p>
            <a:pPr marL="461963" indent="-234950">
              <a:spcBef>
                <a:spcPts val="0"/>
              </a:spcBef>
              <a:buFont typeface="+mj-lt"/>
              <a:buAutoNum type="arabicPeriod" startAt="4"/>
            </a:pPr>
            <a:r>
              <a:rPr lang="fr-FR" sz="1400" u="none" dirty="0">
                <a:latin typeface="Calibri" panose="020F0502020204030204" pitchFamily="34" charset="0"/>
                <a:cs typeface="Calibri" panose="020F0502020204030204" pitchFamily="34" charset="0"/>
              </a:rPr>
              <a:t>Cliquez sur </a:t>
            </a:r>
            <a:r>
              <a:rPr lang="fr-FR" sz="1400" b="1" u="none" dirty="0" err="1">
                <a:latin typeface="Calibri" panose="020F0502020204030204" pitchFamily="34" charset="0"/>
                <a:cs typeface="Calibri" panose="020F0502020204030204" pitchFamily="34" charset="0"/>
              </a:rPr>
              <a:t>Add</a:t>
            </a:r>
            <a:r>
              <a:rPr lang="fr-FR" sz="1400" b="1" u="none" dirty="0">
                <a:latin typeface="Calibri" panose="020F0502020204030204" pitchFamily="34" charset="0"/>
                <a:cs typeface="Calibri" panose="020F0502020204030204" pitchFamily="34" charset="0"/>
              </a:rPr>
              <a:t> to</a:t>
            </a:r>
            <a:r>
              <a:rPr lang="fr-FR" sz="1400" u="none" dirty="0">
                <a:latin typeface="Calibri" panose="020F0502020204030204" pitchFamily="34" charset="0"/>
                <a:cs typeface="Calibri" panose="020F0502020204030204" pitchFamily="34" charset="0"/>
              </a:rPr>
              <a:t>.</a:t>
            </a:r>
          </a:p>
          <a:p>
            <a:pPr marL="461963" indent="-234950">
              <a:spcBef>
                <a:spcPts val="0"/>
              </a:spcBef>
              <a:buFont typeface="+mj-lt"/>
              <a:buAutoNum type="arabicPeriod" startAt="4"/>
            </a:pPr>
            <a:r>
              <a:rPr lang="fr-FR" sz="1400" u="none" dirty="0">
                <a:latin typeface="Calibri" panose="020F0502020204030204" pitchFamily="34" charset="0"/>
                <a:cs typeface="Calibri" panose="020F0502020204030204" pitchFamily="34" charset="0"/>
              </a:rPr>
              <a:t>Cliquez sur </a:t>
            </a:r>
            <a:r>
              <a:rPr lang="fr-FR" sz="1400" b="1" u="none" dirty="0" err="1">
                <a:latin typeface="Calibri" panose="020F0502020204030204" pitchFamily="34" charset="0"/>
                <a:cs typeface="Calibri" panose="020F0502020204030204" pitchFamily="34" charset="0"/>
              </a:rPr>
              <a:t>My</a:t>
            </a:r>
            <a:r>
              <a:rPr lang="fr-FR" sz="1400" b="1" u="none" dirty="0">
                <a:latin typeface="Calibri" panose="020F0502020204030204" pitchFamily="34" charset="0"/>
                <a:cs typeface="Calibri" panose="020F0502020204030204" pitchFamily="34" charset="0"/>
              </a:rPr>
              <a:t> Patients List </a:t>
            </a:r>
            <a:r>
              <a:rPr lang="fr-FR" sz="1400" u="none" dirty="0">
                <a:latin typeface="Calibri" panose="020F0502020204030204" pitchFamily="34" charset="0"/>
                <a:cs typeface="Calibri" panose="020F0502020204030204" pitchFamily="34" charset="0"/>
              </a:rPr>
              <a:t>(n’apparaît pas </a:t>
            </a:r>
            <a:r>
              <a:rPr lang="fr-FR" sz="1400" u="none" dirty="0" smtClean="0">
                <a:latin typeface="Calibri" panose="020F0502020204030204" pitchFamily="34" charset="0"/>
                <a:cs typeface="Calibri" panose="020F0502020204030204" pitchFamily="34" charset="0"/>
              </a:rPr>
              <a:t>sur </a:t>
            </a:r>
            <a:r>
              <a:rPr lang="fr-FR" sz="1400" u="none" dirty="0">
                <a:latin typeface="Calibri" panose="020F0502020204030204" pitchFamily="34" charset="0"/>
                <a:cs typeface="Calibri" panose="020F0502020204030204" pitchFamily="34" charset="0"/>
              </a:rPr>
              <a:t>l’image ci-contre).</a:t>
            </a:r>
          </a:p>
          <a:p>
            <a:pPr marL="0" indent="0">
              <a:spcBef>
                <a:spcPts val="0"/>
              </a:spcBef>
              <a:buNone/>
            </a:pPr>
            <a:r>
              <a:rPr lang="fr-FR" sz="1400" u="none" dirty="0">
                <a:latin typeface="Calibri" panose="020F0502020204030204" pitchFamily="34" charset="0"/>
                <a:cs typeface="Calibri" panose="020F0502020204030204" pitchFamily="34" charset="0"/>
              </a:rPr>
              <a:t>Pour supprimer un patient de </a:t>
            </a:r>
            <a:r>
              <a:rPr lang="fr-FR" sz="1400" u="none" dirty="0" err="1">
                <a:latin typeface="Calibri" panose="020F0502020204030204" pitchFamily="34" charset="0"/>
                <a:cs typeface="Calibri" panose="020F0502020204030204" pitchFamily="34" charset="0"/>
              </a:rPr>
              <a:t>My</a:t>
            </a:r>
            <a:r>
              <a:rPr lang="fr-FR" sz="1400" u="none" dirty="0">
                <a:latin typeface="Calibri" panose="020F0502020204030204" pitchFamily="34" charset="0"/>
                <a:cs typeface="Calibri" panose="020F0502020204030204" pitchFamily="34" charset="0"/>
              </a:rPr>
              <a:t> Patients List :</a:t>
            </a:r>
          </a:p>
          <a:p>
            <a:pPr marL="461963" indent="-234950">
              <a:spcBef>
                <a:spcPts val="0"/>
              </a:spcBef>
              <a:buFont typeface="+mj-lt"/>
              <a:buAutoNum type="arabicPeriod" startAt="7"/>
            </a:pPr>
            <a:r>
              <a:rPr lang="fr-FR" sz="1400" u="none" dirty="0">
                <a:latin typeface="Calibri" panose="020F0502020204030204" pitchFamily="34" charset="0"/>
                <a:cs typeface="Calibri" panose="020F0502020204030204" pitchFamily="34" charset="0"/>
              </a:rPr>
              <a:t>Dans la ligne du patient à supprimer, </a:t>
            </a:r>
            <a:br>
              <a:rPr lang="fr-FR" sz="1400" u="none" dirty="0">
                <a:latin typeface="Calibri" panose="020F0502020204030204" pitchFamily="34" charset="0"/>
                <a:cs typeface="Calibri" panose="020F0502020204030204" pitchFamily="34" charset="0"/>
              </a:rPr>
            </a:br>
            <a:r>
              <a:rPr lang="fr-FR" sz="1400" u="none" dirty="0">
                <a:latin typeface="Calibri" panose="020F0502020204030204" pitchFamily="34" charset="0"/>
                <a:cs typeface="Calibri" panose="020F0502020204030204" pitchFamily="34" charset="0"/>
              </a:rPr>
              <a:t>cliquez sur l’icône de poubelle.</a:t>
            </a:r>
          </a:p>
          <a:p>
            <a:pPr marL="0" indent="0">
              <a:spcBef>
                <a:spcPts val="0"/>
              </a:spcBef>
              <a:buNone/>
            </a:pPr>
            <a:r>
              <a:rPr lang="fr-FR" sz="1400" u="none" dirty="0">
                <a:latin typeface="Calibri" panose="020F0502020204030204" pitchFamily="34" charset="0"/>
                <a:cs typeface="Calibri" panose="020F0502020204030204" pitchFamily="34" charset="0"/>
              </a:rPr>
              <a:t>Pour voir le nom des patients ajoutés </a:t>
            </a:r>
            <a:r>
              <a:rPr lang="fr-FR" sz="1400" u="none" dirty="0" smtClean="0">
                <a:latin typeface="Calibri" panose="020F0502020204030204" pitchFamily="34" charset="0"/>
                <a:cs typeface="Calibri" panose="020F0502020204030204" pitchFamily="34" charset="0"/>
              </a:rPr>
              <a:t/>
            </a:r>
            <a:br>
              <a:rPr lang="fr-FR" sz="1400" u="none" dirty="0" smtClean="0">
                <a:latin typeface="Calibri" panose="020F0502020204030204" pitchFamily="34" charset="0"/>
                <a:cs typeface="Calibri" panose="020F0502020204030204" pitchFamily="34" charset="0"/>
              </a:rPr>
            </a:br>
            <a:r>
              <a:rPr lang="fr-FR" sz="1400" u="none" dirty="0" smtClean="0">
                <a:latin typeface="Calibri" panose="020F0502020204030204" pitchFamily="34" charset="0"/>
                <a:cs typeface="Calibri" panose="020F0502020204030204" pitchFamily="34" charset="0"/>
              </a:rPr>
              <a:t>dans un autre </a:t>
            </a:r>
            <a:r>
              <a:rPr lang="fr-FR" sz="1400" u="none" dirty="0">
                <a:latin typeface="Calibri" panose="020F0502020204030204" pitchFamily="34" charset="0"/>
                <a:cs typeface="Calibri" panose="020F0502020204030204" pitchFamily="34" charset="0"/>
              </a:rPr>
              <a:t>intervalle de temps :</a:t>
            </a:r>
          </a:p>
          <a:p>
            <a:pPr marL="461963" indent="-234950">
              <a:spcBef>
                <a:spcPts val="0"/>
              </a:spcBef>
              <a:buFont typeface="+mj-lt"/>
              <a:buAutoNum type="arabicPeriod" startAt="8"/>
            </a:pPr>
            <a:r>
              <a:rPr lang="fr-FR" sz="1400" u="none" dirty="0">
                <a:latin typeface="Calibri" panose="020F0502020204030204" pitchFamily="34" charset="0"/>
                <a:cs typeface="Calibri" panose="020F0502020204030204" pitchFamily="34" charset="0"/>
              </a:rPr>
              <a:t>Cliquez sur le bouton correspondant </a:t>
            </a:r>
            <a:br>
              <a:rPr lang="fr-FR" sz="1400" u="none" dirty="0">
                <a:latin typeface="Calibri" panose="020F0502020204030204" pitchFamily="34" charset="0"/>
                <a:cs typeface="Calibri" panose="020F0502020204030204" pitchFamily="34" charset="0"/>
              </a:rPr>
            </a:br>
            <a:r>
              <a:rPr lang="fr-FR" sz="1400" u="none" dirty="0">
                <a:latin typeface="Calibri" panose="020F0502020204030204" pitchFamily="34" charset="0"/>
                <a:cs typeface="Calibri" panose="020F0502020204030204" pitchFamily="34" charset="0"/>
              </a:rPr>
              <a:t>(par exemple, 3 </a:t>
            </a:r>
            <a:r>
              <a:rPr lang="fr-FR" sz="1400" u="none" dirty="0" err="1">
                <a:latin typeface="Calibri" panose="020F0502020204030204" pitchFamily="34" charset="0"/>
                <a:cs typeface="Calibri" panose="020F0502020204030204" pitchFamily="34" charset="0"/>
              </a:rPr>
              <a:t>months</a:t>
            </a:r>
            <a:r>
              <a:rPr lang="fr-FR" sz="1400" u="none" dirty="0" smtClean="0">
                <a:latin typeface="Calibri" panose="020F0502020204030204" pitchFamily="34" charset="0"/>
                <a:cs typeface="Calibri" panose="020F0502020204030204" pitchFamily="34" charset="0"/>
              </a:rPr>
              <a:t>).</a:t>
            </a:r>
            <a:endParaRPr lang="fr-FR" sz="1400" u="none" dirty="0">
              <a:latin typeface="Calibri" panose="020F0502020204030204" pitchFamily="34" charset="0"/>
              <a:cs typeface="Calibri" panose="020F0502020204030204" pitchFamily="34" charset="0"/>
            </a:endParaRPr>
          </a:p>
        </p:txBody>
      </p:sp>
      <p:grpSp>
        <p:nvGrpSpPr>
          <p:cNvPr id="3" name="Group 2"/>
          <p:cNvGrpSpPr/>
          <p:nvPr/>
        </p:nvGrpSpPr>
        <p:grpSpPr>
          <a:xfrm>
            <a:off x="3593130" y="2504124"/>
            <a:ext cx="5181600" cy="3484230"/>
            <a:chOff x="3593130" y="2610093"/>
            <a:chExt cx="5181600" cy="3484230"/>
          </a:xfrm>
        </p:grpSpPr>
        <p:pic>
          <p:nvPicPr>
            <p:cNvPr id="8" name="Picture 2" descr="C:\Users\LAURIE~1.FRA\AppData\Local\Temp\SNAGHTML105d1b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505" y="2610093"/>
              <a:ext cx="4594225" cy="831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4180505" y="3746122"/>
              <a:ext cx="4594225" cy="847812"/>
            </a:xfrm>
            <a:prstGeom prst="rect">
              <a:avLst/>
            </a:prstGeom>
            <a:ln w="6350">
              <a:solidFill>
                <a:schemeClr val="tx1">
                  <a:lumMod val="50000"/>
                  <a:lumOff val="50000"/>
                </a:schemeClr>
              </a:solidFill>
            </a:ln>
          </p:spPr>
        </p:pic>
        <p:pic>
          <p:nvPicPr>
            <p:cNvPr id="10" name="Picture 4" descr="C:\Users\LAURIE~1.FRA\AppData\Local\Temp\SNAGHTML10680e2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3130" y="4881865"/>
              <a:ext cx="5181600" cy="121245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Date Placeholder 3"/>
          <p:cNvSpPr txBox="1">
            <a:spLocks/>
          </p:cNvSpPr>
          <p:nvPr/>
        </p:nvSpPr>
        <p:spPr>
          <a:xfrm>
            <a:off x="5159229" y="6295513"/>
            <a:ext cx="361550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u="sng" kern="1200">
                <a:solidFill>
                  <a:schemeClr val="tx1">
                    <a:lumMod val="65000"/>
                    <a:lumOff val="3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lgn="r"/>
            <a:r>
              <a:rPr lang="fr-FR" u="none" dirty="0" err="1" smtClean="0">
                <a:solidFill>
                  <a:schemeClr val="tx1">
                    <a:lumMod val="85000"/>
                    <a:lumOff val="15000"/>
                  </a:schemeClr>
                </a:solidFill>
                <a:latin typeface="Calibri" panose="020F0502020204030204" pitchFamily="34" charset="0"/>
                <a:cs typeface="Calibri" panose="020F0502020204030204" pitchFamily="34" charset="0"/>
              </a:rPr>
              <a:t>Visualiseur</a:t>
            </a:r>
            <a:r>
              <a:rPr lang="fr-FR" u="none" dirty="0" smtClean="0">
                <a:solidFill>
                  <a:schemeClr val="tx1">
                    <a:lumMod val="85000"/>
                    <a:lumOff val="15000"/>
                  </a:schemeClr>
                </a:solidFill>
                <a:latin typeface="Calibri" panose="020F0502020204030204" pitchFamily="34" charset="0"/>
                <a:cs typeface="Calibri" panose="020F0502020204030204" pitchFamily="34" charset="0"/>
              </a:rPr>
              <a:t> clinique de ConnexionOntario Guide du Formateur v14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a:p>
            <a:pPr algn="r"/>
            <a:r>
              <a:rPr lang="fr-FR" u="none" dirty="0" smtClean="0">
                <a:solidFill>
                  <a:schemeClr val="tx1">
                    <a:lumMod val="85000"/>
                    <a:lumOff val="15000"/>
                  </a:schemeClr>
                </a:solidFill>
                <a:latin typeface="Calibri" panose="020F0502020204030204" pitchFamily="34" charset="0"/>
                <a:cs typeface="Calibri" panose="020F0502020204030204" pitchFamily="34" charset="0"/>
              </a:rPr>
              <a:t>Mars 2024</a:t>
            </a:r>
            <a:endParaRPr lang="fr-FR" u="none"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533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4386"/>
            <a:ext cx="8686800" cy="1165909"/>
          </a:xfrm>
        </p:spPr>
        <p:txBody>
          <a:bodyPr/>
          <a:lstStyle/>
          <a:p>
            <a:r>
              <a:rPr lang="en-CA" sz="3200" dirty="0" err="1"/>
              <a:t>Recherche</a:t>
            </a:r>
            <a:r>
              <a:rPr lang="en-CA" sz="3200" dirty="0"/>
              <a:t> de patient</a:t>
            </a:r>
            <a:br>
              <a:rPr lang="en-CA" sz="3200" dirty="0"/>
            </a:br>
            <a:r>
              <a:rPr lang="fr-FR" sz="1600" b="0" dirty="0">
                <a:solidFill>
                  <a:srgbClr val="008AB0"/>
                </a:solidFill>
              </a:rPr>
              <a:t>Trois façons de rechercher un patient</a:t>
            </a:r>
          </a:p>
        </p:txBody>
      </p:sp>
      <p:sp>
        <p:nvSpPr>
          <p:cNvPr id="2" name="Rectangle 1"/>
          <p:cNvSpPr/>
          <p:nvPr/>
        </p:nvSpPr>
        <p:spPr bwMode="auto">
          <a:xfrm>
            <a:off x="0" y="6295513"/>
            <a:ext cx="9144000" cy="6314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smtClean="0">
              <a:ln>
                <a:noFill/>
              </a:ln>
              <a:solidFill>
                <a:schemeClr val="tx1"/>
              </a:solidFill>
              <a:effectLst/>
              <a:latin typeface="Arial" charset="0"/>
              <a:ea typeface="ＭＳ Ｐゴシック" pitchFamily="68" charset="-128"/>
            </a:endParaRPr>
          </a:p>
        </p:txBody>
      </p:sp>
      <p:sp>
        <p:nvSpPr>
          <p:cNvPr id="6" name="Content Placeholder 5"/>
          <p:cNvSpPr>
            <a:spLocks noGrp="1"/>
          </p:cNvSpPr>
          <p:nvPr>
            <p:ph idx="1"/>
          </p:nvPr>
        </p:nvSpPr>
        <p:spPr>
          <a:xfrm>
            <a:off x="454025" y="1386399"/>
            <a:ext cx="4148439" cy="4595301"/>
          </a:xfrm>
        </p:spPr>
        <p:txBody>
          <a:bodyPr/>
          <a:lstStyle/>
          <a:p>
            <a:pPr marL="0" indent="0">
              <a:spcBef>
                <a:spcPts val="0"/>
              </a:spcBef>
              <a:spcAft>
                <a:spcPts val="200"/>
              </a:spcAft>
              <a:buNone/>
            </a:pPr>
            <a:r>
              <a:rPr lang="fr-FR" sz="1400" dirty="0"/>
              <a:t>Pour rechercher un patient :</a:t>
            </a:r>
          </a:p>
          <a:p>
            <a:pPr marL="227013" indent="-227013">
              <a:spcBef>
                <a:spcPts val="0"/>
              </a:spcBef>
              <a:spcAft>
                <a:spcPts val="200"/>
              </a:spcAft>
              <a:buFont typeface="+mj-lt"/>
              <a:buAutoNum type="arabicPeriod"/>
            </a:pPr>
            <a:r>
              <a:rPr lang="fr-FR" sz="1400" dirty="0"/>
              <a:t>Cliquez sur </a:t>
            </a:r>
            <a:r>
              <a:rPr lang="fr-FR" sz="1400" b="1" dirty="0" err="1"/>
              <a:t>Search</a:t>
            </a:r>
            <a:r>
              <a:rPr lang="fr-FR" sz="1400" dirty="0"/>
              <a:t> for a patient dans l’en-tête.</a:t>
            </a:r>
          </a:p>
          <a:p>
            <a:pPr marL="227013" indent="-227013">
              <a:spcBef>
                <a:spcPts val="0"/>
              </a:spcBef>
              <a:spcAft>
                <a:spcPts val="200"/>
              </a:spcAft>
              <a:buFont typeface="+mj-lt"/>
              <a:buAutoNum type="arabicPeriod"/>
            </a:pPr>
            <a:r>
              <a:rPr lang="fr-FR" sz="1400" dirty="0"/>
              <a:t>Choisissez l’une des trois méthodes de recherche :</a:t>
            </a:r>
          </a:p>
          <a:p>
            <a:pPr marL="461963" indent="-234950">
              <a:spcBef>
                <a:spcPts val="0"/>
              </a:spcBef>
              <a:spcAft>
                <a:spcPts val="200"/>
              </a:spcAft>
              <a:buFont typeface="+mj-lt"/>
              <a:buAutoNum type="alphaLcParenR"/>
            </a:pPr>
            <a:r>
              <a:rPr lang="fr-FR" sz="1400" dirty="0"/>
              <a:t>Par HCN (numéro de carte Santé) : </a:t>
            </a:r>
          </a:p>
          <a:p>
            <a:pPr marL="687388" indent="-234950">
              <a:spcBef>
                <a:spcPts val="0"/>
              </a:spcBef>
              <a:spcAft>
                <a:spcPts val="200"/>
              </a:spcAft>
            </a:pPr>
            <a:r>
              <a:rPr lang="fr-FR" sz="1400" dirty="0"/>
              <a:t>À utiliser si le HCN est connu.</a:t>
            </a:r>
          </a:p>
          <a:p>
            <a:pPr marL="461963" indent="-234950">
              <a:spcBef>
                <a:spcPts val="0"/>
              </a:spcBef>
              <a:spcAft>
                <a:spcPts val="200"/>
              </a:spcAft>
              <a:buFont typeface="+mj-lt"/>
              <a:buAutoNum type="alphaLcParenR" startAt="2"/>
            </a:pPr>
            <a:r>
              <a:rPr lang="fr-FR" sz="1400" dirty="0"/>
              <a:t>Par numéro de dossier médical (MRN) ou </a:t>
            </a:r>
            <a:r>
              <a:rPr lang="fr-FR" sz="1400" dirty="0" smtClean="0"/>
              <a:t/>
            </a:r>
            <a:br>
              <a:rPr lang="fr-FR" sz="1400" dirty="0" smtClean="0"/>
            </a:br>
            <a:r>
              <a:rPr lang="fr-FR" sz="1400" dirty="0" smtClean="0"/>
              <a:t>par </a:t>
            </a:r>
            <a:r>
              <a:rPr lang="fr-FR" sz="1400" dirty="0"/>
              <a:t>numéro </a:t>
            </a:r>
            <a:r>
              <a:rPr lang="fr-FR" sz="1400" dirty="0" smtClean="0"/>
              <a:t>du </a:t>
            </a:r>
            <a:r>
              <a:rPr lang="fr-FR" sz="1400" dirty="0"/>
              <a:t>Système de renseignements concernant la santé du </a:t>
            </a:r>
            <a:r>
              <a:rPr lang="fr-FR" sz="1400" dirty="0" smtClean="0"/>
              <a:t>client </a:t>
            </a:r>
            <a:r>
              <a:rPr lang="fr-FR" sz="1400" dirty="0"/>
              <a:t>(CHRIS) :</a:t>
            </a:r>
          </a:p>
          <a:p>
            <a:pPr marL="687388" indent="-227013">
              <a:spcBef>
                <a:spcPts val="0"/>
              </a:spcBef>
              <a:spcAft>
                <a:spcPts val="200"/>
              </a:spcAft>
            </a:pPr>
            <a:r>
              <a:rPr lang="fr-FR" sz="1400" dirty="0"/>
              <a:t>À utiliser si le nom de l’organisation visitée par le </a:t>
            </a:r>
            <a:r>
              <a:rPr lang="fr-FR" sz="1400" dirty="0" smtClean="0"/>
              <a:t>patient </a:t>
            </a:r>
            <a:r>
              <a:rPr lang="fr-FR" sz="1400" dirty="0"/>
              <a:t>et le numéro d’identification unique du </a:t>
            </a:r>
            <a:r>
              <a:rPr lang="fr-FR" sz="1400" dirty="0" smtClean="0"/>
              <a:t>patient </a:t>
            </a:r>
            <a:r>
              <a:rPr lang="fr-FR" sz="1400" dirty="0"/>
              <a:t>sont connus.</a:t>
            </a:r>
          </a:p>
          <a:p>
            <a:pPr marL="461963" indent="-227013">
              <a:spcBef>
                <a:spcPts val="0"/>
              </a:spcBef>
              <a:spcAft>
                <a:spcPts val="200"/>
              </a:spcAft>
              <a:buFont typeface="+mj-lt"/>
              <a:buAutoNum type="alphaLcParenR" startAt="3"/>
            </a:pPr>
            <a:r>
              <a:rPr lang="fr-FR" sz="1400" dirty="0"/>
              <a:t>Recherche avancée :</a:t>
            </a:r>
          </a:p>
          <a:p>
            <a:pPr marL="687388" indent="-227013">
              <a:spcBef>
                <a:spcPts val="0"/>
              </a:spcBef>
              <a:spcAft>
                <a:spcPts val="200"/>
              </a:spcAft>
            </a:pPr>
            <a:r>
              <a:rPr lang="fr-FR" sz="1400" dirty="0"/>
              <a:t>Inclure le plus de renseignements possible pour </a:t>
            </a:r>
            <a:r>
              <a:rPr lang="fr-FR" sz="1400" dirty="0" smtClean="0"/>
              <a:t>limiter </a:t>
            </a:r>
            <a:r>
              <a:rPr lang="fr-FR" sz="1400" dirty="0"/>
              <a:t>les résultats de la recherche.</a:t>
            </a:r>
          </a:p>
          <a:p>
            <a:pPr marL="687388" indent="-227013">
              <a:spcBef>
                <a:spcPts val="0"/>
              </a:spcBef>
              <a:spcAft>
                <a:spcPts val="200"/>
              </a:spcAft>
            </a:pPr>
            <a:r>
              <a:rPr lang="fr-FR" sz="1400" dirty="0"/>
              <a:t>Vous devez entrer au moins le prénom et le nom du </a:t>
            </a:r>
            <a:r>
              <a:rPr lang="fr-FR" sz="1400" dirty="0" smtClean="0"/>
              <a:t>patient</a:t>
            </a:r>
            <a:r>
              <a:rPr lang="fr-FR" sz="1400" dirty="0"/>
              <a:t>, ainsi que sa date de naissance ou son </a:t>
            </a:r>
            <a:r>
              <a:rPr lang="fr-FR" sz="1400" dirty="0" smtClean="0"/>
              <a:t>adresse </a:t>
            </a:r>
            <a:r>
              <a:rPr lang="fr-FR" sz="1400" dirty="0"/>
              <a:t>(adresse municipale et ville).</a:t>
            </a:r>
          </a:p>
          <a:p>
            <a:pPr marL="231775" indent="-231775">
              <a:spcBef>
                <a:spcPts val="0"/>
              </a:spcBef>
              <a:spcAft>
                <a:spcPts val="200"/>
              </a:spcAft>
              <a:buFont typeface="+mj-lt"/>
              <a:buAutoNum type="arabicPeriod" startAt="3"/>
            </a:pPr>
            <a:r>
              <a:rPr lang="fr-FR" sz="1400" dirty="0"/>
              <a:t>Entrez les renseignements sur le patient.</a:t>
            </a:r>
          </a:p>
          <a:p>
            <a:pPr marL="231775" indent="-231775">
              <a:spcBef>
                <a:spcPts val="0"/>
              </a:spcBef>
              <a:spcAft>
                <a:spcPts val="200"/>
              </a:spcAft>
              <a:buFont typeface="+mj-lt"/>
              <a:buAutoNum type="arabicPeriod" startAt="3"/>
            </a:pPr>
            <a:r>
              <a:rPr lang="fr-FR" sz="1400" dirty="0"/>
              <a:t>Cliquez sur </a:t>
            </a:r>
            <a:r>
              <a:rPr lang="fr-FR" sz="1400" b="1" dirty="0" err="1"/>
              <a:t>Search</a:t>
            </a:r>
            <a:r>
              <a:rPr lang="fr-FR" sz="1400" dirty="0" smtClean="0"/>
              <a:t>.</a:t>
            </a:r>
            <a:endParaRPr lang="fr-FR" sz="1400" dirty="0"/>
          </a:p>
        </p:txBody>
      </p:sp>
      <p:grpSp>
        <p:nvGrpSpPr>
          <p:cNvPr id="13" name="Group 12"/>
          <p:cNvGrpSpPr/>
          <p:nvPr/>
        </p:nvGrpSpPr>
        <p:grpSpPr>
          <a:xfrm>
            <a:off x="4201263" y="2589572"/>
            <a:ext cx="4871341" cy="1112972"/>
            <a:chOff x="4201263" y="2393751"/>
            <a:chExt cx="4871341" cy="1112972"/>
          </a:xfrm>
        </p:grpSpPr>
        <p:pic>
          <p:nvPicPr>
            <p:cNvPr id="11" name="Picture 10"/>
            <p:cNvPicPr>
              <a:picLocks noChangeAspect="1"/>
            </p:cNvPicPr>
            <p:nvPr/>
          </p:nvPicPr>
          <p:blipFill>
            <a:blip r:embed="rId3"/>
            <a:stretch>
              <a:fillRect/>
            </a:stretch>
          </p:blipFill>
          <p:spPr>
            <a:xfrm>
              <a:off x="4602471" y="2393751"/>
              <a:ext cx="4470133" cy="1112972"/>
            </a:xfrm>
            <a:prstGeom prst="rect">
              <a:avLst/>
            </a:prstGeom>
            <a:ln>
              <a:solidFill>
                <a:schemeClr val="tx1">
                  <a:lumMod val="85000"/>
                  <a:lumOff val="15000"/>
                </a:schemeClr>
              </a:solidFill>
            </a:ln>
          </p:spPr>
        </p:pic>
        <p:pic>
          <p:nvPicPr>
            <p:cNvPr id="2054" name="Picture 6" descr="C:\Users\LAURIE~1.FRA\AppData\Local\Temp\SNAGHTML2403ae7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263" y="2402204"/>
              <a:ext cx="467761" cy="3002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LAURIE~1.FRA\AppData\Local\Temp\SNAGHTML2406d9f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1263" y="2865894"/>
              <a:ext cx="467761" cy="30020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LAURIE~1.FRA\AppData\Local\Temp\SNAGHTML2407f2d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3142" y="3111024"/>
              <a:ext cx="467761" cy="300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614386" y="4031047"/>
            <a:ext cx="4458218" cy="1688737"/>
            <a:chOff x="4614386" y="3805630"/>
            <a:chExt cx="4458218" cy="1688737"/>
          </a:xfrm>
        </p:grpSpPr>
        <p:pic>
          <p:nvPicPr>
            <p:cNvPr id="10" name="Picture 9"/>
            <p:cNvPicPr>
              <a:picLocks noChangeAspect="1"/>
            </p:cNvPicPr>
            <p:nvPr/>
          </p:nvPicPr>
          <p:blipFill>
            <a:blip r:embed="rId7"/>
            <a:stretch>
              <a:fillRect/>
            </a:stretch>
          </p:blipFill>
          <p:spPr>
            <a:xfrm>
              <a:off x="4614386" y="3805630"/>
              <a:ext cx="4458218" cy="1664023"/>
            </a:xfrm>
            <a:prstGeom prst="rect">
              <a:avLst/>
            </a:prstGeom>
            <a:ln>
              <a:solidFill>
                <a:schemeClr val="tx1">
                  <a:lumMod val="50000"/>
                  <a:lumOff val="50000"/>
                </a:schemeClr>
              </a:solidFill>
            </a:ln>
          </p:spPr>
        </p:pic>
        <p:pic>
          <p:nvPicPr>
            <p:cNvPr id="2060" name="Picture 12" descr="C:\Users\LAURIE~1.FRA\AppData\Local\Temp\SNAGHTML240c2a0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9109" y="4198332"/>
              <a:ext cx="495878" cy="3182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LAURIE~1.FRA\AppData\Local\Temp\SNAGHTML240d4f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0163" y="5176117"/>
              <a:ext cx="495878" cy="31825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Content Placeholder 5"/>
          <p:cNvSpPr txBox="1">
            <a:spLocks/>
          </p:cNvSpPr>
          <p:nvPr/>
        </p:nvSpPr>
        <p:spPr bwMode="auto">
          <a:xfrm>
            <a:off x="454025" y="5945859"/>
            <a:ext cx="6628946" cy="1013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231775" indent="-231775" defTabSz="914400">
              <a:spcBef>
                <a:spcPts val="0"/>
              </a:spcBef>
              <a:spcAft>
                <a:spcPts val="200"/>
              </a:spcAft>
              <a:buFont typeface="+mj-lt"/>
              <a:buAutoNum type="arabicPeriod" startAt="5"/>
            </a:pPr>
            <a:r>
              <a:rPr lang="fr-FR" sz="1400" u="none" kern="0" dirty="0" smtClean="0"/>
              <a:t>Cliquez sur le bon nom de patient dans les résultats de recherche.</a:t>
            </a:r>
          </a:p>
          <a:p>
            <a:pPr marL="461963" indent="-227013" defTabSz="914400">
              <a:spcBef>
                <a:spcPts val="0"/>
              </a:spcBef>
              <a:spcAft>
                <a:spcPts val="200"/>
              </a:spcAft>
            </a:pPr>
            <a:r>
              <a:rPr lang="fr-FR" sz="1400" u="none" kern="0" dirty="0" smtClean="0"/>
              <a:t>Pour protéger la confidentialité des renseignements personnels sur la santé, un maximum de cinq résultats correspondant aux critères de recherche s’affichera.</a:t>
            </a:r>
          </a:p>
          <a:p>
            <a:pPr marL="231775" indent="-231775" defTabSz="914400">
              <a:spcBef>
                <a:spcPts val="0"/>
              </a:spcBef>
              <a:spcAft>
                <a:spcPts val="200"/>
              </a:spcAft>
              <a:buFont typeface="+mj-lt"/>
              <a:buAutoNum type="arabicPeriod" startAt="6"/>
            </a:pPr>
            <a:r>
              <a:rPr lang="fr-FR" sz="1400" u="none" kern="0" dirty="0" smtClean="0"/>
              <a:t>Cliquez sur </a:t>
            </a:r>
            <a:r>
              <a:rPr lang="fr-FR" sz="1400" b="1" u="none" kern="0" dirty="0" err="1" smtClean="0"/>
              <a:t>View</a:t>
            </a:r>
            <a:r>
              <a:rPr lang="fr-FR" sz="1400" b="1" u="none" kern="0" dirty="0" smtClean="0"/>
              <a:t> </a:t>
            </a:r>
            <a:r>
              <a:rPr lang="fr-FR" sz="1400" b="1" u="none" kern="0" dirty="0" err="1" smtClean="0"/>
              <a:t>Selected</a:t>
            </a:r>
            <a:r>
              <a:rPr lang="fr-FR" sz="1400" b="1" u="none" kern="0" dirty="0" smtClean="0"/>
              <a:t> Patient</a:t>
            </a:r>
            <a:r>
              <a:rPr lang="fr-FR" sz="1400" u="none" kern="0" dirty="0" smtClean="0"/>
              <a:t>.</a:t>
            </a:r>
            <a:endParaRPr lang="fr-FR" sz="1400" u="none" kern="0" dirty="0"/>
          </a:p>
        </p:txBody>
      </p:sp>
      <p:grpSp>
        <p:nvGrpSpPr>
          <p:cNvPr id="18" name="Group 17"/>
          <p:cNvGrpSpPr/>
          <p:nvPr/>
        </p:nvGrpSpPr>
        <p:grpSpPr>
          <a:xfrm>
            <a:off x="4594234" y="1657981"/>
            <a:ext cx="4470140" cy="527187"/>
            <a:chOff x="4602464" y="1426350"/>
            <a:chExt cx="4470140" cy="527187"/>
          </a:xfrm>
        </p:grpSpPr>
        <p:pic>
          <p:nvPicPr>
            <p:cNvPr id="19" name="Picture 18"/>
            <p:cNvPicPr>
              <a:picLocks noChangeAspect="1"/>
            </p:cNvPicPr>
            <p:nvPr/>
          </p:nvPicPr>
          <p:blipFill>
            <a:blip r:embed="rId10"/>
            <a:stretch>
              <a:fillRect/>
            </a:stretch>
          </p:blipFill>
          <p:spPr>
            <a:xfrm>
              <a:off x="4602464" y="1469604"/>
              <a:ext cx="4470140" cy="483933"/>
            </a:xfrm>
            <a:prstGeom prst="rect">
              <a:avLst/>
            </a:prstGeom>
          </p:spPr>
        </p:pic>
        <p:pic>
          <p:nvPicPr>
            <p:cNvPr id="20" name="Picture 4" descr="C:\Users\LAURIE~1.FRA\AppData\Local\Temp\SNAGHTML23f9373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9434" y="1426350"/>
              <a:ext cx="456532" cy="2929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94529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err="1">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7012B896257D4CB23E05259C214179" ma:contentTypeVersion="20" ma:contentTypeDescription="Create a new document." ma:contentTypeScope="" ma:versionID="e638a5e174fc71997b7e927153e9e98b">
  <xsd:schema xmlns:xsd="http://www.w3.org/2001/XMLSchema" xmlns:xs="http://www.w3.org/2001/XMLSchema" xmlns:p="http://schemas.microsoft.com/office/2006/metadata/properties" xmlns:ns2="5236dfbb-ae34-4a2c-96dd-37eeb5c69263" xmlns:ns3="a65b0e3d-c9e1-4a88-8a08-0506d74ca8e2" targetNamespace="http://schemas.microsoft.com/office/2006/metadata/properties" ma:root="true" ma:fieldsID="e8fad942575678df4edaac34cb5dd0fd" ns2:_="" ns3:_="">
    <xsd:import namespace="5236dfbb-ae34-4a2c-96dd-37eeb5c69263"/>
    <xsd:import namespace="a65b0e3d-c9e1-4a88-8a08-0506d74ca8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Environment" minOccurs="0"/>
                <xsd:element ref="ns2:Note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6dfbb-ae34-4a2c-96dd-37eeb5c692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Environment" ma:index="12" nillable="true" ma:displayName="Environment" ma:description="cONT Environment" ma:format="Dropdown" ma:internalName="Environment">
      <xsd:simpleType>
        <xsd:restriction base="dms:Text">
          <xsd:maxLength value="255"/>
        </xsd:restriction>
      </xsd:simpleType>
    </xsd:element>
    <xsd:element name="Notes" ma:index="13" nillable="true" ma:displayName="Notes" ma:description="Notes regarding the file&#10;" ma:format="Dropdown" ma:internalName="Notes">
      <xsd:simpleType>
        <xsd:restriction base="dms:Text">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44c0932-e3b5-4cef-bb0d-953d3280f5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5b0e3d-c9e1-4a88-8a08-0506d74ca8e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06e8334-7e56-4a1d-83d9-941182004ddb}" ma:internalName="TaxCatchAll" ma:showField="CatchAllData" ma:web="a65b0e3d-c9e1-4a88-8a08-0506d74ca8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5236dfbb-ae34-4a2c-96dd-37eeb5c69263" xsi:nil="true"/>
    <Environment xmlns="5236dfbb-ae34-4a2c-96dd-37eeb5c69263" xsi:nil="true"/>
    <TaxCatchAll xmlns="a65b0e3d-c9e1-4a88-8a08-0506d74ca8e2" xsi:nil="true"/>
    <lcf76f155ced4ddcb4097134ff3c332f xmlns="5236dfbb-ae34-4a2c-96dd-37eeb5c692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E292D6C5-32AB-40FE-9F4D-8B9313839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36dfbb-ae34-4a2c-96dd-37eeb5c69263"/>
    <ds:schemaRef ds:uri="a65b0e3d-c9e1-4a88-8a08-0506d74ca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7211F7-2DF1-4B68-8B60-CC913EB92E33}">
  <ds:schemaRefs>
    <ds:schemaRef ds:uri="http://purl.org/dc/terms/"/>
    <ds:schemaRef ds:uri="http://schemas.microsoft.com/office/2006/metadata/properties"/>
    <ds:schemaRef ds:uri="http://schemas.microsoft.com/office/2006/documentManagement/types"/>
    <ds:schemaRef ds:uri="a65b0e3d-c9e1-4a88-8a08-0506d74ca8e2"/>
    <ds:schemaRef ds:uri="http://purl.org/dc/elements/1.1/"/>
    <ds:schemaRef ds:uri="5236dfbb-ae34-4a2c-96dd-37eeb5c69263"/>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4534</TotalTime>
  <Words>11890</Words>
  <Application>Microsoft Office PowerPoint</Application>
  <PresentationFormat>On-screen Show (4:3)</PresentationFormat>
  <Paragraphs>787</Paragraphs>
  <Slides>47</Slides>
  <Notes>42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MS PGothic</vt:lpstr>
      <vt:lpstr>MS PGothic</vt:lpstr>
      <vt:lpstr>Arial</vt:lpstr>
      <vt:lpstr>Arial Narrow</vt:lpstr>
      <vt:lpstr>Calibri</vt:lpstr>
      <vt:lpstr>Constantia</vt:lpstr>
      <vt:lpstr>Courier New</vt:lpstr>
      <vt:lpstr>Georgia</vt:lpstr>
      <vt:lpstr>Times New Roman</vt:lpstr>
      <vt:lpstr>Tw Cen MT</vt:lpstr>
      <vt:lpstr>Tw Cen MT Condensed</vt:lpstr>
      <vt:lpstr>Tw Cen MT Condensed Extra Bold</vt:lpstr>
      <vt:lpstr>Wingdings</vt:lpstr>
      <vt:lpstr>Ontario Health</vt:lpstr>
      <vt:lpstr>PowerPoint Presentation</vt:lpstr>
      <vt:lpstr>Table des matières</vt:lpstr>
      <vt:lpstr>Accéder au visualiseur clinique de ConnexionOntario Identification unique</vt:lpstr>
      <vt:lpstr>Accéder au visualiseur clinique de ConnexionOntario ONEMD ID</vt:lpstr>
      <vt:lpstr>Accéder au visualiseur clinique de ConnexionOntario ONEMD ID (suite)</vt:lpstr>
      <vt:lpstr>Accord de l’utilisateur final La première fois que vous accédez au visualiseur clinique et au premier accès chaque année, vous devez accepter l’accord de l’utilisateur final.</vt:lpstr>
      <vt:lpstr>Déconnexion Il est préférable de vous déconnecter du visualiseur clinique après chaque utilisation et avant de quitter votre poste de travail. </vt:lpstr>
      <vt:lpstr>Onglet My Workspace L’onglet My Workspace contient deux listes de patients : My Patients List et My Recent Patients.</vt:lpstr>
      <vt:lpstr>Recherche de patient Trois façons de rechercher un patient</vt:lpstr>
      <vt:lpstr>Fenêtre ClinicalViewer La fenêtre ClinicalViewer se divise en trois :</vt:lpstr>
      <vt:lpstr>Onglet Patient Care L’onglet Patient Care est divisé en trois sections, ce qui facilite la recherche de renseignements.</vt:lpstr>
      <vt:lpstr>Ligne de temps La ligne de temps donne un aperçu visuel des rencontres du patient avec les professionnels de soins actifs au cours d’une période donnée.</vt:lpstr>
      <vt:lpstr>Ligne de temps Personnalisez la ligne de temps pour afficher une plage de dates de votre choix.</vt:lpstr>
      <vt:lpstr>Barre de navigation La barre de navigation permet de passer rapidement d’un groupe d’informations à un autre dans l’onglet Patient Care.</vt:lpstr>
      <vt:lpstr>Portlets L’onglet Patient Care affiche l’information sur le patient sélectionné pour l’intervalle de temps choisi dans sept portlets (ou fenêtres) différents, tous organisés de la même façon.</vt:lpstr>
      <vt:lpstr>Portlets Les portlets, ou fenêtres, présentent des groupes d’informations précis sur le patient sélectionné pour l’intervalle de temps choisi. Il y a sept portlets dans ClinicalViewer :</vt:lpstr>
      <vt:lpstr>Portlets Les portlets, ou fenêtres, présentent des groupes d’informations précis sur le patient sélectionné pour l’intervalle de temps choisi. Il y a sept portlets dans ClinicalViewer :</vt:lpstr>
      <vt:lpstr>Portlet Medications Survol du Répertoire numérique des médicaments (RNM)</vt:lpstr>
      <vt:lpstr>Portlet Medications Vue d'ensemble du portlet</vt:lpstr>
      <vt:lpstr>Portlet « Medications » Vous pouvez regrouper les médicaments délivrés au patient et les services offerts en pharmacie qui ont des noms génériques, des concentrations et des formes identiques. Le regroupement résume les médicaments et les services en pharmacie d’une manière qui permet de faire le bilan comparatif des médicaments et d’obtenir les meilleurs antécédents possible en matière de médicaments. </vt:lpstr>
      <vt:lpstr>Portlet « Medications » Regrouper (suite)</vt:lpstr>
      <vt:lpstr>Portlet « Medications » Regrouper (suite)</vt:lpstr>
      <vt:lpstr>Source pour les renseignements du RNM Une liste des renseignements que contient le RNM est accessible à partir de l’option Data Summary  ou de l’onglet Dispensed Medications.</vt:lpstr>
      <vt:lpstr>Utilisation des renseignements du RNM à des fins cliniques Restrictions concernant les données – Considérations</vt:lpstr>
      <vt:lpstr>Utilisation des renseignements du RNM à des fins cliniques Restrictions concernant les données – Définition des termes importants</vt:lpstr>
      <vt:lpstr>Utilisation des renseignements du RNM à des fins cliniques Restrictions concernant les données – Exemple clinique </vt:lpstr>
      <vt:lpstr>Utilisation des renseignements du RNM à des fins cliniques Restrictions concernant les données – Exemple clinique </vt:lpstr>
      <vt:lpstr>Utilisation des renseignements du RNM à des fins cliniques Restrictions concernant les données – Exemple clinique </vt:lpstr>
      <vt:lpstr>Portlet Diagnostic Imaging Vue d’ensemble</vt:lpstr>
      <vt:lpstr>Portlet Diagnostic Imaging : Data Summary Une liste des organisations qui versent des rapports et des images dans le SC ID est accessible par l’entremise de Data Summary et du portlet Diagnostic Imaging</vt:lpstr>
      <vt:lpstr>Portlet Diagnostic Imaging</vt:lpstr>
      <vt:lpstr>Portlet Diagnostic Imaging Rapports</vt:lpstr>
      <vt:lpstr>Portlet Diagnostic Imaging Images</vt:lpstr>
      <vt:lpstr>Portlet Diagnostic Imaging Images (suite)</vt:lpstr>
      <vt:lpstr>Intégration au SC ID  Multiples emplacements pour les rapports d’ID</vt:lpstr>
      <vt:lpstr>Intégration au SC ID  Organisation et nom de l’établissement</vt:lpstr>
      <vt:lpstr>Portlet Diagnostic Imaging Consentement</vt:lpstr>
      <vt:lpstr>Portlet Lab and Pathology Results : Résultats modifiés Un résultat modifié est une analyse qui avait le statut « final » et qui a ensuite été révisée.</vt:lpstr>
      <vt:lpstr>Portlet Lab and Pathology Results : Résultats invalides Lorsqu’un résultat est invalide, c’est que l’analyse a été entrée dans le dossier du mauvais patient  avant d’être retirée.</vt:lpstr>
      <vt:lpstr>Portlet Lab and Pathology Results :  Flowsheets et Graphiques de tendances Vous pouvez afficher un graphique de tendances avec les résultats qui proviennent de l’onglet Flowsheet.</vt:lpstr>
      <vt:lpstr>Gestion du consentement Un patient peut refuser d’accorder son consentement pour la consultation de ses renseignements personnels sur la santé en plaçant une directive sur le consentement pour une partie ou la totalité de son dossier de santé. </vt:lpstr>
      <vt:lpstr>Gestion du consentement (suite) </vt:lpstr>
      <vt:lpstr>Gestion du consentement (suite) </vt:lpstr>
      <vt:lpstr>Gestion du consentement (suite) Lorsqu'un bloc de consentement est en place, une bannière contenant un message et le bouton  Override Consent affiche</vt:lpstr>
      <vt:lpstr>Gestion du consentement (suite) </vt:lpstr>
      <vt:lpstr>Gestion du consentement : COVID-19 Information</vt:lpstr>
      <vt:lpstr>Visualiseur clinique de ConnexionOntario Ressources de 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 Digital Services - PowerPoint Presentation</dc:title>
  <dc:creator>Frame, Laurie</dc:creator>
  <cp:lastModifiedBy>Laurie Frame</cp:lastModifiedBy>
  <cp:revision>470</cp:revision>
  <dcterms:modified xsi:type="dcterms:W3CDTF">2024-03-18T13:33:48Z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0x010100647012B896257D4CB23E05259C214179</vt:lpwstr>
  </property>
  <property fmtid="{D5CDD505-2E9C-101B-9397-08002B2CF9AE}" pid="3" name="Organization">
    <vt:lpwstr>25;#Ontario Health|612857b5-16d2-4197-89fe-64498b5a5d49</vt:lpwstr>
  </property>
  <property fmtid="{D5CDD505-2E9C-101B-9397-08002B2CF9AE}" pid="4" name="Document Type">
    <vt:lpwstr>5;#Template|c1c8a4c2-26ba-4df9-9735-fc29babb1893</vt:lpwstr>
  </property>
  <property fmtid="{D5CDD505-2E9C-101B-9397-08002B2CF9AE}" pid="5" name="MediaServiceImageTags">
    <vt:lpwstr/>
  </property>
</Properties>
</file>