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52"/>
  </p:notesMasterIdLst>
  <p:handoutMasterIdLst>
    <p:handoutMasterId r:id="rId53"/>
  </p:handoutMasterIdLst>
  <p:sldIdLst>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400" r:id="rId24"/>
    <p:sldId id="401" r:id="rId25"/>
    <p:sldId id="402" r:id="rId26"/>
    <p:sldId id="376" r:id="rId27"/>
    <p:sldId id="377" r:id="rId28"/>
    <p:sldId id="378" r:id="rId29"/>
    <p:sldId id="379" r:id="rId30"/>
    <p:sldId id="380" r:id="rId31"/>
    <p:sldId id="381" r:id="rId32"/>
    <p:sldId id="382" r:id="rId33"/>
    <p:sldId id="383" r:id="rId34"/>
    <p:sldId id="384" r:id="rId35"/>
    <p:sldId id="387" r:id="rId36"/>
    <p:sldId id="385" r:id="rId37"/>
    <p:sldId id="386" r:id="rId38"/>
    <p:sldId id="388" r:id="rId39"/>
    <p:sldId id="389" r:id="rId40"/>
    <p:sldId id="390" r:id="rId41"/>
    <p:sldId id="391" r:id="rId42"/>
    <p:sldId id="392" r:id="rId43"/>
    <p:sldId id="393" r:id="rId44"/>
    <p:sldId id="394" r:id="rId45"/>
    <p:sldId id="395" r:id="rId46"/>
    <p:sldId id="396" r:id="rId47"/>
    <p:sldId id="397" r:id="rId48"/>
    <p:sldId id="398" r:id="rId49"/>
    <p:sldId id="403" r:id="rId50"/>
    <p:sldId id="399" r:id="rId51"/>
  </p:sldIdLst>
  <p:sldSz cx="9144000" cy="6858000" type="screen4x3"/>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3" orient="horz" pos="281" userDrawn="1">
          <p15:clr>
            <a:srgbClr val="A4A3A4"/>
          </p15:clr>
        </p15:guide>
        <p15:guide id="4" pos="286" userDrawn="1">
          <p15:clr>
            <a:srgbClr val="A4A3A4"/>
          </p15:clr>
        </p15:guide>
        <p15:guide id="5" orient="horz" pos="1080" userDrawn="1">
          <p15:clr>
            <a:srgbClr val="A4A3A4"/>
          </p15:clr>
        </p15:guide>
        <p15:guide id="9" orient="horz" pos="3024" userDrawn="1">
          <p15:clr>
            <a:srgbClr val="A4A3A4"/>
          </p15:clr>
        </p15:guide>
        <p15:guide id="10" orient="horz" pos="1248" userDrawn="1">
          <p15:clr>
            <a:srgbClr val="A4A3A4"/>
          </p15:clr>
        </p15:guide>
        <p15:guide id="11" orient="horz" pos="840" userDrawn="1">
          <p15:clr>
            <a:srgbClr val="A4A3A4"/>
          </p15:clr>
        </p15:guide>
        <p15:guide id="12" orient="horz" pos="936" userDrawn="1">
          <p15:clr>
            <a:srgbClr val="A4A3A4"/>
          </p15:clr>
        </p15:guide>
        <p15:guide id="13" orient="horz" pos="2688"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Frame, Laurie" initials="FL" lastIdx="37" clrIdx="2">
    <p:extLst>
      <p:ext uri="{19B8F6BF-5375-455C-9EA6-DF929625EA0E}">
        <p15:presenceInfo xmlns:p15="http://schemas.microsoft.com/office/powerpoint/2012/main" userId="S-1-5-21-726950158-1718880459-111294849-12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4D0"/>
    <a:srgbClr val="FD67F2"/>
    <a:srgbClr val="50AEC9"/>
    <a:srgbClr val="FD7FF4"/>
    <a:srgbClr val="007392"/>
    <a:srgbClr val="008AB0"/>
    <a:srgbClr val="FEB0F8"/>
    <a:srgbClr val="FC4242"/>
    <a:srgbClr val="00B2E3"/>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p:restoredTop sz="85196" autoAdjust="0"/>
  </p:normalViewPr>
  <p:slideViewPr>
    <p:cSldViewPr snapToGrid="0">
      <p:cViewPr varScale="1">
        <p:scale>
          <a:sx n="93" d="100"/>
          <a:sy n="93" d="100"/>
        </p:scale>
        <p:origin x="1910" y="67"/>
      </p:cViewPr>
      <p:guideLst>
        <p:guide orient="horz" pos="281"/>
        <p:guide pos="286"/>
        <p:guide orient="horz" pos="1080"/>
        <p:guide orient="horz" pos="3024"/>
        <p:guide orient="horz" pos="1248"/>
        <p:guide orient="horz" pos="840"/>
        <p:guide orient="horz" pos="936"/>
        <p:guide orient="horz" pos="2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65" d="100"/>
          <a:sy n="165" d="100"/>
        </p:scale>
        <p:origin x="288" y="192"/>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Steven" userId="adef881a-c3c4-4e1a-aeb2-bb4de7c1e03f" providerId="ADAL" clId="{A02E3166-EE8F-2541-9DC1-B255F6531FE4}"/>
    <pc:docChg chg="modMainMaster">
      <pc:chgData name="Wong, Steven" userId="adef881a-c3c4-4e1a-aeb2-bb4de7c1e03f" providerId="ADAL" clId="{A02E3166-EE8F-2541-9DC1-B255F6531FE4}" dt="2020-01-21T15:32:25.804" v="0" actId="14100"/>
      <pc:docMkLst>
        <pc:docMk/>
      </pc:docMkLst>
      <pc:sldMasterChg chg="modSldLayout">
        <pc:chgData name="Wong, Steven" userId="adef881a-c3c4-4e1a-aeb2-bb4de7c1e03f" providerId="ADAL" clId="{A02E3166-EE8F-2541-9DC1-B255F6531FE4}" dt="2020-01-21T15:32:25.804" v="0" actId="14100"/>
        <pc:sldMasterMkLst>
          <pc:docMk/>
          <pc:sldMasterMk cId="0" sldId="2147483769"/>
        </pc:sldMasterMkLst>
        <pc:sldLayoutChg chg="modSp">
          <pc:chgData name="Wong, Steven" userId="adef881a-c3c4-4e1a-aeb2-bb4de7c1e03f" providerId="ADAL" clId="{A02E3166-EE8F-2541-9DC1-B255F6531FE4}" dt="2020-01-21T15:32:25.804" v="0" actId="14100"/>
          <pc:sldLayoutMkLst>
            <pc:docMk/>
            <pc:sldMasterMk cId="0" sldId="2147483769"/>
            <pc:sldLayoutMk cId="2645767054" sldId="2147484581"/>
          </pc:sldLayoutMkLst>
          <pc:picChg chg="mod">
            <ac:chgData name="Wong, Steven" userId="adef881a-c3c4-4e1a-aeb2-bb4de7c1e03f" providerId="ADAL" clId="{A02E3166-EE8F-2541-9DC1-B255F6531FE4}" dt="2020-01-21T15:32:25.804" v="0" actId="14100"/>
            <ac:picMkLst>
              <pc:docMk/>
              <pc:sldMasterMk cId="0" sldId="2147483769"/>
              <pc:sldLayoutMk cId="2645767054" sldId="2147484581"/>
              <ac:picMk id="4" creationId="{F1D1804F-62D7-40D8-A044-1EE428B8A5EB}"/>
            </ac:picMkLst>
          </pc:picChg>
        </pc:sldLayoutChg>
      </pc:sldMasterChg>
    </pc:docChg>
  </pc:docChgLst>
  <pc:docChgLst>
    <pc:chgData name="Wong, Steven" userId="adef881a-c3c4-4e1a-aeb2-bb4de7c1e03f" providerId="ADAL" clId="{ADEA26D5-8BF9-454C-A952-E94D703291DA}"/>
    <pc:docChg chg="custSel modSld modMainMaster modHandout">
      <pc:chgData name="Wong, Steven" userId="adef881a-c3c4-4e1a-aeb2-bb4de7c1e03f" providerId="ADAL" clId="{ADEA26D5-8BF9-454C-A952-E94D703291DA}" dt="2020-01-08T14:42:18.328" v="44" actId="478"/>
      <pc:docMkLst>
        <pc:docMk/>
      </pc:docMkLst>
      <pc:sldChg chg="delSp">
        <pc:chgData name="Wong, Steven" userId="adef881a-c3c4-4e1a-aeb2-bb4de7c1e03f" providerId="ADAL" clId="{ADEA26D5-8BF9-454C-A952-E94D703291DA}" dt="2020-01-08T14:42:18.328" v="44" actId="478"/>
        <pc:sldMkLst>
          <pc:docMk/>
          <pc:sldMk cId="2940051775" sldId="357"/>
        </pc:sldMkLst>
        <pc:spChg chg="del">
          <ac:chgData name="Wong, Steven" userId="adef881a-c3c4-4e1a-aeb2-bb4de7c1e03f" providerId="ADAL" clId="{ADEA26D5-8BF9-454C-A952-E94D703291DA}" dt="2020-01-08T14:42:18.328" v="44" actId="478"/>
          <ac:spMkLst>
            <pc:docMk/>
            <pc:sldMk cId="2940051775" sldId="357"/>
            <ac:spMk id="2" creationId="{0066D00E-46D8-C143-ACD8-12F7413166C8}"/>
          </ac:spMkLst>
        </pc:spChg>
      </pc:sldChg>
      <pc:sldMasterChg chg="modSldLayout">
        <pc:chgData name="Wong, Steven" userId="adef881a-c3c4-4e1a-aeb2-bb4de7c1e03f" providerId="ADAL" clId="{ADEA26D5-8BF9-454C-A952-E94D703291DA}" dt="2019-12-11T13:59:14.827" v="42"/>
        <pc:sldMasterMkLst>
          <pc:docMk/>
          <pc:sldMasterMk cId="0" sldId="2147483769"/>
        </pc:sldMasterMkLst>
        <pc:sldLayoutChg chg="modSp">
          <pc:chgData name="Wong, Steven" userId="adef881a-c3c4-4e1a-aeb2-bb4de7c1e03f" providerId="ADAL" clId="{ADEA26D5-8BF9-454C-A952-E94D703291DA}" dt="2019-12-06T18:44:16.996" v="39" actId="962"/>
          <pc:sldLayoutMkLst>
            <pc:docMk/>
            <pc:sldMasterMk cId="0" sldId="2147483769"/>
            <pc:sldLayoutMk cId="1955607632" sldId="2147484557"/>
          </pc:sldLayoutMkLst>
          <pc:picChg chg="mod">
            <ac:chgData name="Wong, Steven" userId="adef881a-c3c4-4e1a-aeb2-bb4de7c1e03f" providerId="ADAL" clId="{ADEA26D5-8BF9-454C-A952-E94D703291DA}" dt="2019-12-06T18:44:16.996" v="39" actId="962"/>
            <ac:picMkLst>
              <pc:docMk/>
              <pc:sldMasterMk cId="0" sldId="2147483769"/>
              <pc:sldLayoutMk cId="1955607632" sldId="2147484557"/>
              <ac:picMk id="5" creationId="{79257861-92BA-4C58-9FA0-269AB8F2E39E}"/>
            </ac:picMkLst>
          </pc:picChg>
        </pc:sldLayoutChg>
        <pc:sldLayoutChg chg="addSp modSp">
          <pc:chgData name="Wong, Steven" userId="adef881a-c3c4-4e1a-aeb2-bb4de7c1e03f" providerId="ADAL" clId="{ADEA26D5-8BF9-454C-A952-E94D703291DA}" dt="2019-12-11T13:59:14.827" v="42"/>
          <pc:sldLayoutMkLst>
            <pc:docMk/>
            <pc:sldMasterMk cId="0" sldId="2147483769"/>
            <pc:sldLayoutMk cId="3862329486" sldId="2147484572"/>
          </pc:sldLayoutMkLst>
          <pc:spChg chg="add mod">
            <ac:chgData name="Wong, Steven" userId="adef881a-c3c4-4e1a-aeb2-bb4de7c1e03f" providerId="ADAL" clId="{ADEA26D5-8BF9-454C-A952-E94D703291DA}" dt="2019-12-11T13:59:14.827" v="42"/>
            <ac:spMkLst>
              <pc:docMk/>
              <pc:sldMasterMk cId="0" sldId="2147483769"/>
              <pc:sldLayoutMk cId="3862329486" sldId="2147484572"/>
              <ac:spMk id="3" creationId="{9481C15D-57AA-A74B-8D85-2519A93D28FC}"/>
            </ac:spMkLst>
          </pc:spChg>
        </pc:sldLayoutChg>
        <pc:sldLayoutChg chg="modSp">
          <pc:chgData name="Wong, Steven" userId="adef881a-c3c4-4e1a-aeb2-bb4de7c1e03f" providerId="ADAL" clId="{ADEA26D5-8BF9-454C-A952-E94D703291DA}" dt="2019-12-06T18:44:22.920" v="41" actId="962"/>
          <pc:sldLayoutMkLst>
            <pc:docMk/>
            <pc:sldMasterMk cId="0" sldId="2147483769"/>
            <pc:sldLayoutMk cId="3942003179" sldId="2147484574"/>
          </pc:sldLayoutMkLst>
          <pc:picChg chg="mod">
            <ac:chgData name="Wong, Steven" userId="adef881a-c3c4-4e1a-aeb2-bb4de7c1e03f" providerId="ADAL" clId="{ADEA26D5-8BF9-454C-A952-E94D703291DA}" dt="2019-12-06T18:44:22.920" v="41" actId="962"/>
            <ac:picMkLst>
              <pc:docMk/>
              <pc:sldMasterMk cId="0" sldId="2147483769"/>
              <pc:sldLayoutMk cId="3942003179" sldId="2147484574"/>
              <ac:picMk id="4" creationId="{C411CE17-C75B-41F3-A571-C9945B8E496A}"/>
            </ac:picMkLst>
          </pc:picChg>
        </pc:sldLayoutChg>
        <pc:sldLayoutChg chg="modSp">
          <pc:chgData name="Wong, Steven" userId="adef881a-c3c4-4e1a-aeb2-bb4de7c1e03f" providerId="ADAL" clId="{ADEA26D5-8BF9-454C-A952-E94D703291DA}" dt="2019-12-06T18:44:08.704" v="37" actId="962"/>
          <pc:sldLayoutMkLst>
            <pc:docMk/>
            <pc:sldMasterMk cId="0" sldId="2147483769"/>
            <pc:sldLayoutMk cId="2645767054" sldId="2147484581"/>
          </pc:sldLayoutMkLst>
          <pc:picChg chg="mod">
            <ac:chgData name="Wong, Steven" userId="adef881a-c3c4-4e1a-aeb2-bb4de7c1e03f" providerId="ADAL" clId="{ADEA26D5-8BF9-454C-A952-E94D703291DA}" dt="2019-12-06T18:44:08.704" v="37" actId="962"/>
            <ac:picMkLst>
              <pc:docMk/>
              <pc:sldMasterMk cId="0" sldId="2147483769"/>
              <pc:sldLayoutMk cId="2645767054" sldId="2147484581"/>
              <ac:picMk id="4" creationId="{F1D1804F-62D7-40D8-A044-1EE428B8A5EB}"/>
            </ac:picMkLst>
          </pc:picChg>
        </pc:sldLayoutChg>
      </pc:sldMasterChg>
    </pc:docChg>
  </pc:docChgLst>
  <pc:docChgLst>
    <pc:chgData name="Wong, Steven" userId="adef881a-c3c4-4e1a-aeb2-bb4de7c1e03f" providerId="ADAL" clId="{C0923819-67C4-C54E-9B4C-9C5239A2DA7F}"/>
    <pc:docChg chg="custSel modSld modMainMaster">
      <pc:chgData name="Wong, Steven" userId="adef881a-c3c4-4e1a-aeb2-bb4de7c1e03f" providerId="ADAL" clId="{C0923819-67C4-C54E-9B4C-9C5239A2DA7F}" dt="2019-11-04T16:21:06.207" v="33" actId="207"/>
      <pc:docMkLst>
        <pc:docMk/>
      </pc:docMkLst>
      <pc:sldChg chg="modSp">
        <pc:chgData name="Wong, Steven" userId="adef881a-c3c4-4e1a-aeb2-bb4de7c1e03f" providerId="ADAL" clId="{C0923819-67C4-C54E-9B4C-9C5239A2DA7F}" dt="2019-11-04T16:12:03.412" v="6" actId="207"/>
        <pc:sldMkLst>
          <pc:docMk/>
          <pc:sldMk cId="1507690314" sldId="352"/>
        </pc:sldMkLst>
        <pc:spChg chg="mod">
          <ac:chgData name="Wong, Steven" userId="adef881a-c3c4-4e1a-aeb2-bb4de7c1e03f" providerId="ADAL" clId="{C0923819-67C4-C54E-9B4C-9C5239A2DA7F}" dt="2019-11-04T16:12:03.412" v="6" actId="207"/>
          <ac:spMkLst>
            <pc:docMk/>
            <pc:sldMk cId="1507690314" sldId="352"/>
            <ac:spMk id="7" creationId="{C5030748-E7E4-7343-BF62-9FA7EBFAD6DE}"/>
          </ac:spMkLst>
        </pc:spChg>
      </pc:sldChg>
      <pc:sldChg chg="addSp delSp modSp">
        <pc:chgData name="Wong, Steven" userId="adef881a-c3c4-4e1a-aeb2-bb4de7c1e03f" providerId="ADAL" clId="{C0923819-67C4-C54E-9B4C-9C5239A2DA7F}" dt="2019-11-04T16:12:38.276" v="12"/>
        <pc:sldMkLst>
          <pc:docMk/>
          <pc:sldMk cId="1324548044" sldId="355"/>
        </pc:sldMkLst>
        <pc:spChg chg="add del mod">
          <ac:chgData name="Wong, Steven" userId="adef881a-c3c4-4e1a-aeb2-bb4de7c1e03f" providerId="ADAL" clId="{C0923819-67C4-C54E-9B4C-9C5239A2DA7F}" dt="2019-11-04T16:12:38.276" v="12"/>
          <ac:spMkLst>
            <pc:docMk/>
            <pc:sldMk cId="1324548044" sldId="355"/>
            <ac:spMk id="2" creationId="{FE2984EF-B3C8-F046-A2BC-D08093D30198}"/>
          </ac:spMkLst>
        </pc:spChg>
        <pc:spChg chg="mod">
          <ac:chgData name="Wong, Steven" userId="adef881a-c3c4-4e1a-aeb2-bb4de7c1e03f" providerId="ADAL" clId="{C0923819-67C4-C54E-9B4C-9C5239A2DA7F}" dt="2019-11-04T16:12:10.257" v="8" actId="207"/>
          <ac:spMkLst>
            <pc:docMk/>
            <pc:sldMk cId="1324548044" sldId="355"/>
            <ac:spMk id="4" creationId="{36D9D03E-8AFA-0D44-B071-8DEEDF664610}"/>
          </ac:spMkLst>
        </pc:spChg>
        <pc:graphicFrameChg chg="mod">
          <ac:chgData name="Wong, Steven" userId="adef881a-c3c4-4e1a-aeb2-bb4de7c1e03f" providerId="ADAL" clId="{C0923819-67C4-C54E-9B4C-9C5239A2DA7F}" dt="2019-11-04T16:12:26.389" v="9"/>
          <ac:graphicFrameMkLst>
            <pc:docMk/>
            <pc:sldMk cId="1324548044" sldId="355"/>
            <ac:graphicFrameMk id="3" creationId="{00000000-0000-0000-0000-000000000000}"/>
          </ac:graphicFrameMkLst>
        </pc:graphicFrameChg>
      </pc:sldChg>
      <pc:sldChg chg="addSp delSp modSp">
        <pc:chgData name="Wong, Steven" userId="adef881a-c3c4-4e1a-aeb2-bb4de7c1e03f" providerId="ADAL" clId="{C0923819-67C4-C54E-9B4C-9C5239A2DA7F}" dt="2019-11-04T16:11:55.967" v="5" actId="767"/>
        <pc:sldMkLst>
          <pc:docMk/>
          <pc:sldMk cId="2940051775" sldId="357"/>
        </pc:sldMkLst>
        <pc:spChg chg="add del mod">
          <ac:chgData name="Wong, Steven" userId="adef881a-c3c4-4e1a-aeb2-bb4de7c1e03f" providerId="ADAL" clId="{C0923819-67C4-C54E-9B4C-9C5239A2DA7F}" dt="2019-11-04T16:11:28.727" v="1" actId="767"/>
          <ac:spMkLst>
            <pc:docMk/>
            <pc:sldMk cId="2940051775" sldId="357"/>
            <ac:spMk id="2" creationId="{C2D7E2DD-07DB-6046-AB89-9F27CE3117FC}"/>
          </ac:spMkLst>
        </pc:spChg>
        <pc:spChg chg="add del mod">
          <ac:chgData name="Wong, Steven" userId="adef881a-c3c4-4e1a-aeb2-bb4de7c1e03f" providerId="ADAL" clId="{C0923819-67C4-C54E-9B4C-9C5239A2DA7F}" dt="2019-11-04T16:11:55.967" v="5" actId="767"/>
          <ac:spMkLst>
            <pc:docMk/>
            <pc:sldMk cId="2940051775" sldId="357"/>
            <ac:spMk id="3" creationId="{67DFD9B8-9123-B54B-8093-8078B0A2C914}"/>
          </ac:spMkLst>
        </pc:spChg>
        <pc:spChg chg="mod">
          <ac:chgData name="Wong, Steven" userId="adef881a-c3c4-4e1a-aeb2-bb4de7c1e03f" providerId="ADAL" clId="{C0923819-67C4-C54E-9B4C-9C5239A2DA7F}" dt="2019-11-04T16:11:51.473" v="3" actId="207"/>
          <ac:spMkLst>
            <pc:docMk/>
            <pc:sldMk cId="2940051775" sldId="357"/>
            <ac:spMk id="6" creationId="{CA3262E3-46BB-C747-B5A0-388F82A3EA20}"/>
          </ac:spMkLst>
        </pc:spChg>
        <pc:spChg chg="mod">
          <ac:chgData name="Wong, Steven" userId="adef881a-c3c4-4e1a-aeb2-bb4de7c1e03f" providerId="ADAL" clId="{C0923819-67C4-C54E-9B4C-9C5239A2DA7F}" dt="2019-11-04T16:11:45.236" v="2" actId="207"/>
          <ac:spMkLst>
            <pc:docMk/>
            <pc:sldMk cId="2940051775" sldId="357"/>
            <ac:spMk id="33796" creationId="{00000000-0000-0000-0000-000000000000}"/>
          </ac:spMkLst>
        </pc:spChg>
      </pc:sldChg>
      <pc:sldChg chg="modSp">
        <pc:chgData name="Wong, Steven" userId="adef881a-c3c4-4e1a-aeb2-bb4de7c1e03f" providerId="ADAL" clId="{C0923819-67C4-C54E-9B4C-9C5239A2DA7F}" dt="2019-11-04T16:12:07.471" v="7" actId="207"/>
        <pc:sldMkLst>
          <pc:docMk/>
          <pc:sldMk cId="1604388659" sldId="358"/>
        </pc:sldMkLst>
        <pc:spChg chg="mod">
          <ac:chgData name="Wong, Steven" userId="adef881a-c3c4-4e1a-aeb2-bb4de7c1e03f" providerId="ADAL" clId="{C0923819-67C4-C54E-9B4C-9C5239A2DA7F}" dt="2019-11-04T16:12:07.471" v="7" actId="207"/>
          <ac:spMkLst>
            <pc:docMk/>
            <pc:sldMk cId="1604388659" sldId="358"/>
            <ac:spMk id="7" creationId="{C5030748-E7E4-7343-BF62-9FA7EBFAD6DE}"/>
          </ac:spMkLst>
        </pc:spChg>
      </pc:sldChg>
      <pc:sldMasterChg chg="modSp modSldLayout">
        <pc:chgData name="Wong, Steven" userId="adef881a-c3c4-4e1a-aeb2-bb4de7c1e03f" providerId="ADAL" clId="{C0923819-67C4-C54E-9B4C-9C5239A2DA7F}" dt="2019-11-04T16:21:06.207" v="33" actId="207"/>
        <pc:sldMasterMkLst>
          <pc:docMk/>
          <pc:sldMasterMk cId="0" sldId="2147483769"/>
        </pc:sldMasterMkLst>
        <pc:spChg chg="mod">
          <ac:chgData name="Wong, Steven" userId="adef881a-c3c4-4e1a-aeb2-bb4de7c1e03f" providerId="ADAL" clId="{C0923819-67C4-C54E-9B4C-9C5239A2DA7F}" dt="2019-11-04T16:14:38.190" v="26" actId="207"/>
          <ac:spMkLst>
            <pc:docMk/>
            <pc:sldMasterMk cId="0" sldId="2147483769"/>
            <ac:spMk id="7" creationId="{00000000-0000-0000-0000-000000000000}"/>
          </ac:spMkLst>
        </pc:spChg>
        <pc:spChg chg="mod">
          <ac:chgData name="Wong, Steven" userId="adef881a-c3c4-4e1a-aeb2-bb4de7c1e03f" providerId="ADAL" clId="{C0923819-67C4-C54E-9B4C-9C5239A2DA7F}" dt="2019-11-04T16:14:18.117" v="24" actId="207"/>
          <ac:spMkLst>
            <pc:docMk/>
            <pc:sldMasterMk cId="0" sldId="2147483769"/>
            <ac:spMk id="2051" creationId="{00000000-0000-0000-0000-000000000000}"/>
          </ac:spMkLst>
        </pc:spChg>
        <pc:spChg chg="mod">
          <ac:chgData name="Wong, Steven" userId="adef881a-c3c4-4e1a-aeb2-bb4de7c1e03f" providerId="ADAL" clId="{C0923819-67C4-C54E-9B4C-9C5239A2DA7F}" dt="2019-11-04T16:14:32.690" v="25" actId="12"/>
          <ac:spMkLst>
            <pc:docMk/>
            <pc:sldMasterMk cId="0" sldId="2147483769"/>
            <ac:spMk id="2052" creationId="{00000000-0000-0000-0000-000000000000}"/>
          </ac:spMkLst>
        </pc:spChg>
        <pc:sldLayoutChg chg="modSp">
          <pc:chgData name="Wong, Steven" userId="adef881a-c3c4-4e1a-aeb2-bb4de7c1e03f" providerId="ADAL" clId="{C0923819-67C4-C54E-9B4C-9C5239A2DA7F}" dt="2019-11-04T16:14:43.087" v="27" actId="207"/>
          <pc:sldLayoutMkLst>
            <pc:docMk/>
            <pc:sldMasterMk cId="0" sldId="2147483769"/>
            <pc:sldLayoutMk cId="1955607632" sldId="2147484557"/>
          </pc:sldLayoutMkLst>
          <pc:spChg chg="mod">
            <ac:chgData name="Wong, Steven" userId="adef881a-c3c4-4e1a-aeb2-bb4de7c1e03f" providerId="ADAL" clId="{C0923819-67C4-C54E-9B4C-9C5239A2DA7F}" dt="2019-11-04T16:13:21.312" v="17" actId="207"/>
            <ac:spMkLst>
              <pc:docMk/>
              <pc:sldMasterMk cId="0" sldId="2147483769"/>
              <pc:sldLayoutMk cId="1955607632" sldId="2147484557"/>
              <ac:spMk id="2" creationId="{00000000-0000-0000-0000-000000000000}"/>
            </ac:spMkLst>
          </pc:spChg>
          <pc:spChg chg="mod">
            <ac:chgData name="Wong, Steven" userId="adef881a-c3c4-4e1a-aeb2-bb4de7c1e03f" providerId="ADAL" clId="{C0923819-67C4-C54E-9B4C-9C5239A2DA7F}" dt="2019-11-04T16:13:42.125" v="19" actId="12"/>
            <ac:spMkLst>
              <pc:docMk/>
              <pc:sldMasterMk cId="0" sldId="2147483769"/>
              <pc:sldLayoutMk cId="1955607632" sldId="2147484557"/>
              <ac:spMk id="3" creationId="{00000000-0000-0000-0000-000000000000}"/>
            </ac:spMkLst>
          </pc:spChg>
          <pc:spChg chg="mod">
            <ac:chgData name="Wong, Steven" userId="adef881a-c3c4-4e1a-aeb2-bb4de7c1e03f" providerId="ADAL" clId="{C0923819-67C4-C54E-9B4C-9C5239A2DA7F}" dt="2019-11-04T16:14:43.087" v="27" actId="207"/>
            <ac:spMkLst>
              <pc:docMk/>
              <pc:sldMasterMk cId="0" sldId="2147483769"/>
              <pc:sldLayoutMk cId="1955607632" sldId="2147484557"/>
              <ac:spMk id="4" creationId="{00000000-0000-0000-0000-000000000000}"/>
            </ac:spMkLst>
          </pc:spChg>
          <pc:spChg chg="mod">
            <ac:chgData name="Wong, Steven" userId="adef881a-c3c4-4e1a-aeb2-bb4de7c1e03f" providerId="ADAL" clId="{C0923819-67C4-C54E-9B4C-9C5239A2DA7F}" dt="2019-11-04T16:13:26.158" v="18" actId="207"/>
            <ac:spMkLst>
              <pc:docMk/>
              <pc:sldMasterMk cId="0" sldId="2147483769"/>
              <pc:sldLayoutMk cId="1955607632" sldId="2147484557"/>
              <ac:spMk id="6" creationId="{5E9F1A82-9D54-4801-8572-9152A6C6BCF8}"/>
            </ac:spMkLst>
          </pc:spChg>
          <pc:picChg chg="mod">
            <ac:chgData name="Wong, Steven" userId="adef881a-c3c4-4e1a-aeb2-bb4de7c1e03f" providerId="ADAL" clId="{C0923819-67C4-C54E-9B4C-9C5239A2DA7F}" dt="2019-11-04T16:13:50.689" v="20" actId="14826"/>
            <ac:picMkLst>
              <pc:docMk/>
              <pc:sldMasterMk cId="0" sldId="2147483769"/>
              <pc:sldLayoutMk cId="1955607632" sldId="2147484557"/>
              <ac:picMk id="5" creationId="{79257861-92BA-4C58-9FA0-269AB8F2E39E}"/>
            </ac:picMkLst>
          </pc:picChg>
        </pc:sldLayoutChg>
        <pc:sldLayoutChg chg="addSp delSp modSp setBg">
          <pc:chgData name="Wong, Steven" userId="adef881a-c3c4-4e1a-aeb2-bb4de7c1e03f" providerId="ADAL" clId="{C0923819-67C4-C54E-9B4C-9C5239A2DA7F}" dt="2019-11-04T16:21:06.207" v="33" actId="207"/>
          <pc:sldLayoutMkLst>
            <pc:docMk/>
            <pc:sldMasterMk cId="0" sldId="2147483769"/>
            <pc:sldLayoutMk cId="3862329486" sldId="2147484572"/>
          </pc:sldLayoutMkLst>
          <pc:spChg chg="mod">
            <ac:chgData name="Wong, Steven" userId="adef881a-c3c4-4e1a-aeb2-bb4de7c1e03f" providerId="ADAL" clId="{C0923819-67C4-C54E-9B4C-9C5239A2DA7F}" dt="2019-11-04T16:14:03.908" v="22" actId="207"/>
            <ac:spMkLst>
              <pc:docMk/>
              <pc:sldMasterMk cId="0" sldId="2147483769"/>
              <pc:sldLayoutMk cId="3862329486" sldId="2147484572"/>
              <ac:spMk id="4" creationId="{FC22E14C-C515-44CF-A19F-E393ABBBD456}"/>
            </ac:spMkLst>
          </pc:spChg>
          <pc:spChg chg="add mod">
            <ac:chgData name="Wong, Steven" userId="adef881a-c3c4-4e1a-aeb2-bb4de7c1e03f" providerId="ADAL" clId="{C0923819-67C4-C54E-9B4C-9C5239A2DA7F}" dt="2019-11-04T16:21:06.207" v="33" actId="207"/>
            <ac:spMkLst>
              <pc:docMk/>
              <pc:sldMasterMk cId="0" sldId="2147483769"/>
              <pc:sldLayoutMk cId="3862329486" sldId="2147484572"/>
              <ac:spMk id="5" creationId="{5C1F5EF3-5E57-264A-A511-A63DF848DC61}"/>
            </ac:spMkLst>
          </pc:spChg>
          <pc:spChg chg="del">
            <ac:chgData name="Wong, Steven" userId="adef881a-c3c4-4e1a-aeb2-bb4de7c1e03f" providerId="ADAL" clId="{C0923819-67C4-C54E-9B4C-9C5239A2DA7F}" dt="2019-11-04T16:21:00.756" v="31" actId="478"/>
            <ac:spMkLst>
              <pc:docMk/>
              <pc:sldMasterMk cId="0" sldId="2147483769"/>
              <pc:sldLayoutMk cId="3862329486" sldId="2147484572"/>
              <ac:spMk id="9" creationId="{00000000-0000-0000-0000-000000000000}"/>
            </ac:spMkLst>
          </pc:spChg>
        </pc:sldLayoutChg>
        <pc:sldLayoutChg chg="addSp delSp modSp">
          <pc:chgData name="Wong, Steven" userId="adef881a-c3c4-4e1a-aeb2-bb4de7c1e03f" providerId="ADAL" clId="{C0923819-67C4-C54E-9B4C-9C5239A2DA7F}" dt="2019-11-04T16:20:58.045" v="30"/>
          <pc:sldLayoutMkLst>
            <pc:docMk/>
            <pc:sldMasterMk cId="0" sldId="2147483769"/>
            <pc:sldLayoutMk cId="3942003179" sldId="2147484574"/>
          </pc:sldLayoutMkLst>
          <pc:spChg chg="mod">
            <ac:chgData name="Wong, Steven" userId="adef881a-c3c4-4e1a-aeb2-bb4de7c1e03f" providerId="ADAL" clId="{C0923819-67C4-C54E-9B4C-9C5239A2DA7F}" dt="2019-11-04T16:12:59.476" v="14" actId="207"/>
            <ac:spMkLst>
              <pc:docMk/>
              <pc:sldMasterMk cId="0" sldId="2147483769"/>
              <pc:sldLayoutMk cId="3942003179" sldId="2147484574"/>
              <ac:spMk id="5" creationId="{5D389F46-2B3C-4752-8A83-BDBFDA4A3B71}"/>
            </ac:spMkLst>
          </pc:spChg>
          <pc:spChg chg="mod">
            <ac:chgData name="Wong, Steven" userId="adef881a-c3c4-4e1a-aeb2-bb4de7c1e03f" providerId="ADAL" clId="{C0923819-67C4-C54E-9B4C-9C5239A2DA7F}" dt="2019-11-04T16:12:48.668" v="13" actId="207"/>
            <ac:spMkLst>
              <pc:docMk/>
              <pc:sldMasterMk cId="0" sldId="2147483769"/>
              <pc:sldLayoutMk cId="3942003179" sldId="2147484574"/>
              <ac:spMk id="6" creationId="{5C614D70-6F9B-B845-9818-088654AFE70B}"/>
            </ac:spMkLst>
          </pc:spChg>
          <pc:spChg chg="del mod">
            <ac:chgData name="Wong, Steven" userId="adef881a-c3c4-4e1a-aeb2-bb4de7c1e03f" providerId="ADAL" clId="{C0923819-67C4-C54E-9B4C-9C5239A2DA7F}" dt="2019-11-04T16:20:57.499" v="29" actId="478"/>
            <ac:spMkLst>
              <pc:docMk/>
              <pc:sldMasterMk cId="0" sldId="2147483769"/>
              <pc:sldLayoutMk cId="3942003179" sldId="2147484574"/>
              <ac:spMk id="7" creationId="{00000000-0000-0000-0000-000000000000}"/>
            </ac:spMkLst>
          </pc:spChg>
          <pc:spChg chg="add">
            <ac:chgData name="Wong, Steven" userId="adef881a-c3c4-4e1a-aeb2-bb4de7c1e03f" providerId="ADAL" clId="{C0923819-67C4-C54E-9B4C-9C5239A2DA7F}" dt="2019-11-04T16:20:58.045" v="30"/>
            <ac:spMkLst>
              <pc:docMk/>
              <pc:sldMasterMk cId="0" sldId="2147483769"/>
              <pc:sldLayoutMk cId="3942003179" sldId="2147484574"/>
              <ac:spMk id="8" creationId="{55B34939-D16E-7241-8648-2BC928FA5F3F}"/>
            </ac:spMkLst>
          </pc:spChg>
          <pc:picChg chg="mod">
            <ac:chgData name="Wong, Steven" userId="adef881a-c3c4-4e1a-aeb2-bb4de7c1e03f" providerId="ADAL" clId="{C0923819-67C4-C54E-9B4C-9C5239A2DA7F}" dt="2019-11-04T16:13:08.316" v="15" actId="14826"/>
            <ac:picMkLst>
              <pc:docMk/>
              <pc:sldMasterMk cId="0" sldId="2147483769"/>
              <pc:sldLayoutMk cId="3942003179" sldId="2147484574"/>
              <ac:picMk id="4" creationId="{C411CE17-C75B-41F3-A571-C9945B8E496A}"/>
            </ac:picMkLst>
          </pc:picChg>
        </pc:sldLayoutChg>
        <pc:sldLayoutChg chg="modSp">
          <pc:chgData name="Wong, Steven" userId="adef881a-c3c4-4e1a-aeb2-bb4de7c1e03f" providerId="ADAL" clId="{C0923819-67C4-C54E-9B4C-9C5239A2DA7F}" dt="2019-11-04T16:14:13.460" v="23" actId="207"/>
          <pc:sldLayoutMkLst>
            <pc:docMk/>
            <pc:sldMasterMk cId="0" sldId="2147483769"/>
            <pc:sldLayoutMk cId="2645767054" sldId="2147484581"/>
          </pc:sldLayoutMkLst>
          <pc:spChg chg="mod">
            <ac:chgData name="Wong, Steven" userId="adef881a-c3c4-4e1a-aeb2-bb4de7c1e03f" providerId="ADAL" clId="{C0923819-67C4-C54E-9B4C-9C5239A2DA7F}" dt="2019-11-04T16:14:13.460" v="23" actId="207"/>
            <ac:spMkLst>
              <pc:docMk/>
              <pc:sldMasterMk cId="0" sldId="2147483769"/>
              <pc:sldLayoutMk cId="2645767054" sldId="2147484581"/>
              <ac:spMk id="5" creationId="{B4D06F2E-1418-4481-BA27-7E36F4C8E124}"/>
            </ac:spMkLst>
          </pc:spChg>
          <pc:picChg chg="mod">
            <ac:chgData name="Wong, Steven" userId="adef881a-c3c4-4e1a-aeb2-bb4de7c1e03f" providerId="ADAL" clId="{C0923819-67C4-C54E-9B4C-9C5239A2DA7F}" dt="2019-11-04T16:13:17.738" v="16" actId="14826"/>
            <ac:picMkLst>
              <pc:docMk/>
              <pc:sldMasterMk cId="0" sldId="2147483769"/>
              <pc:sldLayoutMk cId="2645767054" sldId="2147484581"/>
              <ac:picMk id="4" creationId="{F1D1804F-62D7-40D8-A044-1EE428B8A5E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2024-03-07</a:t>
            </a:fld>
            <a:endParaRPr lang="en-CA" altLang="en-US"/>
          </a:p>
        </p:txBody>
      </p:sp>
      <p:sp>
        <p:nvSpPr>
          <p:cNvPr id="32772" name="Rectangle 4"/>
          <p:cNvSpPr>
            <a:spLocks noGrp="1" noRot="1" noChangeAspect="1" noChangeArrowheads="1" noTextEdit="1"/>
          </p:cNvSpPr>
          <p:nvPr>
            <p:ph type="sldImg" idx="2"/>
          </p:nvPr>
        </p:nvSpPr>
        <p:spPr bwMode="auto">
          <a:xfrm>
            <a:off x="2889250" y="523875"/>
            <a:ext cx="349250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 for Release</a:t>
            </a:r>
            <a:r>
              <a:rPr lang="en-US" baseline="0" dirty="0" smtClean="0"/>
              <a:t> 12 of the ConnectingOntario ClinicalViewer</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Overview module</a:t>
            </a: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training method: demonstrate slide content for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have learners follow along as you demonstrate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Regardless of training method, it is recommended to cover Data Summary in detail </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28988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Clinical Viewer User Guide, Working with ConnectingOntario ClinicalViewer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Overview and Patient Care Tab Overview modules</a:t>
            </a:r>
            <a:endParaRPr lang="en-US" u="non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point at Patient Banner, Navigation Bar, Timeline, and Portlets sections of window. These are the 4 sections of the Patient Care Tab that assist you in finding information on the retrieved patient.</a:t>
            </a:r>
            <a:endParaRPr lang="en-US" dirty="0" smtClean="0"/>
          </a:p>
          <a:p>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167576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Clinical Viewer User Guide, Clinical Data Components section – Timeline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Care Tab Overview module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training methods:  point out that the date range depicted on timeline is set through use of Time interval buttons and determines date range reflected within all portlets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Default is 30 days; this can be changed in Timeline Preferences – cover if this is important to learners.  Remember to reset back to 30 day default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baseline="0" dirty="0" smtClean="0"/>
              <a:t>Note: </a:t>
            </a:r>
            <a:r>
              <a:rPr lang="en-US" baseline="0" dirty="0" smtClean="0"/>
              <a:t>Train patients </a:t>
            </a:r>
            <a:r>
              <a:rPr lang="en-US" u="sng" baseline="0" dirty="0" smtClean="0"/>
              <a:t>do not </a:t>
            </a:r>
            <a:r>
              <a:rPr lang="en-US" baseline="0" dirty="0" smtClean="0"/>
              <a:t>contain data for current time periods.  Use the next slide to demonstrate setting a custom time interval for </a:t>
            </a:r>
            <a:r>
              <a:rPr lang="en-US" baseline="0" dirty="0" err="1" smtClean="0"/>
              <a:t>Mabele</a:t>
            </a:r>
            <a:r>
              <a:rPr lang="en-US" baseline="0" dirty="0" smtClean="0"/>
              <a:t> </a:t>
            </a:r>
            <a:r>
              <a:rPr lang="en-US" baseline="0" dirty="0" err="1" smtClean="0"/>
              <a:t>Zaleski</a:t>
            </a:r>
            <a:r>
              <a:rPr lang="en-US" baseline="0" dirty="0" smtClean="0"/>
              <a:t> and then demonstrate relationship between the time interval selected, the visual snapshot the timeline provides and hovering over an encounter.</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316254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Train Environment Process 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Clinical Viewer User Guide, Clinical Data Components section – Timeline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Care Tab Overview module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training method:  set custom time interval for </a:t>
            </a:r>
            <a:r>
              <a:rPr lang="en-US" baseline="0" dirty="0" err="1" smtClean="0"/>
              <a:t>Mabele</a:t>
            </a:r>
            <a:r>
              <a:rPr lang="en-US" baseline="0" dirty="0" smtClean="0"/>
              <a:t> </a:t>
            </a:r>
            <a:r>
              <a:rPr lang="en-US" baseline="0" dirty="0" err="1" smtClean="0"/>
              <a:t>Zaleski</a:t>
            </a:r>
            <a:r>
              <a:rPr lang="en-US" baseline="0" dirty="0" smtClean="0"/>
              <a:t> of January 1, 2013 to June 30, 2017 following either technique detailed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following demo, have students complete Amazing Race Leg 1, Questions 1 to 3, using pre-assigned patient of the “</a:t>
            </a:r>
            <a:r>
              <a:rPr lang="en-US" baseline="0" dirty="0" err="1" smtClean="0"/>
              <a:t>Mabele</a:t>
            </a:r>
            <a:r>
              <a:rPr lang="en-US" baseline="0" dirty="0" smtClean="0"/>
              <a:t> </a:t>
            </a:r>
            <a:r>
              <a:rPr lang="en-US" baseline="0" dirty="0" err="1" smtClean="0"/>
              <a:t>Zaleski</a:t>
            </a:r>
            <a:r>
              <a:rPr lang="en-US" baseline="0" dirty="0" smtClean="0"/>
              <a:t>” clinical scenario</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80535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Clinical Viewer User Guide, Patient Care Views Navigation Bar and Patient Summary Views sections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Care Tab Overview module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training method:  if time is limited, demonstrate use of individual portlet icons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demonstrate use of all views (Summary, Summary List, Individual Portlet). Point out option of setting default view.</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89798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Care Tab Overview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Cover as much detail here as is pertinent to your organization’s clinical workflow</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using Document/Notes portlet as an example, demonstrate: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use of Print icon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Review your organization’s printing policy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viewing a document using Discharge Summary and either viewing method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Viewing multiple documents – keep Discharge Summary open and open Ambulatory Consult. Also open any document from Visits/Encounters. Minimize the ClinicalViewer window to display all 3 documents. Rearrange/resize the documents on screen so that all 3 are displayed. Review printing of documents and point out/state the first note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Expand – demonstrate / explain use of this button for Document/Notes portlet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While Documents/Notes portlet is expanded, cover Filtering: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Filter box type “2013” -&gt; only the results that include this in either Document Date/Time OR Admit Date/Time display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Leave the filter in place and close expanded portlet. Point out that filter is cleared  - the portlet is back to the full number of results.  Only preference changes and the overriding of patient consent persist between 3 column and expanded portlet 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Depending on clinical workflow and interest, this is a good place to cover the Status column (Test Result Status in Lab and Pathology Results), available in all portlets except Medications.  Details provided in OLIS section.  Only Lab and Pathology results display “abnormal” status. Only Final or Amended (indicates revision was made to the document after Final version) results are contributed to ConnectingOntario</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400108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Care Tab Overview module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information available for </a:t>
            </a:r>
            <a:r>
              <a:rPr lang="en-US" baseline="0" dirty="0" err="1" smtClean="0"/>
              <a:t>Mabele</a:t>
            </a:r>
            <a:r>
              <a:rPr lang="en-US" baseline="0" dirty="0" smtClean="0"/>
              <a:t>, starting with summary reports in “Visits/Encounters and Summary Reports” portlet and moving to “Documents/Notes”.  Explain the difference between the two: Visits/Encounters provides high level summary reports of each visit (encounter) with an acute care hospital whereas Document/Notes provides detailed information on non-diagnostic notes and reports pertaining to those visits plus community documents not associated with a specific community referral – for example RAI assessments and patient care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Skip Medications and Diagnostic Imaging for now (they will be covered in detail later on)</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92771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p>
          <a:p>
            <a:pPr marL="171450" indent="-171450">
              <a:buFont typeface="Arial" panose="020B0604020202020204" pitchFamily="34" charset="0"/>
              <a:buChar char="•"/>
            </a:pPr>
            <a:r>
              <a:rPr lang="en-US" dirty="0" smtClean="0"/>
              <a:t>References:  </a:t>
            </a:r>
          </a:p>
          <a:p>
            <a:pPr marL="628650" lvl="1" indent="-171450">
              <a:buFont typeface="Arial" panose="020B0604020202020204" pitchFamily="34" charset="0"/>
              <a:buChar char="•"/>
            </a:pPr>
            <a:r>
              <a:rPr lang="en-US" dirty="0" smtClean="0"/>
              <a:t>eLearning: Patient Care Tab Overview module</a:t>
            </a:r>
          </a:p>
          <a:p>
            <a:pPr marL="171450" indent="-171450">
              <a:buFont typeface="Arial" panose="020B0604020202020204" pitchFamily="34" charset="0"/>
              <a:buChar char="•"/>
            </a:pPr>
            <a:r>
              <a:rPr lang="en-US" dirty="0" smtClean="0"/>
              <a:t>Demo and live group training methods:  continue review of information available for </a:t>
            </a:r>
            <a:r>
              <a:rPr lang="en-US" dirty="0" err="1" smtClean="0"/>
              <a:t>Mabele</a:t>
            </a:r>
            <a:r>
              <a:rPr lang="en-US" dirty="0" smtClean="0"/>
              <a:t>, covering Community portlet, which displays reports associated with community referrals for care/services (as opposed to broader assessments and overall care plans in Document/Notes)</a:t>
            </a:r>
          </a:p>
          <a:p>
            <a:pPr marL="171450" indent="-171450">
              <a:buFont typeface="Arial" panose="020B0604020202020204" pitchFamily="34" charset="0"/>
              <a:buChar char="•"/>
            </a:pPr>
            <a:r>
              <a:rPr lang="en-US" dirty="0" smtClean="0"/>
              <a:t>Skip “Other Results” and “Lab/Path Results” (they will be covered in detail later on)</a:t>
            </a:r>
          </a:p>
          <a:p>
            <a:pPr marL="171450" indent="-171450">
              <a:buFont typeface="Arial" panose="020B0604020202020204" pitchFamily="34" charset="0"/>
              <a:buChar char="•"/>
            </a:pPr>
            <a:r>
              <a:rPr lang="en-US" dirty="0" smtClean="0"/>
              <a:t>Live group training method:  following the demonstration, have students complete Amazing Race Leg 1, questions 4 to 7</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335421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References: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COVID-19 Information Tip Sheet pdf</a:t>
            </a: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51294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 / have learners access link and information provided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that rows with long Generic Name entries are truncated; the column can be expanded by dragging right border of column header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the presence of the Print icon in this view; it was not available for this portlet in Summary 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 have learners select Print icon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Pharmacy and Prescriber’s phone numbers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Print dialog box and Print 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Demonstrate/have learners hover over: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Any Pharmacy name – phone number displays in Hover tip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Prescriber John Smith or Sam Murray  – phone number displays in Hover tip (instructor note: not all Prescribers have phone numbers in the Train environment)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Demonstrate/have learners select any row in the Medications portlet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Detail View displays below</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Scroll down and review content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Detail View</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86923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2216279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Coverage of the grouping feature is optional.  It is very useful if learners need to print a condensed list of all of the patient’s medications, without all of the refill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Still in Medications single portlet view selected previously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 / have learners apply grouping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depending on monitor’s resolution and size, it may be necessary to reduce the zoom setting for the browser to display the width of the portlet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All records are now grouped by generic name, strength and form and sorted in order by last dispensed date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of records contained in the group is summarized on the left side of the grouped header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Right side of grouped header states Brand, Quantity, Estimated Days Supply, dispensing pharmacy name, phone number and date for the last entry </a:t>
            </a:r>
            <a:r>
              <a:rPr lang="en-US" u="sng" baseline="0" dirty="0" smtClean="0"/>
              <a:t>only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t>Point out that the content of grouped headers no longer align with column headings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407283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Coverage of the grouping feature is optional.  It is very useful if learners need to print a condensed list of all of the patient’s medications, without all of the refill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Still in Medications single portlet view selected previously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 / have learners select Print icon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grouping addition to header in Print Preview</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wrapping of right side grouped headers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reduction in number of pages in the print job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Either close Print Preview or print to pdf/paper, depending on interest/need of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Print 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60593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Coverage of the grouping feature is optional.  It is very useful if learners need to print a condensed list of all of the patient’s medications, without all of the refill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Still in Medications single portlet view selected previously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Depending on learners’ interest or need: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expand all groups and collapse again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Expand just </a:t>
            </a:r>
            <a:r>
              <a:rPr lang="en-US" baseline="0" dirty="0" err="1" smtClean="0"/>
              <a:t>Acetylsalcylic</a:t>
            </a:r>
            <a:r>
              <a:rPr lang="en-US" baseline="0" dirty="0" smtClean="0"/>
              <a:t> Acid group and select Print –&gt; group will also be expanded for printing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Change timeline so that it extends from 01 Jan 2015 to 31 Dec 2017</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Group By option is reset to “None” whenever the view is refreshed for any reason (timeline change, refresh all data or just for Medications, select a different patient)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Set Group By to “Generic Name, Strength and Form”</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expanded group should still be expanded.  Although the Group By option is reset; the system remembers expansion at the row level</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2832847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 if it has not already been covered in Header section (slide 8) and  Medication Portlet Overview (previous slide)</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98265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may be useful to set Group By to “None”</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4270006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Either select a medication in the Dispensed Medications portlet and work through these points with learners 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Display and review the next 2 slides (Slides 25 and 26)</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8958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 using either the display of this slide or an entry in Dispensed Medications for current patient</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474038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 using either the display of this slide or an entry in Dispensed Medications for current patient</a:t>
            </a:r>
          </a:p>
          <a:p>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2319577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content in this section is mandatory as directed by the Ministry of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review all content with learners, using either the display of this slide or an entry in Dispensed Medications for current patient</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74618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switch to individual portlet view using either DI button on Navigation bar or Portlet Expander</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28</a:t>
            </a:fld>
            <a:endParaRPr lang="en-CA" altLang="en-US"/>
          </a:p>
        </p:txBody>
      </p:sp>
    </p:spTree>
    <p:extLst>
      <p:ext uri="{BB962C8B-B14F-4D97-AF65-F5344CB8AC3E}">
        <p14:creationId xmlns:p14="http://schemas.microsoft.com/office/powerpoint/2010/main" val="24505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 </a:t>
            </a:r>
            <a:r>
              <a:rPr lang="en-US" baseline="0" dirty="0" smtClean="0"/>
              <a:t>include only if your organization uses single sign-on to access ConnectingOntario ClinicalViewer.  </a:t>
            </a:r>
          </a:p>
          <a:p>
            <a:r>
              <a:rPr lang="en-US" baseline="0" dirty="0" smtClean="0"/>
              <a:t>Auxiliary materials: existing login / information system documentation created within your organization</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a:t>
            </a:fld>
            <a:endParaRPr lang="en-CA" altLang="en-US"/>
          </a:p>
        </p:txBody>
      </p:sp>
    </p:spTree>
    <p:extLst>
      <p:ext uri="{BB962C8B-B14F-4D97-AF65-F5344CB8AC3E}">
        <p14:creationId xmlns:p14="http://schemas.microsoft.com/office/powerpoint/2010/main" val="3041820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Data Summary | DI Contributors - if it has not already been covered in Header section (slide 9),  demonstrate/have learners’ practice accessing this info here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Point out that link within DI Portlet displays same</a:t>
            </a:r>
            <a:r>
              <a:rPr lang="en-US" baseline="0" dirty="0" smtClean="0"/>
              <a:t> information</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2686573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demonstrate/have learners’ practice all points on this slide</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226099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demonstrate/have learners’ practice opening a DI report. Use 09 Jan 2022; Procedure “Ultrasound-Echocardiograph…”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only this entry contains both a report and an image.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that functionality/structure of document window is the same as seen previously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Keep report open and continue to next slide</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286171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image associated with report that is currently open (learners will have to click in the ClinicalViewer window to display it, then select the image)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that a new browser window / tab has opened containing the image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Ensure report is visible (the report window may have to be selected from the browser icon on the Windows Taskbar)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Arrange report and image windows so that contents of both are visible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Leave the windows open; return to the ClinicalViewer window and select a different report/image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that the report has opened in a separate window (total documents now open: 2)</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However,  the previous image window has closed and a new one, containing the recent selection has opened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a:t>
            </a:r>
            <a:r>
              <a:rPr lang="en-US" u="sng" baseline="0" dirty="0" smtClean="0"/>
              <a:t>not</a:t>
            </a:r>
            <a:r>
              <a:rPr lang="en-US" baseline="0" dirty="0" smtClean="0"/>
              <a:t> possible to have images for different accessions, same patient, open at the same time.  It is possible, however, to have different reports from any portlet, for the same patient open at the same time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also </a:t>
            </a:r>
            <a:r>
              <a:rPr lang="en-US" u="none" baseline="0" dirty="0" smtClean="0"/>
              <a:t>not possible</a:t>
            </a:r>
            <a:r>
              <a:rPr lang="en-US" baseline="0" dirty="0" smtClean="0"/>
              <a:t> to have reports and/or images for different patients open at the same time (demo if time – select a different patient either by searching or through My Workspace – all report and image windows open for previous patient will close automatically)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all document windows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2852582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coverage of this slide is optional, depending on interest / usefulness for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content will not be covered, close image windows </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111698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this slide  explains why different types of DI reports are available in one of two portlets: DI and Other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Use the diagram and information below to review with learners</a:t>
            </a:r>
            <a:endParaRPr lang="en-CA" dirty="0" smtClean="0"/>
          </a:p>
          <a:p>
            <a:pPr defTabSz="931774" eaLnBrk="0" fontAlgn="base" hangingPunct="0">
              <a:spcBef>
                <a:spcPct val="30000"/>
              </a:spcBef>
              <a:spcAft>
                <a:spcPct val="0"/>
              </a:spcAft>
              <a:defRPr/>
            </a:pPr>
            <a:endParaRPr lang="en-CA" dirty="0" smtClean="0"/>
          </a:p>
          <a:p>
            <a:pPr defTabSz="931774" eaLnBrk="0" fontAlgn="base" hangingPunct="0">
              <a:spcBef>
                <a:spcPct val="30000"/>
              </a:spcBef>
              <a:spcAft>
                <a:spcPct val="0"/>
              </a:spcAft>
              <a:defRPr/>
            </a:pPr>
            <a:r>
              <a:rPr lang="en-CA" b="1" dirty="0" smtClean="0"/>
              <a:t>Important points to note regarding integration with DI CS: </a:t>
            </a:r>
          </a:p>
          <a:p>
            <a:pPr marL="232943" indent="-232943" defTabSz="931774" eaLnBrk="0" fontAlgn="base" hangingPunct="0">
              <a:spcBef>
                <a:spcPct val="30000"/>
              </a:spcBef>
              <a:spcAft>
                <a:spcPct val="0"/>
              </a:spcAft>
              <a:buFont typeface="Arial" charset="0"/>
              <a:buAutoNum type="arabicPeriod"/>
              <a:defRPr/>
            </a:pPr>
            <a:r>
              <a:rPr lang="en-CA" dirty="0" smtClean="0"/>
              <a:t>Depending on the workflow of the contributing hospital, some DI reports are still contributed to the acCDR and will display in the Other Results portlet, either tab</a:t>
            </a:r>
          </a:p>
          <a:p>
            <a:pPr defTabSz="931774" eaLnBrk="0" fontAlgn="base" hangingPunct="0">
              <a:spcBef>
                <a:spcPct val="30000"/>
              </a:spcBef>
              <a:spcAft>
                <a:spcPct val="0"/>
              </a:spcAft>
              <a:defRPr/>
            </a:pPr>
            <a:r>
              <a:rPr lang="en-CA" dirty="0" smtClean="0"/>
              <a:t>	Scenario 1  BMD’s (bone mineral density) can appear in DI or Other Results, All tab, depending on the workflow of the hospital</a:t>
            </a:r>
          </a:p>
          <a:p>
            <a:pPr defTabSz="931774" eaLnBrk="0" fontAlgn="base" hangingPunct="0">
              <a:spcBef>
                <a:spcPct val="30000"/>
              </a:spcBef>
              <a:spcAft>
                <a:spcPct val="0"/>
              </a:spcAft>
              <a:defRPr/>
            </a:pPr>
            <a:r>
              <a:rPr lang="en-CA" dirty="0" smtClean="0"/>
              <a:t>	Scenario 2  Echo (ultrasound echo cardiograph) can appear in DI or Other Results, Cardiology tab</a:t>
            </a:r>
          </a:p>
          <a:p>
            <a:pPr defTabSz="931774" eaLnBrk="0" fontAlgn="base" hangingPunct="0">
              <a:spcBef>
                <a:spcPct val="30000"/>
              </a:spcBef>
              <a:spcAft>
                <a:spcPct val="0"/>
              </a:spcAft>
              <a:defRPr/>
            </a:pPr>
            <a:r>
              <a:rPr lang="en-CA" dirty="0" smtClean="0"/>
              <a:t>	Scenario 3  Ultrasound performed in the ED of a local hospital is not sent to DI CS and therefore displays in Other Results portlet, All tab</a:t>
            </a:r>
          </a:p>
          <a:p>
            <a:pPr defTabSz="931774" eaLnBrk="0" fontAlgn="base" hangingPunct="0">
              <a:spcBef>
                <a:spcPct val="30000"/>
              </a:spcBef>
              <a:spcAft>
                <a:spcPct val="0"/>
              </a:spcAft>
              <a:defRPr/>
            </a:pPr>
            <a:r>
              <a:rPr lang="en-CA" dirty="0" smtClean="0"/>
              <a:t>      All of these scenarios are examples of procedures that may be performed in departments other than Radiology. Therefore, the results will be contributed to acCDR not DI CS.</a:t>
            </a:r>
          </a:p>
          <a:p>
            <a:pPr marL="232943" indent="-232943">
              <a:buAutoNum type="arabicPeriod" startAt="2"/>
            </a:pPr>
            <a:r>
              <a:rPr lang="en-US" dirty="0" smtClean="0"/>
              <a:t>Organizations may contribute to DI CS but not to CDR, e.g. IHFs (Independent</a:t>
            </a:r>
            <a:r>
              <a:rPr lang="en-US" baseline="0" dirty="0" smtClean="0"/>
              <a:t> Health Facilities)</a:t>
            </a:r>
            <a:r>
              <a:rPr lang="en-US" dirty="0" smtClean="0"/>
              <a:t>. Refer to the list of contributing sites available through the Data Summary for more details - there may be DI CS information available for viewing even though there is no other information displayed in the rest of the ClinicalViewer.  E.G.: a patient who has a DI procedure performed at an IHF and has never been admitted to a hospital.  Only DI CS would have data for this patient, not acCDR.</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1462732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select Summary View for current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Visits/Encounters and Summary Reports: scroll right to display Organization column; good opportunity to demo/practice resizing columns (by dragging right border of column headings) to display Organization column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Diagnostic Imaging: scroll right to display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difference in content and explain that difference is due to the coding approach at contributing organizations (as per slide content)</a:t>
            </a: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2093327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DI Viewer User Guide</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patients have the right to block the display of any and all of their personal health information in the ClinicalViewer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Should a patient block their DI content, it is not possible for a health care provider to override that block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Consent override is only available for content in the other portlets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have learners complete Amazing Race Leg 2</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20293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ConnectingOntario Clinical Viewer User Guide, Lab and Pathology Portlet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modify coverage of this portlet depending on learners’ interest and need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Consent Override will be covered in next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Switch to individual portlet view by either selecting Lab/Pathology Results icon in Navigation Bar or Portlet Expander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Point out absence of Print icon in portlet header – due to the nature of the information, the ability to print the listing of the portlet’s content is not useful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Rather, each row in the portlet contains an OLIS Full report icon – this report is printable and contains all findings related to a row entry (demonstrate/have learners try)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due to the nature of the content of this portlet, multiple tabs are used to display content. Each tab includes generally the same columns, with a few exceptions depending on the tab. Depending on learners’ interests and needs, demonstrate/have learners try.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not all tabs are populated for patients in Train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OLIS Full Report: provides full, detailed results from the lab on all tests performed on the specimen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Blue callout icon: hover over this icon to display lab comments for a test result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Attachments column: displays an icon when there is an attachment related to the result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Return to All tab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baseline="0" dirty="0" smtClean="0"/>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maximum number of lab results displayed is approximately 1000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more results are available for a patient within the selected timeframe, a subset of those results will display along with a warning indicating that the maximum number of results has been reached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Reduce the date range on the timeline.</a:t>
            </a:r>
          </a:p>
          <a:p>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286175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ConnectingOntario Clinical Viewer User Guide, Lab and Pathology Portlet</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Demonstrate/have students perform a filter to show only those results that have an Amended Test Result Status (hover over Test Result Status column header, select Down Arrow that displays, hover over “Filters” and click in box beside “Amended”)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Explain that Amended results are tests that were at “final” and were then revised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any row with an Amended Test Result Status and scroll down to examine Details Screen; either close or scroll up when done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the same row, open the OLIS Full Report and scroll through to discover the specific results that were revised; close the report and clear the filter</a:t>
            </a: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293584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Trainer</a:t>
            </a:r>
            <a:r>
              <a:rPr lang="en-US" b="1" baseline="0" dirty="0" smtClean="0"/>
              <a:t> note: </a:t>
            </a:r>
            <a:r>
              <a:rPr lang="en-US" baseline="0" dirty="0" smtClean="0"/>
              <a:t>include only if your organization uses ONE ID and the ConnectingOntario portal to access ConnectingOntario ClinicalViewer</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a:t>
            </a:fld>
            <a:endParaRPr lang="en-CA" altLang="en-US"/>
          </a:p>
        </p:txBody>
      </p:sp>
    </p:spTree>
    <p:extLst>
      <p:ext uri="{BB962C8B-B14F-4D97-AF65-F5344CB8AC3E}">
        <p14:creationId xmlns:p14="http://schemas.microsoft.com/office/powerpoint/2010/main" val="202826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ConnectingOntario Clinical Viewer User Guide, Lab and Pathology Portlet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How to Use the Lab and Pathology Portlet tip sheet</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current patient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Flowsheet tab – define and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flowsheet trends lab results for commonly ordered tests over the selected timeline. These results are displayed in four panels within the Flowsheet tab: Hematology, General Chemistry, Lipid Profile, and Liver Panel/Pancreas Panel.  It is not possible to add additional tests to what is presented.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Graphing of these results is also possible: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2 tests, for example: HbA1C (General Chemistry), and Cholesterol (Lipid Profile) – or any results of interest to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Graph, review plotted graph and try Graphing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Lab and Pathology Results expanded 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Explain that any changes made while in individual portlet view do not persist when another view is selected – unless the changes are to the portlet’s preferences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have learners complete Amazing Race Leg 3</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236215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Reminder: </a:t>
            </a:r>
            <a:r>
              <a:rPr lang="en-US" b="0" u="none" baseline="0" dirty="0" smtClean="0"/>
              <a:t> do </a:t>
            </a:r>
            <a:r>
              <a:rPr lang="en-US" b="0" u="sng" baseline="0" dirty="0" smtClean="0"/>
              <a:t>not</a:t>
            </a:r>
            <a:r>
              <a:rPr lang="en-US" b="0" u="none" baseline="0" dirty="0" smtClean="0"/>
              <a:t> complete a consent override in the Train environment on patient’s Lab/Path results as it will be overridden for 4 hours to all users of the environment</a:t>
            </a:r>
            <a:endParaRPr lang="en-US" b="0" u="sng"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ConnectingOntario Clinical Viewer User Guide, Overriding Consent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COVID-19 Information Tip Sheet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Instructor: retrieve </a:t>
            </a:r>
            <a:r>
              <a:rPr lang="en-US" baseline="0" dirty="0" err="1" smtClean="0"/>
              <a:t>Mabele</a:t>
            </a:r>
            <a:r>
              <a:rPr lang="en-US" baseline="0" dirty="0" smtClean="0"/>
              <a:t> </a:t>
            </a:r>
            <a:r>
              <a:rPr lang="en-US" baseline="0" dirty="0" err="1" smtClean="0"/>
              <a:t>Zaleski</a:t>
            </a:r>
            <a:r>
              <a:rPr lang="en-US" baseline="0" dirty="0" smtClean="0"/>
              <a:t> (My Workspace, Recent Patients) if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Demonstrate only (</a:t>
            </a:r>
            <a:r>
              <a:rPr lang="en-US" u="sng" baseline="0" dirty="0" smtClean="0"/>
              <a:t>do not have learners practice</a:t>
            </a:r>
            <a:r>
              <a:rPr lang="en-US" baseline="0" dirty="0" smtClean="0"/>
              <a:t>) the details around consent override as outlined in these slides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Consent Override Notes: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Consent Override banner displays on the timeline </a:t>
            </a:r>
            <a:r>
              <a:rPr lang="en-US" b="1" baseline="0" dirty="0" smtClean="0"/>
              <a:t>ONLY</a:t>
            </a:r>
            <a:r>
              <a:rPr lang="en-US" baseline="0" dirty="0" smtClean="0"/>
              <a:t> when the patient has placed a consent block on </a:t>
            </a:r>
            <a:r>
              <a:rPr lang="en-US" u="sng" baseline="0" dirty="0" smtClean="0"/>
              <a:t>Acute Care encounters </a:t>
            </a:r>
            <a:r>
              <a:rPr lang="en-US" baseline="0" dirty="0" smtClean="0"/>
              <a:t>included in the selected date range. If the patient has </a:t>
            </a:r>
            <a:r>
              <a:rPr lang="en-US" u="sng" baseline="0" dirty="0" smtClean="0"/>
              <a:t>only</a:t>
            </a:r>
            <a:r>
              <a:rPr lang="en-US" baseline="0" dirty="0" smtClean="0"/>
              <a:t> blocked information displayed in the Medications, Lab and Pathology Results, and/or DI portlets, a Consent Override banner will </a:t>
            </a:r>
            <a:r>
              <a:rPr lang="en-US" u="sng" baseline="0" dirty="0" smtClean="0"/>
              <a:t>not</a:t>
            </a:r>
            <a:r>
              <a:rPr lang="en-US" baseline="0" dirty="0" smtClean="0"/>
              <a:t> display on the timeline.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When a consent directive is overridden, the patient, the Privacy Officer at your organization, and Ontario Health are informed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There are only 4 circumstances under which a consent directive may be overridden: (1) express consent received from patient, (2) express consent received from the Substitute Decision Maker, or in the event of significant risk of bodily harm to (3) the patient or (4) another person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When an express consent override is performed, it acts as a universal override and will result in </a:t>
            </a:r>
            <a:r>
              <a:rPr lang="en-US" b="1" u="none" baseline="0" dirty="0" smtClean="0"/>
              <a:t>ALL</a:t>
            </a:r>
            <a:r>
              <a:rPr lang="en-US" baseline="0" dirty="0" smtClean="0"/>
              <a:t> portlets with a consent directive being unblocked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is important to remember because an override on the Dispensed Medications tab requires the completion of a consent form, even if you don’t require the information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completed and patient-signed consent form must be retained as part of the patient’s record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Risk of Harm override will </a:t>
            </a:r>
            <a:r>
              <a:rPr lang="en-US" u="sng" baseline="0" dirty="0" smtClean="0"/>
              <a:t>not</a:t>
            </a:r>
            <a:r>
              <a:rPr lang="en-US" u="none" baseline="0" dirty="0" smtClean="0"/>
              <a:t> unblock Lab and Pathology or Dispensed Medications</a:t>
            </a:r>
            <a:endParaRPr lang="en-US" dirty="0" smtClean="0"/>
          </a:p>
          <a:p>
            <a:pPr marL="228600" lvl="0" indent="-228600">
              <a:buFont typeface="+mj-lt"/>
              <a:buAutoNum type="arabicPeriod" startAt="3"/>
            </a:pPr>
            <a:r>
              <a:rPr lang="en-US" dirty="0" smtClean="0"/>
              <a:t>It is not currently possible to unblock</a:t>
            </a:r>
            <a:r>
              <a:rPr lang="en-US" baseline="0" dirty="0" smtClean="0"/>
              <a:t> a consent directive on the DI portlet under any circumstances</a:t>
            </a:r>
          </a:p>
          <a:p>
            <a:pPr marL="228600" lvl="0" indent="-228600">
              <a:buFont typeface="+mj-lt"/>
              <a:buAutoNum type="arabicPeriod" startAt="3"/>
            </a:pPr>
            <a:r>
              <a:rPr lang="en-US" b="0" baseline="0" dirty="0" smtClean="0"/>
              <a:t>If a patient has blocked access to their COVID-19 vaccination information, administration of the vaccine is </a:t>
            </a:r>
            <a:r>
              <a:rPr lang="en-US" b="0" u="sng" baseline="0" dirty="0" smtClean="0"/>
              <a:t>not</a:t>
            </a:r>
            <a:r>
              <a:rPr lang="en-US" b="0" baseline="0" dirty="0" smtClean="0"/>
              <a:t> entered into the repository by the administering health care provider. Therefore, it will not display in the Medications portlet under any circumstances</a:t>
            </a:r>
            <a:endParaRPr lang="en-CA" b="0"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2037961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41</a:t>
            </a:fld>
            <a:endParaRPr lang="en-CA" altLang="en-US"/>
          </a:p>
        </p:txBody>
      </p:sp>
    </p:spTree>
    <p:extLst>
      <p:ext uri="{BB962C8B-B14F-4D97-AF65-F5344CB8AC3E}">
        <p14:creationId xmlns:p14="http://schemas.microsoft.com/office/powerpoint/2010/main" val="238292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Trainer</a:t>
            </a:r>
            <a:r>
              <a:rPr lang="en-US" b="1" baseline="0" dirty="0" smtClean="0"/>
              <a:t> note:  </a:t>
            </a:r>
            <a:r>
              <a:rPr lang="en-US" b="0" baseline="0" dirty="0" smtClean="0"/>
              <a:t>applies to ONE ID access method only</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a:p>
        </p:txBody>
      </p:sp>
    </p:spTree>
    <p:extLst>
      <p:ext uri="{BB962C8B-B14F-4D97-AF65-F5344CB8AC3E}">
        <p14:creationId xmlns:p14="http://schemas.microsoft.com/office/powerpoint/2010/main" val="340206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Trainer</a:t>
            </a:r>
            <a:r>
              <a:rPr lang="en-US" b="1" baseline="0" dirty="0" smtClean="0"/>
              <a:t> note: </a:t>
            </a:r>
            <a:r>
              <a:rPr lang="en-US" baseline="0" dirty="0" smtClean="0"/>
              <a:t>applies to both single sign on and ONE ID methods of accessing the ClinicalViewer</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8348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 </a:t>
            </a:r>
          </a:p>
          <a:p>
            <a:pPr marL="228600" indent="-228600">
              <a:buFont typeface="+mj-lt"/>
              <a:buAutoNum type="arabicPeriod"/>
            </a:pPr>
            <a:r>
              <a:rPr lang="en-US" dirty="0" smtClean="0"/>
              <a:t>The ClinicalViewer automatically logs out users:</a:t>
            </a:r>
          </a:p>
          <a:p>
            <a:pPr marL="628650" lvl="1" indent="-171450">
              <a:buFont typeface="Arial" panose="020B0604020202020204" pitchFamily="34" charset="0"/>
              <a:buChar char="•"/>
            </a:pPr>
            <a:r>
              <a:rPr lang="en-US" dirty="0" smtClean="0"/>
              <a:t>after fifteen minutes of inactivity</a:t>
            </a:r>
          </a:p>
          <a:p>
            <a:pPr marL="628650" lvl="1" indent="-171450">
              <a:buFont typeface="Arial" panose="020B0604020202020204" pitchFamily="34" charset="0"/>
              <a:buChar char="•"/>
            </a:pPr>
            <a:r>
              <a:rPr lang="en-US" dirty="0" smtClean="0"/>
              <a:t>if you navigate away from the ClinicalViewer without logging out. (The log out page displays if you use the Back button)</a:t>
            </a:r>
          </a:p>
          <a:p>
            <a:pPr marL="228600" indent="-228600">
              <a:buFont typeface="+mj-lt"/>
              <a:buAutoNum type="arabicPeriod"/>
            </a:pPr>
            <a:r>
              <a:rPr lang="en-US" dirty="0" smtClean="0"/>
              <a:t>The DI Image Viewer window also times out after 15 minutes of inactivity, but this happens separately from the time out for the ClinicalViewer </a:t>
            </a:r>
          </a:p>
          <a:p>
            <a:pPr marL="628650" lvl="1" indent="-171450">
              <a:buFont typeface="Arial" panose="020B0604020202020204" pitchFamily="34" charset="0"/>
              <a:buChar char="•"/>
            </a:pPr>
            <a:r>
              <a:rPr lang="en-US" dirty="0" smtClean="0"/>
              <a:t>Therefore, if you have not closed the Image Viewer’s browser window and the ClinicalViewer window times out, the Image Viewer window may still be active until you</a:t>
            </a:r>
            <a:r>
              <a:rPr lang="en-US" baseline="0" dirty="0" smtClean="0"/>
              <a:t> close it’s window </a:t>
            </a:r>
            <a:r>
              <a:rPr lang="en-US" dirty="0" smtClean="0"/>
              <a:t>as well</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269682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r>
              <a:rPr lang="en-US" dirty="0" smtClean="0"/>
              <a:t>Optional content depending</a:t>
            </a:r>
            <a:r>
              <a:rPr lang="en-US" baseline="0" dirty="0" smtClean="0"/>
              <a:t> on your organization’s clinical workflow</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training method: log in to ConnectingOntario Train environment. If necessary, close the “Search for a Patient” dialog box and select My Workspace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Live group training method:  have learners log in to Train environment, close the “Search for a Patient” dialog box (if necessary) and select My Workspace tab.</a:t>
            </a: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75041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References</a:t>
            </a:r>
            <a:r>
              <a:rPr lang="en-US" b="0" u="none"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Train Environment Process pdf</a:t>
            </a:r>
            <a:endParaRPr lang="en-US" b="0" u="none"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Clinical Viewer User Guide, Find a Patient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eLearning: Patient Search module</a:t>
            </a:r>
            <a:endParaRPr lang="en-US" u="non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Demo and Live group training methods:  demonstrate use of the Patient Search method your organization has identified as preferred based on clinical workflow; use Trainer’s patient “</a:t>
            </a:r>
            <a:r>
              <a:rPr lang="en-US" baseline="0" dirty="0" err="1" smtClean="0"/>
              <a:t>Mabele</a:t>
            </a:r>
            <a:r>
              <a:rPr lang="en-US" baseline="0" dirty="0" smtClean="0"/>
              <a:t> </a:t>
            </a:r>
            <a:r>
              <a:rPr lang="en-US" baseline="0" dirty="0" err="1" smtClean="0"/>
              <a:t>Zaleski</a:t>
            </a:r>
            <a:r>
              <a:rPr lang="en-US" baseline="0" dirty="0" smtClean="0"/>
              <a:t>”</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143165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1908" y="5917009"/>
            <a:ext cx="1670308" cy="541886"/>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4038600" y="6287355"/>
            <a:ext cx="1066800" cy="246221"/>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ts val="0"/>
              </a:spcBef>
            </a:pPr>
            <a:fld id="{150CB991-94F8-4AE6-BDC9-2D81A3868D43}" type="slidenum">
              <a:rPr lang="en-US" altLang="en-US" sz="1000" b="0" u="none">
                <a:solidFill>
                  <a:schemeClr val="tx1">
                    <a:lumMod val="85000"/>
                    <a:lumOff val="15000"/>
                  </a:schemeClr>
                </a:solidFill>
                <a:latin typeface="Calibri" panose="020F0502020204030204" pitchFamily="34" charset="0"/>
                <a:cs typeface="Calibri" panose="020F0502020204030204" pitchFamily="34" charset="0"/>
              </a:rPr>
              <a:pPr algn="ctr" eaLnBrk="1" hangingPunct="1">
                <a:spcBef>
                  <a:spcPts val="0"/>
                </a:spcBef>
              </a:pPr>
              <a:t>‹#›</a:t>
            </a:fld>
            <a:endParaRPr lang="en-US" altLang="en-US" sz="1000" b="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180851"/>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8" name="Date Placeholder 3"/>
          <p:cNvSpPr>
            <a:spLocks noGrp="1"/>
          </p:cNvSpPr>
          <p:nvPr>
            <p:ph type="dt" sz="half" idx="2"/>
          </p:nvPr>
        </p:nvSpPr>
        <p:spPr>
          <a:xfrm>
            <a:off x="5611083" y="6296686"/>
            <a:ext cx="3165764" cy="365125"/>
          </a:xfrm>
          <a:prstGeom prst="rect">
            <a:avLst/>
          </a:prstGeom>
          <a:ln>
            <a:noFill/>
          </a:ln>
        </p:spPr>
        <p:txBody>
          <a:bodyPr vert="horz" lIns="91440" tIns="45720" rIns="91440" bIns="45720" rtlCol="0" anchor="ctr"/>
          <a:lstStyle>
            <a:lvl1pPr algn="r">
              <a:defRPr sz="1000" u="none">
                <a:solidFill>
                  <a:schemeClr val="tx1">
                    <a:lumMod val="85000"/>
                    <a:lumOff val="15000"/>
                  </a:schemeClr>
                </a:solidFill>
                <a:latin typeface="Calibri" panose="020F0502020204030204" pitchFamily="34" charset="0"/>
                <a:cs typeface="Calibri" panose="020F0502020204030204" pitchFamily="34" charset="0"/>
              </a:defRPr>
            </a:lvl1pPr>
          </a:lstStyle>
          <a:p>
            <a:r>
              <a:rPr lang="en-US" smtClean="0"/>
              <a:t>ConnectingOntario ClinicalViewer Trainer’s Guide v09</a:t>
            </a:r>
          </a:p>
          <a:p>
            <a:r>
              <a:rPr lang="en-US" smtClean="0"/>
              <a:t>June 2020</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26" y="6310280"/>
            <a:ext cx="1143001" cy="370816"/>
          </a:xfrm>
          <a:prstGeom prst="rect">
            <a:avLst/>
          </a:prstGeom>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7" name="Content Placeholder 2">
            <a:extLst>
              <a:ext uri="{FF2B5EF4-FFF2-40B4-BE49-F238E27FC236}">
                <a16:creationId xmlns:a16="http://schemas.microsoft.com/office/drawing/2014/main" id="{A9612BE2-2A24-CC42-A1CE-5453B004BF3B}"/>
              </a:ext>
            </a:extLst>
          </p:cNvPr>
          <p:cNvSpPr>
            <a:spLocks noGrp="1"/>
          </p:cNvSpPr>
          <p:nvPr>
            <p:ph idx="1"/>
          </p:nvPr>
        </p:nvSpPr>
        <p:spPr>
          <a:xfrm>
            <a:off x="457200" y="1700808"/>
            <a:ext cx="8229600" cy="4248472"/>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dirty="0"/>
              <a:t>Click to edit Master text styles</a:t>
            </a:r>
            <a:endParaRPr lang="en-CA" dirty="0"/>
          </a:p>
        </p:txBody>
      </p:sp>
      <p:sp>
        <p:nvSpPr>
          <p:cNvPr id="10" name="Date Placeholder 3"/>
          <p:cNvSpPr>
            <a:spLocks noGrp="1"/>
          </p:cNvSpPr>
          <p:nvPr>
            <p:ph type="dt" sz="half" idx="2"/>
          </p:nvPr>
        </p:nvSpPr>
        <p:spPr>
          <a:xfrm>
            <a:off x="5611089" y="6299271"/>
            <a:ext cx="3165764" cy="365125"/>
          </a:xfrm>
          <a:prstGeom prst="rect">
            <a:avLst/>
          </a:prstGeom>
          <a:ln>
            <a:noFill/>
          </a:ln>
        </p:spPr>
        <p:txBody>
          <a:bodyPr vert="horz" lIns="91440" tIns="45720" rIns="91440" bIns="45720" rtlCol="0" anchor="ctr"/>
          <a:lstStyle>
            <a:lvl1pPr algn="r">
              <a:defRPr sz="1050" u="none">
                <a:solidFill>
                  <a:schemeClr val="tx1">
                    <a:lumMod val="85000"/>
                    <a:lumOff val="15000"/>
                  </a:schemeClr>
                </a:solidFill>
                <a:latin typeface="Calibri" panose="020F0502020204030204" pitchFamily="34" charset="0"/>
                <a:cs typeface="Calibri" panose="020F0502020204030204" pitchFamily="34" charset="0"/>
              </a:defRPr>
            </a:lvl1pPr>
          </a:lstStyle>
          <a:p>
            <a:r>
              <a:rPr lang="en-US" smtClean="0"/>
              <a:t>ConnectingOntario ClinicalViewer Trainer’s Guide v09</a:t>
            </a:r>
          </a:p>
          <a:p>
            <a:r>
              <a:rPr lang="en-US" sz="1100" smtClean="0"/>
              <a:t>June 2020</a:t>
            </a:r>
            <a:endParaRPr lang="en-US" sz="1100" dirty="0"/>
          </a:p>
        </p:txBody>
      </p:sp>
      <p:sp>
        <p:nvSpPr>
          <p:cNvPr id="11" name="TextBox 10"/>
          <p:cNvSpPr txBox="1"/>
          <p:nvPr userDrawn="1"/>
        </p:nvSpPr>
        <p:spPr>
          <a:xfrm>
            <a:off x="4137608" y="626869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ts val="0"/>
              </a:spcBef>
            </a:pPr>
            <a:fld id="{150CB991-94F8-4AE6-BDC9-2D81A3868D43}" type="slidenum">
              <a:rPr lang="en-US" altLang="en-US" sz="1100" b="0" u="none">
                <a:solidFill>
                  <a:schemeClr val="tx1">
                    <a:lumMod val="85000"/>
                    <a:lumOff val="15000"/>
                  </a:schemeClr>
                </a:solidFill>
                <a:latin typeface="Calibri" panose="020F0502020204030204" pitchFamily="34" charset="0"/>
                <a:cs typeface="Calibri" panose="020F0502020204030204" pitchFamily="34" charset="0"/>
              </a:rPr>
              <a:pPr algn="ctr" eaLnBrk="1" hangingPunct="1">
                <a:spcBef>
                  <a:spcPts val="0"/>
                </a:spcBef>
              </a:pPr>
              <a:t>‹#›</a:t>
            </a:fld>
            <a:endParaRPr lang="en-US" altLang="en-US" sz="1100" b="0"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26" y="6310280"/>
            <a:ext cx="1143001" cy="370816"/>
          </a:xfrm>
          <a:prstGeom prst="rect">
            <a:avLst/>
          </a:prstGeom>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5B34939-D16E-7241-8648-2BC928FA5F3F}"/>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9" name="Table 8">
            <a:extLst>
              <a:ext uri="{FF2B5EF4-FFF2-40B4-BE49-F238E27FC236}">
                <a16:creationId xmlns:a16="http://schemas.microsoft.com/office/drawing/2014/main" id="{A0AA7DBD-EF3C-004C-BD76-9E1972AB5A19}"/>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26" y="6310280"/>
            <a:ext cx="1143001" cy="370816"/>
          </a:xfrm>
          <a:prstGeom prst="rect">
            <a:avLst/>
          </a:prstGeom>
        </p:spPr>
      </p:pic>
    </p:spTree>
    <p:extLst>
      <p:ext uri="{BB962C8B-B14F-4D97-AF65-F5344CB8AC3E}">
        <p14:creationId xmlns:p14="http://schemas.microsoft.com/office/powerpoint/2010/main" val="273702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02831" y="-804892"/>
            <a:ext cx="423949"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C1F5EF3-5E57-264A-A511-A63DF848DC61}"/>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80854"/>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www.forms.ssb.gov.on.ca/mbs/ssb/forms/ssbforms.nsf/GetFileAttach/014-5056-87E~1/$File/5056-87E.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4.png"/><Relationship Id="rId4" Type="http://schemas.openxmlformats.org/officeDocument/2006/relationships/image" Target="../media/image61.jp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3.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hyperlink" Target="https://portal.connectinggta.ca/pe/p/q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8.png"/><Relationship Id="rId7" Type="http://schemas.openxmlformats.org/officeDocument/2006/relationships/image" Target="../media/image4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0.jpg"/><Relationship Id="rId5" Type="http://schemas.openxmlformats.org/officeDocument/2006/relationships/image" Target="../media/image63.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oh-ds_connectingontario@ontariohealth.ca" TargetMode="External"/><Relationship Id="rId2" Type="http://schemas.openxmlformats.org/officeDocument/2006/relationships/hyperlink" Target="https://ehealthontario.on.ca/en/support/connectingontario/connectingontario-client-support"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txBox="1">
            <a:spLocks noChangeArrowheads="1"/>
          </p:cNvSpPr>
          <p:nvPr/>
        </p:nvSpPr>
        <p:spPr bwMode="auto">
          <a:xfrm>
            <a:off x="554492" y="707333"/>
            <a:ext cx="6445816" cy="221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US" altLang="en-US" sz="4000" b="1" u="none" dirty="0" smtClean="0">
                <a:latin typeface="Calibri" panose="020F0502020204030204" pitchFamily="34" charset="0"/>
                <a:cs typeface="Calibri" panose="020F0502020204030204" pitchFamily="34" charset="0"/>
              </a:rPr>
              <a:t>ConnectingOntario ClinicalViewer Training</a:t>
            </a:r>
            <a:endParaRPr lang="en-CA" altLang="en-US" u="none" cap="all" spc="150" dirty="0">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CA3262E3-46BB-C747-B5A0-388F82A3EA20}"/>
              </a:ext>
            </a:extLst>
          </p:cNvPr>
          <p:cNvSpPr txBox="1">
            <a:spLocks noChangeArrowheads="1"/>
          </p:cNvSpPr>
          <p:nvPr/>
        </p:nvSpPr>
        <p:spPr bwMode="auto">
          <a:xfrm>
            <a:off x="554492" y="2924433"/>
            <a:ext cx="2759159" cy="1566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u="none" cap="all" spc="150" dirty="0" smtClean="0">
                <a:latin typeface="Calibri" panose="020F0502020204030204" pitchFamily="34" charset="0"/>
                <a:cs typeface="Calibri" panose="020F0502020204030204" pitchFamily="34" charset="0"/>
              </a:rPr>
              <a:t>march 2024</a:t>
            </a:r>
            <a:endParaRPr lang="en-CA" altLang="en-US" u="none" cap="all" spc="15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408" y="1650381"/>
            <a:ext cx="4823007" cy="4114414"/>
          </a:xfrm>
          <a:prstGeom prst="rect">
            <a:avLst/>
          </a:prstGeom>
        </p:spPr>
      </p:pic>
    </p:spTree>
    <p:extLst>
      <p:ext uri="{BB962C8B-B14F-4D97-AF65-F5344CB8AC3E}">
        <p14:creationId xmlns:p14="http://schemas.microsoft.com/office/powerpoint/2010/main" val="294005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6225821"/>
            <a:ext cx="4643562"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5" name="Title 4"/>
          <p:cNvSpPr>
            <a:spLocks noGrp="1"/>
          </p:cNvSpPr>
          <p:nvPr>
            <p:ph type="title"/>
          </p:nvPr>
        </p:nvSpPr>
        <p:spPr>
          <a:xfrm>
            <a:off x="457200" y="454386"/>
            <a:ext cx="8686800" cy="1165909"/>
          </a:xfrm>
        </p:spPr>
        <p:txBody>
          <a:bodyPr/>
          <a:lstStyle/>
          <a:p>
            <a:r>
              <a:rPr lang="en-CA" sz="3200" dirty="0"/>
              <a:t>ConnectingOntario ClinicalViewer Window</a:t>
            </a:r>
            <a:br>
              <a:rPr lang="en-CA" sz="3200" dirty="0"/>
            </a:br>
            <a:r>
              <a:rPr lang="en-US" sz="1600" b="0" dirty="0">
                <a:solidFill>
                  <a:srgbClr val="008AB0"/>
                </a:solidFill>
              </a:rPr>
              <a:t>The ClinicalViewer window has three parts</a:t>
            </a:r>
          </a:p>
        </p:txBody>
      </p:sp>
      <p:sp>
        <p:nvSpPr>
          <p:cNvPr id="6" name="Content Placeholder 5"/>
          <p:cNvSpPr>
            <a:spLocks noGrp="1"/>
          </p:cNvSpPr>
          <p:nvPr>
            <p:ph idx="1"/>
          </p:nvPr>
        </p:nvSpPr>
        <p:spPr>
          <a:xfrm>
            <a:off x="457199" y="1493923"/>
            <a:ext cx="4814516" cy="4351212"/>
          </a:xfrm>
        </p:spPr>
        <p:txBody>
          <a:bodyPr rIns="0"/>
          <a:lstStyle/>
          <a:p>
            <a:pPr marL="231775" indent="-231775">
              <a:spcBef>
                <a:spcPts val="0"/>
              </a:spcBef>
              <a:spcAft>
                <a:spcPts val="200"/>
              </a:spcAft>
              <a:buFont typeface="+mj-lt"/>
              <a:buAutoNum type="arabicPeriod"/>
            </a:pPr>
            <a:r>
              <a:rPr lang="en-US" sz="1600" b="1" dirty="0"/>
              <a:t>Header</a:t>
            </a:r>
            <a:r>
              <a:rPr lang="en-US" sz="1600" dirty="0"/>
              <a:t> </a:t>
            </a:r>
          </a:p>
          <a:p>
            <a:pPr marL="457200" indent="-228600">
              <a:spcBef>
                <a:spcPts val="0"/>
              </a:spcBef>
              <a:spcAft>
                <a:spcPts val="200"/>
              </a:spcAft>
            </a:pPr>
            <a:r>
              <a:rPr lang="en-US" sz="1600" dirty="0"/>
              <a:t>Always displays, regardless of </a:t>
            </a:r>
            <a:r>
              <a:rPr lang="en-US" sz="1600" dirty="0" smtClean="0"/>
              <a:t>active tab </a:t>
            </a:r>
            <a:endParaRPr lang="en-US" sz="1600" dirty="0"/>
          </a:p>
          <a:p>
            <a:pPr marL="515938" indent="-282575">
              <a:spcBef>
                <a:spcPts val="0"/>
              </a:spcBef>
              <a:spcAft>
                <a:spcPts val="200"/>
              </a:spcAft>
              <a:buFont typeface="+mj-lt"/>
              <a:buAutoNum type="alphaLcParenR"/>
            </a:pPr>
            <a:r>
              <a:rPr lang="en-US" sz="1600" dirty="0"/>
              <a:t>Links to the Data Summary (outlines the </a:t>
            </a:r>
            <a:br>
              <a:rPr lang="en-US" sz="1600" dirty="0"/>
            </a:br>
            <a:r>
              <a:rPr lang="en-US" sz="1600" dirty="0"/>
              <a:t>types of information, sources and other </a:t>
            </a:r>
            <a:br>
              <a:rPr lang="en-US" sz="1600" dirty="0"/>
            </a:br>
            <a:r>
              <a:rPr lang="en-US" sz="1600" dirty="0"/>
              <a:t>details for displayed PHI)</a:t>
            </a:r>
          </a:p>
          <a:p>
            <a:pPr marL="511175" indent="-282575">
              <a:spcBef>
                <a:spcPts val="0"/>
              </a:spcBef>
              <a:spcAft>
                <a:spcPts val="200"/>
              </a:spcAft>
              <a:buFont typeface="+mj-lt"/>
              <a:buAutoNum type="alphaLcParenR"/>
            </a:pPr>
            <a:r>
              <a:rPr lang="en-US" sz="1600" dirty="0"/>
              <a:t>Links to a web page </a:t>
            </a:r>
            <a:r>
              <a:rPr lang="en-US" sz="1600" dirty="0" smtClean="0"/>
              <a:t>providing </a:t>
            </a:r>
            <a:r>
              <a:rPr lang="en-US" sz="1600" dirty="0"/>
              <a:t>updates </a:t>
            </a:r>
            <a:br>
              <a:rPr lang="en-US" sz="1600" dirty="0"/>
            </a:br>
            <a:r>
              <a:rPr lang="en-US" sz="1600" dirty="0"/>
              <a:t>/ news about ConnectingOntario such as </a:t>
            </a:r>
            <a:br>
              <a:rPr lang="en-US" sz="1600" dirty="0"/>
            </a:br>
            <a:r>
              <a:rPr lang="en-US" sz="1600" dirty="0"/>
              <a:t>release contents, upcoming outage details</a:t>
            </a:r>
          </a:p>
          <a:p>
            <a:pPr marL="511175" indent="-282575">
              <a:spcBef>
                <a:spcPts val="0"/>
              </a:spcBef>
              <a:spcAft>
                <a:spcPts val="200"/>
              </a:spcAft>
              <a:buFont typeface="+mj-lt"/>
              <a:buAutoNum type="alphaLcParenR"/>
            </a:pPr>
            <a:r>
              <a:rPr lang="en-US" sz="1600" dirty="0" smtClean="0"/>
              <a:t>Menu containing links </a:t>
            </a:r>
            <a:r>
              <a:rPr lang="en-US" sz="1600" dirty="0"/>
              <a:t>to resources </a:t>
            </a:r>
            <a:r>
              <a:rPr lang="en-US" sz="1600" dirty="0" smtClean="0"/>
              <a:t/>
            </a:r>
            <a:br>
              <a:rPr lang="en-US" sz="1600" dirty="0" smtClean="0"/>
            </a:br>
            <a:r>
              <a:rPr lang="en-US" sz="1600" dirty="0" smtClean="0"/>
              <a:t>including the </a:t>
            </a:r>
            <a:r>
              <a:rPr lang="en-US" sz="1600" dirty="0"/>
              <a:t>Help &amp; Feedback form</a:t>
            </a:r>
            <a:r>
              <a:rPr lang="en-US" sz="1600" dirty="0">
                <a:solidFill>
                  <a:srgbClr val="008AB0"/>
                </a:solidFill>
              </a:rPr>
              <a:t>* </a:t>
            </a:r>
          </a:p>
          <a:p>
            <a:pPr>
              <a:spcBef>
                <a:spcPts val="0"/>
              </a:spcBef>
              <a:spcAft>
                <a:spcPts val="200"/>
              </a:spcAft>
              <a:buFont typeface="+mj-lt"/>
              <a:buAutoNum type="arabicPeriod" startAt="2"/>
            </a:pPr>
            <a:r>
              <a:rPr lang="en-US" sz="1600" b="1" dirty="0" smtClean="0"/>
              <a:t>Tabs</a:t>
            </a:r>
            <a:r>
              <a:rPr lang="en-US" sz="1600" dirty="0" smtClean="0"/>
              <a:t> </a:t>
            </a:r>
            <a:endParaRPr lang="en-US" sz="1600" dirty="0"/>
          </a:p>
          <a:p>
            <a:pPr marL="457200" indent="-228600">
              <a:spcBef>
                <a:spcPts val="0"/>
              </a:spcBef>
              <a:spcAft>
                <a:spcPts val="200"/>
              </a:spcAft>
            </a:pPr>
            <a:r>
              <a:rPr lang="en-US" sz="1600" b="1" dirty="0"/>
              <a:t>My Workspace: </a:t>
            </a:r>
            <a:r>
              <a:rPr lang="en-US" sz="1600" dirty="0"/>
              <a:t>displays patient lists</a:t>
            </a:r>
          </a:p>
          <a:p>
            <a:pPr marL="457200" indent="-228600">
              <a:spcBef>
                <a:spcPts val="0"/>
              </a:spcBef>
              <a:spcAft>
                <a:spcPts val="200"/>
              </a:spcAft>
            </a:pPr>
            <a:r>
              <a:rPr lang="en-US" sz="1600" b="1" dirty="0"/>
              <a:t>Patient Care: </a:t>
            </a:r>
            <a:r>
              <a:rPr lang="en-US" sz="1600" dirty="0"/>
              <a:t>displays PHI for the selected patient</a:t>
            </a:r>
          </a:p>
          <a:p>
            <a:pPr marL="231775" indent="-231775">
              <a:spcBef>
                <a:spcPts val="0"/>
              </a:spcBef>
              <a:spcAft>
                <a:spcPts val="200"/>
              </a:spcAft>
              <a:buFont typeface="+mj-lt"/>
              <a:buAutoNum type="arabicPeriod" startAt="3"/>
            </a:pPr>
            <a:r>
              <a:rPr lang="en-US" sz="1600" b="1" dirty="0"/>
              <a:t>Footer</a:t>
            </a:r>
            <a:r>
              <a:rPr lang="en-US" sz="1600" dirty="0"/>
              <a:t> </a:t>
            </a:r>
          </a:p>
          <a:p>
            <a:pPr marL="457200" indent="-228600">
              <a:spcBef>
                <a:spcPts val="0"/>
              </a:spcBef>
              <a:spcAft>
                <a:spcPts val="200"/>
              </a:spcAft>
            </a:pPr>
            <a:r>
              <a:rPr lang="en-US" sz="1600" dirty="0"/>
              <a:t>Always displays, regardless of the active </a:t>
            </a:r>
            <a:r>
              <a:rPr lang="en-US" sz="1600" dirty="0" smtClean="0"/>
              <a:t>tab</a:t>
            </a:r>
            <a:endParaRPr lang="en-US" sz="1600" dirty="0"/>
          </a:p>
          <a:p>
            <a:pPr marL="457200" indent="-228600">
              <a:spcBef>
                <a:spcPts val="0"/>
              </a:spcBef>
              <a:spcAft>
                <a:spcPts val="200"/>
              </a:spcAft>
            </a:pPr>
            <a:r>
              <a:rPr lang="en-US" sz="1600" dirty="0"/>
              <a:t>Links to Terms of Use and Privacy </a:t>
            </a:r>
            <a:r>
              <a:rPr lang="en-US" sz="1600" dirty="0" smtClean="0"/>
              <a:t>resources</a:t>
            </a:r>
            <a:endParaRPr lang="en-US" sz="1600" dirty="0"/>
          </a:p>
        </p:txBody>
      </p:sp>
      <p:sp>
        <p:nvSpPr>
          <p:cNvPr id="7" name="TextBox 6"/>
          <p:cNvSpPr txBox="1"/>
          <p:nvPr/>
        </p:nvSpPr>
        <p:spPr>
          <a:xfrm>
            <a:off x="449954" y="5900538"/>
            <a:ext cx="8382404" cy="707886"/>
          </a:xfrm>
          <a:prstGeom prst="rect">
            <a:avLst/>
          </a:prstGeom>
          <a:solidFill>
            <a:schemeClr val="bg1"/>
          </a:solidFill>
        </p:spPr>
        <p:txBody>
          <a:bodyPr wrap="square" rtlCol="0">
            <a:spAutoFit/>
          </a:bodyPr>
          <a:lstStyle/>
          <a:p>
            <a:pPr marL="115888" indent="-115888"/>
            <a:r>
              <a:rPr lang="en-US" sz="1600" u="none" dirty="0">
                <a:solidFill>
                  <a:srgbClr val="008AB0"/>
                </a:solidFill>
                <a:latin typeface="Calibri" panose="020F0502020204030204" pitchFamily="34" charset="0"/>
                <a:cs typeface="Calibri" panose="020F0502020204030204" pitchFamily="34" charset="0"/>
              </a:rPr>
              <a:t>*</a:t>
            </a:r>
            <a:r>
              <a:rPr lang="en-US" sz="1200" u="none" dirty="0">
                <a:solidFill>
                  <a:srgbClr val="00B9E4"/>
                </a:solidFill>
                <a:latin typeface="Calibri" panose="020F0502020204030204" pitchFamily="34" charset="0"/>
                <a:cs typeface="Calibri" panose="020F0502020204030204" pitchFamily="34" charset="0"/>
              </a:rPr>
              <a:t> </a:t>
            </a:r>
            <a:r>
              <a:rPr lang="en-US" sz="1200" u="none" dirty="0">
                <a:solidFill>
                  <a:prstClr val="black">
                    <a:lumMod val="85000"/>
                    <a:lumOff val="15000"/>
                  </a:prstClr>
                </a:solidFill>
                <a:latin typeface="Calibri" panose="020F0502020204030204" pitchFamily="34" charset="0"/>
                <a:cs typeface="Calibri" panose="020F0502020204030204" pitchFamily="34" charset="0"/>
              </a:rPr>
              <a:t>The Help &amp; Feedback form is a fast way to obtain the </a:t>
            </a:r>
            <a:r>
              <a:rPr lang="en-US" sz="1200" u="none" dirty="0" smtClean="0">
                <a:solidFill>
                  <a:prstClr val="black">
                    <a:lumMod val="85000"/>
                    <a:lumOff val="15000"/>
                  </a:prstClr>
                </a:solidFill>
                <a:latin typeface="Calibri" panose="020F0502020204030204" pitchFamily="34" charset="0"/>
                <a:cs typeface="Calibri" panose="020F0502020204030204" pitchFamily="34" charset="0"/>
              </a:rPr>
              <a:t>Ontario Health </a:t>
            </a:r>
            <a:r>
              <a:rPr lang="en-US" sz="1200" u="none" dirty="0">
                <a:solidFill>
                  <a:prstClr val="black">
                    <a:lumMod val="85000"/>
                    <a:lumOff val="15000"/>
                  </a:prstClr>
                </a:solidFill>
                <a:latin typeface="Calibri" panose="020F0502020204030204" pitchFamily="34" charset="0"/>
                <a:cs typeface="Calibri" panose="020F0502020204030204" pitchFamily="34" charset="0"/>
              </a:rPr>
              <a:t>Service Desk phone number for immediate response to an issue. It also provides an electronic form that can be submitted to </a:t>
            </a:r>
            <a:r>
              <a:rPr lang="en-US" sz="1200" u="none" dirty="0" smtClean="0">
                <a:solidFill>
                  <a:prstClr val="black">
                    <a:lumMod val="85000"/>
                    <a:lumOff val="15000"/>
                  </a:prstClr>
                </a:solidFill>
                <a:latin typeface="Calibri" panose="020F0502020204030204" pitchFamily="34" charset="0"/>
                <a:cs typeface="Calibri" panose="020F0502020204030204" pitchFamily="34" charset="0"/>
              </a:rPr>
              <a:t>Ontario Health </a:t>
            </a:r>
            <a:r>
              <a:rPr lang="en-US" sz="1200" u="none" dirty="0">
                <a:solidFill>
                  <a:prstClr val="black">
                    <a:lumMod val="85000"/>
                    <a:lumOff val="15000"/>
                  </a:prstClr>
                </a:solidFill>
                <a:latin typeface="Calibri" panose="020F0502020204030204" pitchFamily="34" charset="0"/>
                <a:cs typeface="Calibri" panose="020F0502020204030204" pitchFamily="34" charset="0"/>
              </a:rPr>
              <a:t>to request urgent </a:t>
            </a:r>
            <a:r>
              <a:rPr lang="en-US" sz="1200" u="none" dirty="0" smtClean="0">
                <a:solidFill>
                  <a:prstClr val="black">
                    <a:lumMod val="85000"/>
                    <a:lumOff val="15000"/>
                  </a:prstClr>
                </a:solidFill>
                <a:latin typeface="Calibri" panose="020F0502020204030204" pitchFamily="34" charset="0"/>
                <a:cs typeface="Calibri" panose="020F0502020204030204" pitchFamily="34" charset="0"/>
              </a:rPr>
              <a:t>assistance, </a:t>
            </a:r>
            <a:r>
              <a:rPr lang="en-US" sz="1200" u="none" dirty="0">
                <a:solidFill>
                  <a:prstClr val="black">
                    <a:lumMod val="85000"/>
                    <a:lumOff val="15000"/>
                  </a:prstClr>
                </a:solidFill>
                <a:latin typeface="Calibri" panose="020F0502020204030204" pitchFamily="34" charset="0"/>
                <a:cs typeface="Calibri" panose="020F0502020204030204" pitchFamily="34" charset="0"/>
              </a:rPr>
              <a:t>suggest an </a:t>
            </a:r>
            <a:r>
              <a:rPr lang="en-US" sz="1200" u="none" dirty="0" smtClean="0">
                <a:solidFill>
                  <a:prstClr val="black">
                    <a:lumMod val="85000"/>
                    <a:lumOff val="15000"/>
                  </a:prstClr>
                </a:solidFill>
                <a:latin typeface="Calibri" panose="020F0502020204030204" pitchFamily="34" charset="0"/>
                <a:cs typeface="Calibri" panose="020F0502020204030204" pitchFamily="34" charset="0"/>
              </a:rPr>
              <a:t>enhancement, </a:t>
            </a:r>
            <a:r>
              <a:rPr lang="en-US" sz="1200" u="none" dirty="0">
                <a:solidFill>
                  <a:prstClr val="black">
                    <a:lumMod val="85000"/>
                    <a:lumOff val="15000"/>
                  </a:prstClr>
                </a:solidFill>
                <a:latin typeface="Calibri" panose="020F0502020204030204" pitchFamily="34" charset="0"/>
                <a:cs typeface="Calibri" panose="020F0502020204030204" pitchFamily="34" charset="0"/>
              </a:rPr>
              <a:t>or pose a question about a non-urgent issue</a:t>
            </a:r>
            <a:endParaRPr lang="en-CA" u="none" dirty="0">
              <a:latin typeface="Calibri" panose="020F0502020204030204" pitchFamily="34" charset="0"/>
              <a:cs typeface="Calibri" panose="020F0502020204030204" pitchFamily="34" charset="0"/>
            </a:endParaRPr>
          </a:p>
        </p:txBody>
      </p:sp>
      <p:grpSp>
        <p:nvGrpSpPr>
          <p:cNvPr id="2" name="Group 1"/>
          <p:cNvGrpSpPr/>
          <p:nvPr/>
        </p:nvGrpSpPr>
        <p:grpSpPr>
          <a:xfrm>
            <a:off x="4470988" y="1559651"/>
            <a:ext cx="4575698" cy="2513944"/>
            <a:chOff x="4470988" y="1559651"/>
            <a:chExt cx="4575698" cy="2513944"/>
          </a:xfrm>
        </p:grpSpPr>
        <p:pic>
          <p:nvPicPr>
            <p:cNvPr id="8" name="Picture 7"/>
            <p:cNvPicPr>
              <a:picLocks noChangeAspect="1"/>
            </p:cNvPicPr>
            <p:nvPr/>
          </p:nvPicPr>
          <p:blipFill>
            <a:blip r:embed="rId3"/>
            <a:stretch>
              <a:fillRect/>
            </a:stretch>
          </p:blipFill>
          <p:spPr>
            <a:xfrm>
              <a:off x="4750440" y="1613368"/>
              <a:ext cx="4235830" cy="2460227"/>
            </a:xfrm>
            <a:prstGeom prst="rect">
              <a:avLst/>
            </a:prstGeom>
          </p:spPr>
        </p:pic>
        <p:pic>
          <p:nvPicPr>
            <p:cNvPr id="11" name="Picture 4" descr="C:\Users\LAURIE~1.FRA\AppData\Local\Temp\SNAGHTML104de0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016" y="2077817"/>
              <a:ext cx="1594670" cy="1193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Oval 12"/>
            <p:cNvSpPr/>
            <p:nvPr/>
          </p:nvSpPr>
          <p:spPr>
            <a:xfrm>
              <a:off x="7452016" y="2259278"/>
              <a:ext cx="1577403" cy="300612"/>
            </a:xfrm>
            <a:prstGeom prst="ellipse">
              <a:avLst/>
            </a:prstGeom>
            <a:noFill/>
            <a:ln>
              <a:solidFill>
                <a:srgbClr val="E8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Down Arrow 11"/>
            <p:cNvSpPr/>
            <p:nvPr/>
          </p:nvSpPr>
          <p:spPr>
            <a:xfrm>
              <a:off x="8415949" y="1799798"/>
              <a:ext cx="278582" cy="459480"/>
            </a:xfrm>
            <a:prstGeom prst="downArrow">
              <a:avLst>
                <a:gd name="adj1" fmla="val 34689"/>
                <a:gd name="adj2" fmla="val 54234"/>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4" descr="C:\Users\LAURIE~1.FRA\AppData\Local\Temp\SNAGHTML23f937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988" y="1614823"/>
              <a:ext cx="456532" cy="2929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LAURIE~1.FRA\AppData\Local\Temp\SNAGHTML2403ae7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0988" y="1989843"/>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LAURIE~1.FRA\AppData\Local\Temp\SNAGHTML2406d9f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988" y="3729165"/>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AURIE~1.FRA\AppData\Local\Temp\SNAGHTML243383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9293" y="1812533"/>
              <a:ext cx="361060" cy="2879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LAURIE~1.FRA\AppData\Local\Temp\SNAGHTML2434178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4637" y="1822946"/>
              <a:ext cx="364843" cy="290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AURIE~1.FRA\AppData\Local\Temp\SNAGHTML4cc13a16.PNG"/>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8629" y="1559651"/>
              <a:ext cx="364667" cy="2926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064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Patient Care Tab</a:t>
            </a:r>
            <a:r>
              <a:rPr lang="en-CA" sz="3200" dirty="0"/>
              <a:t/>
            </a:r>
            <a:br>
              <a:rPr lang="en-CA" sz="3200" dirty="0"/>
            </a:br>
            <a:r>
              <a:rPr lang="en-US" sz="1600" b="0" dirty="0">
                <a:solidFill>
                  <a:srgbClr val="008AB0"/>
                </a:solidFill>
              </a:rPr>
              <a:t>The Patient Care Tab is divided into sections that assist with finding information</a:t>
            </a:r>
            <a:endParaRPr lang="en-US" sz="2000" b="0" dirty="0">
              <a:solidFill>
                <a:srgbClr val="008AB0"/>
              </a:solidFill>
            </a:endParaRPr>
          </a:p>
        </p:txBody>
      </p:sp>
      <p:grpSp>
        <p:nvGrpSpPr>
          <p:cNvPr id="4" name="Group 3"/>
          <p:cNvGrpSpPr/>
          <p:nvPr/>
        </p:nvGrpSpPr>
        <p:grpSpPr>
          <a:xfrm>
            <a:off x="89135" y="1328106"/>
            <a:ext cx="8975352" cy="5364110"/>
            <a:chOff x="89135" y="1328106"/>
            <a:chExt cx="8975352" cy="5364110"/>
          </a:xfrm>
        </p:grpSpPr>
        <p:pic>
          <p:nvPicPr>
            <p:cNvPr id="3" name="Picture 2"/>
            <p:cNvPicPr>
              <a:picLocks noChangeAspect="1"/>
            </p:cNvPicPr>
            <p:nvPr/>
          </p:nvPicPr>
          <p:blipFill>
            <a:blip r:embed="rId3"/>
            <a:stretch>
              <a:fillRect/>
            </a:stretch>
          </p:blipFill>
          <p:spPr>
            <a:xfrm>
              <a:off x="588381" y="1499991"/>
              <a:ext cx="8346070" cy="5192225"/>
            </a:xfrm>
            <a:prstGeom prst="rect">
              <a:avLst/>
            </a:prstGeom>
          </p:spPr>
        </p:pic>
        <p:sp>
          <p:nvSpPr>
            <p:cNvPr id="9" name="Rounded Rectangular Callout 8"/>
            <p:cNvSpPr/>
            <p:nvPr/>
          </p:nvSpPr>
          <p:spPr>
            <a:xfrm>
              <a:off x="5612430" y="1328106"/>
              <a:ext cx="1447800" cy="424494"/>
            </a:xfrm>
            <a:prstGeom prst="wedgeRoundRectCallout">
              <a:avLst>
                <a:gd name="adj1" fmla="val -68781"/>
                <a:gd name="adj2" fmla="val 18031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a:solidFill>
                    <a:schemeClr val="tx1"/>
                  </a:solidFill>
                  <a:latin typeface="Calibri" panose="020F0502020204030204" pitchFamily="34" charset="0"/>
                  <a:cs typeface="Calibri" panose="020F0502020204030204" pitchFamily="34" charset="0"/>
                </a:rPr>
                <a:t>Patient </a:t>
              </a:r>
              <a:r>
                <a:rPr lang="en-US" sz="1200" u="none" dirty="0" smtClean="0">
                  <a:solidFill>
                    <a:schemeClr val="tx1"/>
                  </a:solidFill>
                  <a:latin typeface="Calibri" panose="020F0502020204030204" pitchFamily="34" charset="0"/>
                  <a:cs typeface="Calibri" panose="020F0502020204030204" pitchFamily="34" charset="0"/>
                </a:rPr>
                <a:t>Banner</a:t>
              </a:r>
              <a:br>
                <a:rPr lang="en-US" sz="1200" u="none" dirty="0" smtClean="0">
                  <a:solidFill>
                    <a:schemeClr val="tx1"/>
                  </a:solidFill>
                  <a:latin typeface="Calibri" panose="020F0502020204030204" pitchFamily="34" charset="0"/>
                  <a:cs typeface="Calibri" panose="020F0502020204030204" pitchFamily="34" charset="0"/>
                </a:rPr>
              </a:br>
              <a:r>
                <a:rPr lang="en-US" sz="1200" u="none" dirty="0" smtClean="0">
                  <a:solidFill>
                    <a:schemeClr val="tx1"/>
                  </a:solidFill>
                  <a:latin typeface="Calibri" panose="020F0502020204030204" pitchFamily="34" charset="0"/>
                  <a:cs typeface="Calibri" panose="020F0502020204030204" pitchFamily="34" charset="0"/>
                </a:rPr>
                <a:t>(collapsed view)</a:t>
              </a:r>
              <a:endParaRPr lang="en-CA" sz="1200" u="none" dirty="0">
                <a:solidFill>
                  <a:schemeClr val="tx1"/>
                </a:solidFill>
                <a:latin typeface="Calibri" panose="020F0502020204030204" pitchFamily="34" charset="0"/>
                <a:cs typeface="Calibri" panose="020F0502020204030204" pitchFamily="34" charset="0"/>
              </a:endParaRPr>
            </a:p>
          </p:txBody>
        </p:sp>
        <p:sp>
          <p:nvSpPr>
            <p:cNvPr id="10" name="Rounded Rectangular Callout 9"/>
            <p:cNvSpPr/>
            <p:nvPr/>
          </p:nvSpPr>
          <p:spPr>
            <a:xfrm>
              <a:off x="7302985" y="2013552"/>
              <a:ext cx="1495598" cy="474662"/>
            </a:xfrm>
            <a:prstGeom prst="wedgeRoundRectCallout">
              <a:avLst>
                <a:gd name="adj1" fmla="val -94742"/>
                <a:gd name="adj2" fmla="val 9755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Timeline</a:t>
              </a:r>
              <a:br>
                <a:rPr lang="en-US" sz="1200" u="none" dirty="0" smtClean="0">
                  <a:solidFill>
                    <a:schemeClr val="tx1"/>
                  </a:solidFill>
                  <a:latin typeface="Calibri" panose="020F0502020204030204" pitchFamily="34" charset="0"/>
                  <a:cs typeface="Calibri" panose="020F0502020204030204" pitchFamily="34" charset="0"/>
                </a:rPr>
              </a:br>
              <a:r>
                <a:rPr lang="en-US" sz="1200" u="none" dirty="0" smtClean="0">
                  <a:solidFill>
                    <a:schemeClr val="tx1"/>
                  </a:solidFill>
                  <a:latin typeface="Calibri" panose="020F0502020204030204" pitchFamily="34" charset="0"/>
                  <a:cs typeface="Calibri" panose="020F0502020204030204" pitchFamily="34" charset="0"/>
                </a:rPr>
                <a:t>(collapsed view)</a:t>
              </a:r>
            </a:p>
          </p:txBody>
        </p:sp>
        <p:sp>
          <p:nvSpPr>
            <p:cNvPr id="11" name="Rounded Rectangular Callout 10"/>
            <p:cNvSpPr/>
            <p:nvPr/>
          </p:nvSpPr>
          <p:spPr>
            <a:xfrm>
              <a:off x="89135" y="4800600"/>
              <a:ext cx="1430379" cy="1174559"/>
            </a:xfrm>
            <a:prstGeom prst="wedgeRoundRectCallout">
              <a:avLst>
                <a:gd name="adj1" fmla="val -7247"/>
                <a:gd name="adj2" fmla="val -83235"/>
                <a:gd name="adj3" fmla="val 16667"/>
              </a:avLst>
            </a:prstGeom>
            <a:ln/>
          </p:spPr>
          <p:style>
            <a:lnRef idx="1">
              <a:schemeClr val="accent2"/>
            </a:lnRef>
            <a:fillRef idx="2">
              <a:schemeClr val="accent2"/>
            </a:fillRef>
            <a:effectRef idx="1">
              <a:schemeClr val="accent2"/>
            </a:effectRef>
            <a:fontRef idx="minor">
              <a:schemeClr val="dk1"/>
            </a:fontRef>
          </p:style>
          <p:txBody>
            <a:bodyPr lIns="18288" rIns="18288"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Navigation Bar</a:t>
              </a:r>
            </a:p>
            <a:p>
              <a:pPr algn="ctr"/>
              <a:r>
                <a:rPr lang="en-US" sz="1200" u="none" dirty="0" smtClean="0">
                  <a:solidFill>
                    <a:schemeClr val="tx1"/>
                  </a:solidFill>
                  <a:latin typeface="Calibri" panose="020F0502020204030204" pitchFamily="34" charset="0"/>
                  <a:cs typeface="Calibri" panose="020F0502020204030204" pitchFamily="34" charset="0"/>
                </a:rPr>
                <a:t>(use to change view, launch individual portlets or create custom views)</a:t>
              </a:r>
              <a:endParaRPr lang="en-CA" sz="1200" u="none" dirty="0">
                <a:solidFill>
                  <a:schemeClr val="tx1"/>
                </a:solidFill>
                <a:latin typeface="Calibri" panose="020F0502020204030204" pitchFamily="34" charset="0"/>
                <a:cs typeface="Calibri" panose="020F0502020204030204" pitchFamily="34" charset="0"/>
              </a:endParaRPr>
            </a:p>
          </p:txBody>
        </p:sp>
        <p:sp>
          <p:nvSpPr>
            <p:cNvPr id="12" name="Rounded Rectangular Callout 11"/>
            <p:cNvSpPr/>
            <p:nvPr/>
          </p:nvSpPr>
          <p:spPr>
            <a:xfrm>
              <a:off x="7673490" y="4450743"/>
              <a:ext cx="1390997" cy="481965"/>
            </a:xfrm>
            <a:prstGeom prst="wedgeRoundRectCallout">
              <a:avLst>
                <a:gd name="adj1" fmla="val -58796"/>
                <a:gd name="adj2" fmla="val -103236"/>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Portlets</a:t>
              </a:r>
            </a:p>
            <a:p>
              <a:pPr algn="ctr"/>
              <a:r>
                <a:rPr lang="en-US" sz="1200" u="none" dirty="0" smtClean="0">
                  <a:solidFill>
                    <a:schemeClr val="tx1"/>
                  </a:solidFill>
                  <a:latin typeface="Calibri" panose="020F0502020204030204" pitchFamily="34" charset="0"/>
                  <a:cs typeface="Calibri" panose="020F0502020204030204" pitchFamily="34" charset="0"/>
                </a:rPr>
                <a:t>(condensed view)</a:t>
              </a:r>
            </a:p>
          </p:txBody>
        </p:sp>
      </p:grpSp>
    </p:spTree>
    <p:extLst>
      <p:ext uri="{BB962C8B-B14F-4D97-AF65-F5344CB8AC3E}">
        <p14:creationId xmlns:p14="http://schemas.microsoft.com/office/powerpoint/2010/main" val="305667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Timeline</a:t>
            </a:r>
            <a:r>
              <a:rPr lang="en-CA" sz="3200" dirty="0"/>
              <a:t/>
            </a:r>
            <a:br>
              <a:rPr lang="en-CA" sz="3200" dirty="0"/>
            </a:br>
            <a:r>
              <a:rPr lang="en-US" sz="1600" b="0" dirty="0">
                <a:solidFill>
                  <a:srgbClr val="008AB0"/>
                </a:solidFill>
              </a:rPr>
              <a:t>The timeline provides a visual snapshot of the patient’s encounters with acute </a:t>
            </a:r>
            <a:r>
              <a:rPr lang="en-US" sz="1600" b="0" dirty="0" smtClean="0">
                <a:solidFill>
                  <a:srgbClr val="008AB0"/>
                </a:solidFill>
              </a:rPr>
              <a:t>care services </a:t>
            </a:r>
            <a:r>
              <a:rPr lang="en-US" sz="1600" b="0" dirty="0">
                <a:solidFill>
                  <a:srgbClr val="008AB0"/>
                </a:solidFill>
              </a:rPr>
              <a:t>over a period of time</a:t>
            </a:r>
          </a:p>
        </p:txBody>
      </p:sp>
      <p:pic>
        <p:nvPicPr>
          <p:cNvPr id="7" name="Picture 2" descr="C:\Users\LAURIE~1.FRA\AppData\Local\Temp\SNAGHTML1179aa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2071346"/>
            <a:ext cx="8561869" cy="148710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2951999" y="1714500"/>
            <a:ext cx="1613195" cy="450240"/>
          </a:xfrm>
          <a:prstGeom prst="wedgeRoundRectCallout">
            <a:avLst>
              <a:gd name="adj1" fmla="val 18423"/>
              <a:gd name="adj2" fmla="val 98880"/>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Current time interval displayed</a:t>
            </a:r>
            <a:endParaRPr lang="en-CA" sz="1200" u="none" dirty="0">
              <a:solidFill>
                <a:schemeClr val="tx1"/>
              </a:solidFill>
              <a:latin typeface="Calibri" panose="020F0502020204030204" pitchFamily="34" charset="0"/>
              <a:cs typeface="Calibri" panose="020F0502020204030204" pitchFamily="34" charset="0"/>
            </a:endParaRPr>
          </a:p>
        </p:txBody>
      </p:sp>
      <p:sp>
        <p:nvSpPr>
          <p:cNvPr id="9" name="Rounded Rectangular Callout 8"/>
          <p:cNvSpPr/>
          <p:nvPr/>
        </p:nvSpPr>
        <p:spPr>
          <a:xfrm>
            <a:off x="7613194" y="2399034"/>
            <a:ext cx="1296188" cy="415866"/>
          </a:xfrm>
          <a:prstGeom prst="wedgeRoundRectCallout">
            <a:avLst>
              <a:gd name="adj1" fmla="val 37674"/>
              <a:gd name="adj2" fmla="val -84456"/>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Collapse Timeline </a:t>
            </a:r>
            <a:endParaRPr lang="en-CA" sz="1200" u="none" dirty="0">
              <a:solidFill>
                <a:schemeClr val="tx1"/>
              </a:solidFill>
              <a:latin typeface="Calibri" panose="020F0502020204030204" pitchFamily="34" charset="0"/>
              <a:cs typeface="Calibri" panose="020F0502020204030204" pitchFamily="34" charset="0"/>
            </a:endParaRPr>
          </a:p>
        </p:txBody>
      </p:sp>
      <p:sp>
        <p:nvSpPr>
          <p:cNvPr id="10" name="Rounded Rectangular Callout 9"/>
          <p:cNvSpPr/>
          <p:nvPr/>
        </p:nvSpPr>
        <p:spPr>
          <a:xfrm>
            <a:off x="4336595" y="3561095"/>
            <a:ext cx="1828800" cy="637203"/>
          </a:xfrm>
          <a:prstGeom prst="wedgeRoundRectCallout">
            <a:avLst>
              <a:gd name="adj1" fmla="val -63333"/>
              <a:gd name="adj2" fmla="val -94179"/>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CA" sz="1200" u="none" dirty="0" smtClean="0">
                <a:solidFill>
                  <a:schemeClr val="tx1"/>
                </a:solidFill>
                <a:latin typeface="Calibri" panose="020F0502020204030204" pitchFamily="34" charset="0"/>
                <a:cs typeface="Calibri" panose="020F0502020204030204" pitchFamily="34" charset="0"/>
              </a:rPr>
              <a:t>Details for an encounter display on the hover</a:t>
            </a:r>
            <a:endParaRPr lang="en-CA" sz="1200" u="none" dirty="0">
              <a:solidFill>
                <a:schemeClr val="tx1"/>
              </a:solidFill>
              <a:latin typeface="Calibri" panose="020F0502020204030204" pitchFamily="34" charset="0"/>
              <a:cs typeface="Calibri" panose="020F0502020204030204" pitchFamily="34" charset="0"/>
            </a:endParaRPr>
          </a:p>
        </p:txBody>
      </p:sp>
      <p:sp>
        <p:nvSpPr>
          <p:cNvPr id="11" name="Rounded Rectangular Callout 10"/>
          <p:cNvSpPr/>
          <p:nvPr/>
        </p:nvSpPr>
        <p:spPr>
          <a:xfrm>
            <a:off x="4807940" y="1705383"/>
            <a:ext cx="2131780" cy="450240"/>
          </a:xfrm>
          <a:prstGeom prst="wedgeRoundRectCallout">
            <a:avLst>
              <a:gd name="adj1" fmla="val -18402"/>
              <a:gd name="adj2" fmla="val 105057"/>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Refresh button and time since information last retrieved</a:t>
            </a:r>
            <a:endParaRPr lang="en-US" sz="1200" u="none" dirty="0">
              <a:solidFill>
                <a:schemeClr val="tx1"/>
              </a:solidFill>
              <a:latin typeface="Calibri" panose="020F0502020204030204" pitchFamily="34" charset="0"/>
              <a:cs typeface="Calibri" panose="020F0502020204030204" pitchFamily="34" charset="0"/>
            </a:endParaRPr>
          </a:p>
        </p:txBody>
      </p:sp>
      <p:sp>
        <p:nvSpPr>
          <p:cNvPr id="12" name="Rounded Rectangular Callout 11"/>
          <p:cNvSpPr/>
          <p:nvPr/>
        </p:nvSpPr>
        <p:spPr>
          <a:xfrm>
            <a:off x="755194" y="3596113"/>
            <a:ext cx="1945138" cy="401243"/>
          </a:xfrm>
          <a:prstGeom prst="wedgeRoundRectCallout">
            <a:avLst>
              <a:gd name="adj1" fmla="val -25222"/>
              <a:gd name="adj2" fmla="val -96718"/>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Legend for encounter types</a:t>
            </a:r>
            <a:endParaRPr lang="en-CA" sz="1200" u="none" dirty="0">
              <a:solidFill>
                <a:schemeClr val="tx1"/>
              </a:solidFill>
              <a:latin typeface="Calibri" panose="020F0502020204030204" pitchFamily="34" charset="0"/>
              <a:cs typeface="Calibri" panose="020F0502020204030204" pitchFamily="34" charset="0"/>
            </a:endParaRPr>
          </a:p>
        </p:txBody>
      </p:sp>
      <p:sp>
        <p:nvSpPr>
          <p:cNvPr id="13" name="Rectangle 12"/>
          <p:cNvSpPr/>
          <p:nvPr/>
        </p:nvSpPr>
        <p:spPr>
          <a:xfrm>
            <a:off x="1660630" y="2307254"/>
            <a:ext cx="237564" cy="2065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ular Callout 13"/>
          <p:cNvSpPr/>
          <p:nvPr/>
        </p:nvSpPr>
        <p:spPr>
          <a:xfrm>
            <a:off x="1332262" y="1714500"/>
            <a:ext cx="1454625" cy="450240"/>
          </a:xfrm>
          <a:prstGeom prst="wedgeRoundRectCallout">
            <a:avLst>
              <a:gd name="adj1" fmla="val -19080"/>
              <a:gd name="adj2" fmla="val 92617"/>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en-US" sz="1200" u="none" dirty="0" smtClean="0">
                <a:solidFill>
                  <a:schemeClr val="tx1"/>
                </a:solidFill>
                <a:latin typeface="Calibri" panose="020F0502020204030204" pitchFamily="34" charset="0"/>
                <a:cs typeface="Calibri" panose="020F0502020204030204" pitchFamily="34" charset="0"/>
              </a:rPr>
              <a:t>Default time interval</a:t>
            </a:r>
            <a:endParaRPr lang="en-CA" sz="1200" u="none" dirty="0">
              <a:solidFill>
                <a:schemeClr val="tx1"/>
              </a:solidFill>
              <a:latin typeface="Calibri" panose="020F0502020204030204" pitchFamily="34" charset="0"/>
              <a:cs typeface="Calibri" panose="020F0502020204030204" pitchFamily="34" charset="0"/>
            </a:endParaRPr>
          </a:p>
        </p:txBody>
      </p:sp>
      <p:sp>
        <p:nvSpPr>
          <p:cNvPr id="15" name="TextBox 14"/>
          <p:cNvSpPr txBox="1"/>
          <p:nvPr/>
        </p:nvSpPr>
        <p:spPr>
          <a:xfrm>
            <a:off x="361788" y="4345680"/>
            <a:ext cx="8547594" cy="1672253"/>
          </a:xfrm>
          <a:prstGeom prst="rect">
            <a:avLst/>
          </a:prstGeom>
          <a:noFill/>
        </p:spPr>
        <p:txBody>
          <a:bodyPr wrap="square" rtlCol="0">
            <a:spAutoFit/>
          </a:bodyPr>
          <a:lstStyle/>
          <a:p>
            <a:pPr marL="233363" lvl="1" indent="-233363" fontAlgn="auto">
              <a:spcBef>
                <a:spcPts val="432"/>
              </a:spcBef>
              <a:spcAft>
                <a:spcPts val="0"/>
              </a:spcAft>
              <a:buClr>
                <a:schemeClr val="accent1"/>
              </a:buClr>
              <a:buSzPct val="120000"/>
              <a:buFont typeface="Arial" panose="020B0604020202020204" pitchFamily="34" charset="0"/>
              <a:buChar char="•"/>
            </a:pPr>
            <a:r>
              <a:rPr lang="en-CA" sz="1600" u="none" dirty="0">
                <a:latin typeface="Calibri" panose="020F0502020204030204" pitchFamily="34" charset="0"/>
                <a:cs typeface="Calibri" panose="020F0502020204030204" pitchFamily="34" charset="0"/>
              </a:rPr>
              <a:t>The timeline </a:t>
            </a:r>
            <a:r>
              <a:rPr lang="en-CA" sz="1600" u="none" dirty="0" smtClean="0">
                <a:latin typeface="Calibri" panose="020F0502020204030204" pitchFamily="34" charset="0"/>
                <a:cs typeface="Calibri" panose="020F0502020204030204" pitchFamily="34" charset="0"/>
              </a:rPr>
              <a:t>displays encounter types from </a:t>
            </a:r>
            <a:r>
              <a:rPr lang="en-CA" sz="1600" u="none" dirty="0">
                <a:latin typeface="Calibri" panose="020F0502020204030204" pitchFamily="34" charset="0"/>
                <a:cs typeface="Calibri" panose="020F0502020204030204" pitchFamily="34" charset="0"/>
              </a:rPr>
              <a:t>most recent (left) to oldest (right) </a:t>
            </a:r>
          </a:p>
          <a:p>
            <a:pPr marL="233363" lvl="1" indent="-233363" fontAlgn="auto">
              <a:spcBef>
                <a:spcPts val="432"/>
              </a:spcBef>
              <a:spcAft>
                <a:spcPts val="0"/>
              </a:spcAft>
              <a:buClr>
                <a:schemeClr val="accent1"/>
              </a:buClr>
              <a:buSzPct val="120000"/>
              <a:buFont typeface="Arial" panose="020B0604020202020204" pitchFamily="34" charset="0"/>
              <a:buChar char="•"/>
            </a:pPr>
            <a:r>
              <a:rPr lang="en-CA" sz="1600" u="none" dirty="0" smtClean="0">
                <a:latin typeface="Calibri" panose="020F0502020204030204" pitchFamily="34" charset="0"/>
                <a:cs typeface="Calibri" panose="020F0502020204030204" pitchFamily="34" charset="0"/>
              </a:rPr>
              <a:t>Hover </a:t>
            </a:r>
            <a:r>
              <a:rPr lang="en-CA" sz="1600" u="none" dirty="0">
                <a:latin typeface="Calibri" panose="020F0502020204030204" pitchFamily="34" charset="0"/>
                <a:cs typeface="Calibri" panose="020F0502020204030204" pitchFamily="34" charset="0"/>
              </a:rPr>
              <a:t>over </a:t>
            </a:r>
            <a:r>
              <a:rPr lang="en-CA" sz="1600" u="none" dirty="0" smtClean="0">
                <a:latin typeface="Calibri" panose="020F0502020204030204" pitchFamily="34" charset="0"/>
                <a:cs typeface="Calibri" panose="020F0502020204030204" pitchFamily="34" charset="0"/>
              </a:rPr>
              <a:t>an </a:t>
            </a:r>
            <a:r>
              <a:rPr lang="en-CA" sz="1600" u="none" dirty="0">
                <a:latin typeface="Calibri" panose="020F0502020204030204" pitchFamily="34" charset="0"/>
                <a:cs typeface="Calibri" panose="020F0502020204030204" pitchFamily="34" charset="0"/>
              </a:rPr>
              <a:t>icon </a:t>
            </a:r>
            <a:r>
              <a:rPr lang="en-CA" sz="1600" u="none" dirty="0" smtClean="0">
                <a:latin typeface="Calibri" panose="020F0502020204030204" pitchFamily="34" charset="0"/>
                <a:cs typeface="Calibri" panose="020F0502020204030204" pitchFamily="34" charset="0"/>
              </a:rPr>
              <a:t>on the timeline to view </a:t>
            </a:r>
            <a:r>
              <a:rPr lang="en-CA" sz="1600" u="none" dirty="0">
                <a:latin typeface="Calibri" panose="020F0502020204030204" pitchFamily="34" charset="0"/>
                <a:cs typeface="Calibri" panose="020F0502020204030204" pitchFamily="34" charset="0"/>
              </a:rPr>
              <a:t>details of </a:t>
            </a:r>
            <a:r>
              <a:rPr lang="en-CA" sz="1600" u="none" dirty="0" smtClean="0">
                <a:latin typeface="Calibri" panose="020F0502020204030204" pitchFamily="34" charset="0"/>
                <a:cs typeface="Calibri" panose="020F0502020204030204" pitchFamily="34" charset="0"/>
              </a:rPr>
              <a:t>the </a:t>
            </a:r>
            <a:r>
              <a:rPr lang="en-CA" sz="1600" u="none" dirty="0">
                <a:latin typeface="Calibri" panose="020F0502020204030204" pitchFamily="34" charset="0"/>
                <a:cs typeface="Calibri" panose="020F0502020204030204" pitchFamily="34" charset="0"/>
              </a:rPr>
              <a:t>visit</a:t>
            </a:r>
            <a:br>
              <a:rPr lang="en-CA" sz="1600" u="none" dirty="0">
                <a:latin typeface="Calibri" panose="020F0502020204030204" pitchFamily="34" charset="0"/>
                <a:cs typeface="Calibri" panose="020F0502020204030204" pitchFamily="34" charset="0"/>
              </a:rPr>
            </a:br>
            <a:r>
              <a:rPr lang="en-CA" sz="1600" i="1" u="none" dirty="0">
                <a:latin typeface="Calibri" panose="020F0502020204030204" pitchFamily="34" charset="0"/>
                <a:cs typeface="Calibri" panose="020F0502020204030204" pitchFamily="34" charset="0"/>
              </a:rPr>
              <a:t>Note: </a:t>
            </a:r>
            <a:r>
              <a:rPr lang="en-CA" sz="1600" u="none" dirty="0">
                <a:latin typeface="Calibri" panose="020F0502020204030204" pitchFamily="34" charset="0"/>
                <a:cs typeface="Calibri" panose="020F0502020204030204" pitchFamily="34" charset="0"/>
              </a:rPr>
              <a:t>Multiple visits of the same type that are very close to each other in </a:t>
            </a:r>
            <a:r>
              <a:rPr lang="en-CA" sz="1600" u="none" dirty="0" smtClean="0">
                <a:latin typeface="Calibri" panose="020F0502020204030204" pitchFamily="34" charset="0"/>
                <a:cs typeface="Calibri" panose="020F0502020204030204" pitchFamily="34" charset="0"/>
              </a:rPr>
              <a:t>time </a:t>
            </a:r>
            <a:r>
              <a:rPr lang="en-CA" sz="1600" u="none" dirty="0">
                <a:latin typeface="Calibri" panose="020F0502020204030204" pitchFamily="34" charset="0"/>
                <a:cs typeface="Calibri" panose="020F0502020204030204" pitchFamily="34" charset="0"/>
              </a:rPr>
              <a:t>are represented by a single </a:t>
            </a:r>
            <a:r>
              <a:rPr lang="en-CA" sz="1600" u="none" dirty="0" smtClean="0">
                <a:latin typeface="Calibri" panose="020F0502020204030204" pitchFamily="34" charset="0"/>
                <a:cs typeface="Calibri" panose="020F0502020204030204" pitchFamily="34" charset="0"/>
              </a:rPr>
              <a:t>icon</a:t>
            </a:r>
            <a:endParaRPr lang="en-CA" sz="1600" u="none" dirty="0">
              <a:latin typeface="Calibri" panose="020F0502020204030204" pitchFamily="34" charset="0"/>
              <a:cs typeface="Calibri" panose="020F0502020204030204" pitchFamily="34" charset="0"/>
            </a:endParaRPr>
          </a:p>
          <a:p>
            <a:pPr marL="233363" lvl="1" indent="-233363" fontAlgn="auto">
              <a:spcBef>
                <a:spcPts val="432"/>
              </a:spcBef>
              <a:spcAft>
                <a:spcPts val="0"/>
              </a:spcAft>
              <a:buClr>
                <a:schemeClr val="accent1"/>
              </a:buClr>
              <a:buSzPct val="120000"/>
              <a:buFont typeface="Arial" panose="020B0604020202020204" pitchFamily="34" charset="0"/>
              <a:buChar char="•"/>
            </a:pPr>
            <a:r>
              <a:rPr lang="en-CA" sz="1600" u="none" dirty="0">
                <a:latin typeface="Calibri" panose="020F0502020204030204" pitchFamily="34" charset="0"/>
                <a:cs typeface="Calibri" panose="020F0502020204030204" pitchFamily="34" charset="0"/>
              </a:rPr>
              <a:t>The timeline </a:t>
            </a:r>
            <a:r>
              <a:rPr lang="en-CA" sz="1600" u="none" dirty="0" smtClean="0">
                <a:latin typeface="Calibri" panose="020F0502020204030204" pitchFamily="34" charset="0"/>
                <a:cs typeface="Calibri" panose="020F0502020204030204" pitchFamily="34" charset="0"/>
              </a:rPr>
              <a:t>interval setting (i.e., date </a:t>
            </a:r>
            <a:r>
              <a:rPr lang="en-CA" sz="1600" u="none" dirty="0">
                <a:latin typeface="Calibri" panose="020F0502020204030204" pitchFamily="34" charset="0"/>
                <a:cs typeface="Calibri" panose="020F0502020204030204" pitchFamily="34" charset="0"/>
              </a:rPr>
              <a:t>range) </a:t>
            </a:r>
            <a:r>
              <a:rPr lang="en-CA" sz="1600" u="none" dirty="0" smtClean="0">
                <a:latin typeface="Calibri" panose="020F0502020204030204" pitchFamily="34" charset="0"/>
                <a:cs typeface="Calibri" panose="020F0502020204030204" pitchFamily="34" charset="0"/>
              </a:rPr>
              <a:t>persists </a:t>
            </a:r>
            <a:r>
              <a:rPr lang="en-CA" sz="1600" u="none" dirty="0">
                <a:latin typeface="Calibri" panose="020F0502020204030204" pitchFamily="34" charset="0"/>
                <a:cs typeface="Calibri" panose="020F0502020204030204" pitchFamily="34" charset="0"/>
              </a:rPr>
              <a:t>through changes in patient </a:t>
            </a:r>
            <a:r>
              <a:rPr lang="en-CA" sz="1600" u="none" dirty="0" smtClean="0">
                <a:latin typeface="Calibri" panose="020F0502020204030204" pitchFamily="34" charset="0"/>
                <a:cs typeface="Calibri" panose="020F0502020204030204" pitchFamily="34" charset="0"/>
              </a:rPr>
              <a:t>selection, but not between </a:t>
            </a:r>
            <a:r>
              <a:rPr lang="en-CA" sz="1600" u="none" dirty="0">
                <a:latin typeface="Calibri" panose="020F0502020204030204" pitchFamily="34" charset="0"/>
                <a:cs typeface="Calibri" panose="020F0502020204030204" pitchFamily="34" charset="0"/>
              </a:rPr>
              <a:t>browser </a:t>
            </a:r>
            <a:r>
              <a:rPr lang="en-CA" sz="1600" u="none" dirty="0" smtClean="0">
                <a:latin typeface="Calibri" panose="020F0502020204030204" pitchFamily="34" charset="0"/>
                <a:cs typeface="Calibri" panose="020F0502020204030204" pitchFamily="34" charset="0"/>
              </a:rPr>
              <a:t>sessions</a:t>
            </a:r>
            <a:endParaRPr lang="en-US" sz="1600" u="none" dirty="0">
              <a:latin typeface="Calibri" panose="020F0502020204030204" pitchFamily="34" charset="0"/>
              <a:cs typeface="Calibri" panose="020F0502020204030204" pitchFamily="34" charset="0"/>
            </a:endParaRPr>
          </a:p>
        </p:txBody>
      </p:sp>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5581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Timeline</a:t>
            </a:r>
            <a:r>
              <a:rPr lang="en-CA" sz="3200" dirty="0"/>
              <a:t/>
            </a:r>
            <a:br>
              <a:rPr lang="en-CA" sz="3200" dirty="0"/>
            </a:br>
            <a:r>
              <a:rPr lang="en-US" sz="1600" b="0" dirty="0">
                <a:solidFill>
                  <a:srgbClr val="008AB0"/>
                </a:solidFill>
              </a:rPr>
              <a:t>Customize the timeline interval to display a date range of your choosing</a:t>
            </a:r>
            <a:endParaRPr lang="en-US" sz="2000" b="0" dirty="0">
              <a:solidFill>
                <a:srgbClr val="008AB0"/>
              </a:solidFill>
            </a:endParaRPr>
          </a:p>
        </p:txBody>
      </p:sp>
      <p:sp>
        <p:nvSpPr>
          <p:cNvPr id="6" name="Content Placeholder 5"/>
          <p:cNvSpPr>
            <a:spLocks noGrp="1"/>
          </p:cNvSpPr>
          <p:nvPr>
            <p:ph idx="1"/>
          </p:nvPr>
        </p:nvSpPr>
        <p:spPr>
          <a:xfrm>
            <a:off x="457200" y="1390824"/>
            <a:ext cx="4186518" cy="3482780"/>
          </a:xfrm>
        </p:spPr>
        <p:txBody>
          <a:bodyPr/>
          <a:lstStyle/>
          <a:p>
            <a:pPr marL="0" indent="0">
              <a:spcBef>
                <a:spcPts val="0"/>
              </a:spcBef>
              <a:spcAft>
                <a:spcPts val="600"/>
              </a:spcAft>
              <a:buNone/>
            </a:pPr>
            <a:r>
              <a:rPr lang="en-US" sz="1400" dirty="0"/>
              <a:t>To customize the </a:t>
            </a:r>
            <a:r>
              <a:rPr lang="en-US" sz="1400" dirty="0" smtClean="0"/>
              <a:t>Timeline interval</a:t>
            </a:r>
            <a:r>
              <a:rPr lang="en-US" sz="1400" dirty="0"/>
              <a:t>: </a:t>
            </a:r>
          </a:p>
          <a:p>
            <a:pPr>
              <a:spcBef>
                <a:spcPts val="0"/>
              </a:spcBef>
              <a:spcAft>
                <a:spcPts val="600"/>
              </a:spcAft>
              <a:buFont typeface="+mj-lt"/>
              <a:buAutoNum type="arabicPeriod"/>
            </a:pPr>
            <a:r>
              <a:rPr lang="en-US" sz="1400" dirty="0" smtClean="0"/>
              <a:t>Select </a:t>
            </a:r>
            <a:r>
              <a:rPr lang="en-US" sz="1400" b="1" dirty="0"/>
              <a:t>Custom</a:t>
            </a:r>
          </a:p>
          <a:p>
            <a:pPr>
              <a:spcBef>
                <a:spcPts val="0"/>
              </a:spcBef>
              <a:spcAft>
                <a:spcPts val="600"/>
              </a:spcAft>
              <a:buFont typeface="+mj-lt"/>
              <a:buAutoNum type="arabicPeriod"/>
            </a:pPr>
            <a:r>
              <a:rPr lang="en-US" sz="1400" dirty="0"/>
              <a:t>In the </a:t>
            </a:r>
            <a:r>
              <a:rPr lang="en-US" sz="1400" b="1" dirty="0"/>
              <a:t>From</a:t>
            </a:r>
            <a:r>
              <a:rPr lang="en-US" sz="1400" dirty="0"/>
              <a:t> field, </a:t>
            </a:r>
            <a:r>
              <a:rPr lang="en-US" sz="1400" dirty="0" smtClean="0"/>
              <a:t>select </a:t>
            </a:r>
            <a:r>
              <a:rPr lang="en-US" sz="1400" dirty="0"/>
              <a:t>the </a:t>
            </a:r>
            <a:r>
              <a:rPr lang="en-US" sz="1400" b="1" dirty="0"/>
              <a:t>Calendar</a:t>
            </a:r>
            <a:r>
              <a:rPr lang="en-US" sz="1400" dirty="0"/>
              <a:t> Icon</a:t>
            </a:r>
          </a:p>
          <a:p>
            <a:pPr>
              <a:spcBef>
                <a:spcPts val="0"/>
              </a:spcBef>
              <a:spcAft>
                <a:spcPts val="600"/>
              </a:spcAft>
              <a:buFont typeface="+mj-lt"/>
              <a:buAutoNum type="arabicPeriod"/>
            </a:pPr>
            <a:r>
              <a:rPr lang="en-US" sz="1400" dirty="0" smtClean="0"/>
              <a:t>Select </a:t>
            </a:r>
            <a:r>
              <a:rPr lang="en-US" sz="1400" dirty="0"/>
              <a:t>the </a:t>
            </a:r>
            <a:r>
              <a:rPr lang="en-US" sz="1400" b="1" dirty="0"/>
              <a:t>Down Arrow</a:t>
            </a:r>
          </a:p>
          <a:p>
            <a:pPr>
              <a:spcBef>
                <a:spcPts val="0"/>
              </a:spcBef>
              <a:spcAft>
                <a:spcPts val="600"/>
              </a:spcAft>
              <a:buFont typeface="+mj-lt"/>
              <a:buAutoNum type="arabicPeriod"/>
            </a:pPr>
            <a:r>
              <a:rPr lang="en-US" sz="1400" dirty="0"/>
              <a:t>Select the desired month</a:t>
            </a:r>
          </a:p>
          <a:p>
            <a:pPr>
              <a:spcBef>
                <a:spcPts val="0"/>
              </a:spcBef>
              <a:spcAft>
                <a:spcPts val="600"/>
              </a:spcAft>
              <a:buFont typeface="+mj-lt"/>
              <a:buAutoNum type="arabicPeriod"/>
            </a:pPr>
            <a:r>
              <a:rPr lang="en-US" sz="1400" dirty="0"/>
              <a:t>Select the desired year</a:t>
            </a:r>
          </a:p>
          <a:p>
            <a:pPr>
              <a:spcBef>
                <a:spcPts val="0"/>
              </a:spcBef>
              <a:spcAft>
                <a:spcPts val="600"/>
              </a:spcAft>
              <a:buFont typeface="+mj-lt"/>
              <a:buAutoNum type="arabicPeriod"/>
            </a:pPr>
            <a:r>
              <a:rPr lang="en-US" sz="1400" dirty="0" smtClean="0"/>
              <a:t>Select </a:t>
            </a:r>
            <a:r>
              <a:rPr lang="en-US" sz="1400" b="1" dirty="0"/>
              <a:t>OK</a:t>
            </a:r>
          </a:p>
          <a:p>
            <a:pPr>
              <a:spcBef>
                <a:spcPts val="0"/>
              </a:spcBef>
              <a:spcAft>
                <a:spcPts val="600"/>
              </a:spcAft>
              <a:buFont typeface="+mj-lt"/>
              <a:buAutoNum type="arabicPeriod"/>
            </a:pPr>
            <a:r>
              <a:rPr lang="en-US" sz="1400" dirty="0"/>
              <a:t>Select the desired </a:t>
            </a:r>
            <a:r>
              <a:rPr lang="en-US" sz="1400" b="1" dirty="0"/>
              <a:t>day</a:t>
            </a:r>
            <a:r>
              <a:rPr lang="en-US" sz="1400" dirty="0"/>
              <a:t> </a:t>
            </a:r>
          </a:p>
          <a:p>
            <a:pPr>
              <a:spcBef>
                <a:spcPts val="0"/>
              </a:spcBef>
              <a:spcAft>
                <a:spcPts val="600"/>
              </a:spcAft>
              <a:buFont typeface="+mj-lt"/>
              <a:buAutoNum type="arabicPeriod"/>
            </a:pPr>
            <a:r>
              <a:rPr lang="en-US" sz="1400" dirty="0"/>
              <a:t>In the </a:t>
            </a:r>
            <a:r>
              <a:rPr lang="en-US" sz="1400" b="1" dirty="0"/>
              <a:t>To</a:t>
            </a:r>
            <a:r>
              <a:rPr lang="en-US" sz="1400" dirty="0"/>
              <a:t> field, </a:t>
            </a:r>
            <a:r>
              <a:rPr lang="en-US" sz="1400" dirty="0" smtClean="0"/>
              <a:t>select </a:t>
            </a:r>
            <a:r>
              <a:rPr lang="en-US" sz="1400" dirty="0"/>
              <a:t>the </a:t>
            </a:r>
            <a:r>
              <a:rPr lang="en-US" sz="1400" b="1" dirty="0"/>
              <a:t>Calendar</a:t>
            </a:r>
            <a:r>
              <a:rPr lang="en-US" sz="1400" dirty="0"/>
              <a:t> Icon</a:t>
            </a:r>
          </a:p>
          <a:p>
            <a:pPr>
              <a:spcBef>
                <a:spcPts val="0"/>
              </a:spcBef>
              <a:spcAft>
                <a:spcPts val="600"/>
              </a:spcAft>
              <a:buFont typeface="+mj-lt"/>
              <a:buAutoNum type="arabicPeriod"/>
            </a:pPr>
            <a:r>
              <a:rPr lang="en-US" sz="1400" dirty="0"/>
              <a:t>Select the desired month, year and day </a:t>
            </a:r>
            <a:r>
              <a:rPr lang="en-US" sz="1400" dirty="0" smtClean="0"/>
              <a:t/>
            </a:r>
            <a:br>
              <a:rPr lang="en-US" sz="1400" dirty="0" smtClean="0"/>
            </a:br>
            <a:r>
              <a:rPr lang="en-US" sz="1400" dirty="0" smtClean="0"/>
              <a:t>(</a:t>
            </a:r>
            <a:r>
              <a:rPr lang="en-US" sz="1400" dirty="0"/>
              <a:t>or </a:t>
            </a:r>
            <a:r>
              <a:rPr lang="en-US" sz="1400" dirty="0" smtClean="0"/>
              <a:t>select </a:t>
            </a:r>
            <a:r>
              <a:rPr lang="en-US" sz="1400" b="1" dirty="0"/>
              <a:t>Today</a:t>
            </a:r>
            <a:r>
              <a:rPr lang="en-US" sz="1400" dirty="0"/>
              <a:t>)</a:t>
            </a:r>
          </a:p>
          <a:p>
            <a:pPr>
              <a:spcBef>
                <a:spcPts val="0"/>
              </a:spcBef>
              <a:spcAft>
                <a:spcPts val="600"/>
              </a:spcAft>
              <a:buFont typeface="+mj-lt"/>
              <a:buAutoNum type="arabicPeriod"/>
            </a:pPr>
            <a:r>
              <a:rPr lang="en-US" sz="1400" dirty="0" smtClean="0"/>
              <a:t>Select </a:t>
            </a:r>
            <a:r>
              <a:rPr lang="en-US" sz="1400" b="1" dirty="0" smtClean="0"/>
              <a:t>Go</a:t>
            </a:r>
            <a:endParaRPr lang="en-US" sz="1400" b="1" dirty="0"/>
          </a:p>
        </p:txBody>
      </p:sp>
      <p:sp>
        <p:nvSpPr>
          <p:cNvPr id="7" name="TextBox 6"/>
          <p:cNvSpPr txBox="1"/>
          <p:nvPr/>
        </p:nvSpPr>
        <p:spPr>
          <a:xfrm>
            <a:off x="488136" y="4895190"/>
            <a:ext cx="4026156" cy="523220"/>
          </a:xfrm>
          <a:prstGeom prst="rect">
            <a:avLst/>
          </a:prstGeom>
          <a:noFill/>
        </p:spPr>
        <p:txBody>
          <a:bodyPr wrap="square" rtlCol="0">
            <a:spAutoFit/>
          </a:bodyPr>
          <a:lstStyle/>
          <a:p>
            <a:r>
              <a:rPr lang="en-US" sz="1400" b="1" u="none" dirty="0" smtClean="0">
                <a:solidFill>
                  <a:schemeClr val="accent1">
                    <a:lumMod val="75000"/>
                  </a:schemeClr>
                </a:solidFill>
                <a:latin typeface="Calibri" panose="020F0502020204030204" pitchFamily="34" charset="0"/>
                <a:cs typeface="Calibri" panose="020F0502020204030204" pitchFamily="34" charset="0"/>
              </a:rPr>
              <a:t>TIP: </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It is also possible to type dates directly into the From and To boxes, using the format “</a:t>
            </a:r>
            <a:r>
              <a:rPr lang="en-US" sz="1400" u="none" dirty="0" err="1" smtClean="0">
                <a:solidFill>
                  <a:schemeClr val="tx1">
                    <a:lumMod val="85000"/>
                    <a:lumOff val="15000"/>
                  </a:schemeClr>
                </a:solidFill>
                <a:latin typeface="Calibri" panose="020F0502020204030204" pitchFamily="34" charset="0"/>
                <a:cs typeface="Calibri" panose="020F0502020204030204" pitchFamily="34" charset="0"/>
              </a:rPr>
              <a:t>dd</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 mmm </a:t>
            </a:r>
            <a:r>
              <a:rPr lang="en-US" sz="1400" u="none" dirty="0" err="1" smtClean="0">
                <a:solidFill>
                  <a:schemeClr val="tx1">
                    <a:lumMod val="85000"/>
                    <a:lumOff val="15000"/>
                  </a:schemeClr>
                </a:solidFill>
                <a:latin typeface="Calibri" panose="020F0502020204030204" pitchFamily="34" charset="0"/>
                <a:cs typeface="Calibri" panose="020F0502020204030204" pitchFamily="34" charset="0"/>
              </a:rPr>
              <a:t>yyyy</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40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15" name="Group 14"/>
          <p:cNvGrpSpPr/>
          <p:nvPr/>
        </p:nvGrpSpPr>
        <p:grpSpPr>
          <a:xfrm>
            <a:off x="3657600" y="1465525"/>
            <a:ext cx="5081877" cy="3889484"/>
            <a:chOff x="3657600" y="1691843"/>
            <a:chExt cx="5081877" cy="3889484"/>
          </a:xfrm>
        </p:grpSpPr>
        <p:pic>
          <p:nvPicPr>
            <p:cNvPr id="9" name="Picture 8"/>
            <p:cNvPicPr>
              <a:picLocks noChangeAspect="1"/>
            </p:cNvPicPr>
            <p:nvPr/>
          </p:nvPicPr>
          <p:blipFill rotWithShape="1">
            <a:blip r:embed="rId3"/>
            <a:srcRect l="1496" t="6773" r="538" b="9278"/>
            <a:stretch/>
          </p:blipFill>
          <p:spPr>
            <a:xfrm>
              <a:off x="3657600" y="1715710"/>
              <a:ext cx="2209800" cy="428625"/>
            </a:xfrm>
            <a:prstGeom prst="rect">
              <a:avLst/>
            </a:prstGeom>
            <a:ln w="6350">
              <a:solidFill>
                <a:schemeClr val="tx1">
                  <a:lumMod val="85000"/>
                  <a:lumOff val="15000"/>
                </a:schemeClr>
              </a:solidFill>
            </a:ln>
          </p:spPr>
        </p:pic>
        <p:pic>
          <p:nvPicPr>
            <p:cNvPr id="10" name="Picture 8" descr="C:\Users\LAURIE~1.FRA\AppData\Local\Temp\SNAGHTML118a66f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291" y="1691843"/>
              <a:ext cx="1230186" cy="1690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LAURIE~1.FRA\AppData\Local\Temp\SNAGHTML118d45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872" y="3623671"/>
              <a:ext cx="1130682" cy="15900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LAURIE~1.FRA\AppData\Local\Temp\SNAGHTML1193eb9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638" y="3623672"/>
              <a:ext cx="1118839" cy="116936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18" descr="C:\Users\LAURIE~1.FRA\AppData\Local\Temp\SNAGHTML11958e9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1044" y="1713858"/>
              <a:ext cx="1351763" cy="1531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C:\Users\LAURIE~1.FRA\AppData\Local\Temp\SNAGHTML11967bf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607" y="3623671"/>
              <a:ext cx="1295400" cy="195765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10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Navigation Bar</a:t>
            </a:r>
            <a:r>
              <a:rPr lang="en-CA" sz="3200" dirty="0"/>
              <a:t/>
            </a:r>
            <a:br>
              <a:rPr lang="en-CA" sz="3200" dirty="0"/>
            </a:br>
            <a:r>
              <a:rPr lang="en-US" sz="1600" b="0" dirty="0">
                <a:solidFill>
                  <a:srgbClr val="008AB0"/>
                </a:solidFill>
              </a:rPr>
              <a:t>The Navigation Bar enables fast switching between different displays of information within the Patient Care tab</a:t>
            </a:r>
          </a:p>
        </p:txBody>
      </p:sp>
      <p:sp>
        <p:nvSpPr>
          <p:cNvPr id="6" name="Content Placeholder 5"/>
          <p:cNvSpPr>
            <a:spLocks noGrp="1"/>
          </p:cNvSpPr>
          <p:nvPr>
            <p:ph idx="1"/>
          </p:nvPr>
        </p:nvSpPr>
        <p:spPr>
          <a:xfrm>
            <a:off x="457200" y="1717587"/>
            <a:ext cx="8686800" cy="1609814"/>
          </a:xfrm>
        </p:spPr>
        <p:txBody>
          <a:bodyPr/>
          <a:lstStyle/>
          <a:p>
            <a:pPr marL="0" indent="0">
              <a:spcBef>
                <a:spcPts val="0"/>
              </a:spcBef>
              <a:spcAft>
                <a:spcPts val="200"/>
              </a:spcAft>
              <a:buNone/>
            </a:pPr>
            <a:r>
              <a:rPr lang="en-US" sz="1400" dirty="0"/>
              <a:t>Patient information within the portlets can be viewed in several ways:</a:t>
            </a:r>
          </a:p>
          <a:p>
            <a:pPr marL="233363" indent="-233363">
              <a:spcBef>
                <a:spcPts val="0"/>
              </a:spcBef>
              <a:spcAft>
                <a:spcPts val="200"/>
              </a:spcAft>
            </a:pPr>
            <a:r>
              <a:rPr lang="en-US" sz="1400" b="1" dirty="0"/>
              <a:t>My Views: </a:t>
            </a:r>
            <a:r>
              <a:rPr lang="en-US" sz="1400" dirty="0"/>
              <a:t>customized views that you create</a:t>
            </a:r>
          </a:p>
          <a:p>
            <a:pPr marL="233363" indent="-233363">
              <a:spcBef>
                <a:spcPts val="0"/>
              </a:spcBef>
              <a:spcAft>
                <a:spcPts val="200"/>
              </a:spcAft>
            </a:pPr>
            <a:r>
              <a:rPr lang="en-US" sz="1400" b="1" dirty="0" smtClean="0"/>
              <a:t>Shared </a:t>
            </a:r>
            <a:r>
              <a:rPr lang="en-US" sz="1400" b="1" dirty="0"/>
              <a:t>Views</a:t>
            </a:r>
          </a:p>
          <a:p>
            <a:pPr marL="457200" indent="-225425">
              <a:spcBef>
                <a:spcPts val="0"/>
              </a:spcBef>
              <a:spcAft>
                <a:spcPts val="200"/>
              </a:spcAft>
            </a:pPr>
            <a:r>
              <a:rPr lang="en-US" sz="1400" b="1" dirty="0">
                <a:solidFill>
                  <a:srgbClr val="008AB0"/>
                </a:solidFill>
              </a:rPr>
              <a:t>Summary View: </a:t>
            </a:r>
            <a:r>
              <a:rPr lang="en-US" sz="1400" dirty="0"/>
              <a:t>grid or 3 column view of all portlets in a condensed format (default)</a:t>
            </a:r>
          </a:p>
          <a:p>
            <a:pPr marL="457200" indent="-225425">
              <a:spcBef>
                <a:spcPts val="0"/>
              </a:spcBef>
              <a:spcAft>
                <a:spcPts val="200"/>
              </a:spcAft>
            </a:pPr>
            <a:r>
              <a:rPr lang="en-US" sz="1400" b="1" dirty="0">
                <a:solidFill>
                  <a:srgbClr val="008AB0"/>
                </a:solidFill>
              </a:rPr>
              <a:t>Summary List View: </a:t>
            </a:r>
            <a:r>
              <a:rPr lang="en-US" sz="1400" dirty="0"/>
              <a:t>single column list or “stack” of all portlets in full format (more columns of information)</a:t>
            </a:r>
          </a:p>
          <a:p>
            <a:pPr marL="457200" indent="-225425">
              <a:spcBef>
                <a:spcPts val="0"/>
              </a:spcBef>
              <a:spcAft>
                <a:spcPts val="200"/>
              </a:spcAft>
            </a:pPr>
            <a:r>
              <a:rPr lang="en-US" sz="1400" b="1" dirty="0">
                <a:solidFill>
                  <a:srgbClr val="008AB0"/>
                </a:solidFill>
              </a:rPr>
              <a:t>Individual Portlet View: </a:t>
            </a:r>
            <a:r>
              <a:rPr lang="en-US" sz="1400" dirty="0"/>
              <a:t>full screen view of the selected portlet in full format (more columns of information</a:t>
            </a:r>
            <a:r>
              <a:rPr lang="en-US" sz="1400" dirty="0" smtClean="0"/>
              <a:t>)</a:t>
            </a:r>
          </a:p>
        </p:txBody>
      </p:sp>
      <p:sp>
        <p:nvSpPr>
          <p:cNvPr id="7" name="Content Placeholder 1"/>
          <p:cNvSpPr txBox="1">
            <a:spLocks/>
          </p:cNvSpPr>
          <p:nvPr/>
        </p:nvSpPr>
        <p:spPr bwMode="auto">
          <a:xfrm>
            <a:off x="464698" y="3490147"/>
            <a:ext cx="4915454" cy="2642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spcBef>
                <a:spcPts val="0"/>
              </a:spcBef>
              <a:spcAft>
                <a:spcPts val="200"/>
              </a:spcAft>
              <a:buClr>
                <a:schemeClr val="accent1"/>
              </a:buClr>
              <a:buNone/>
            </a:pPr>
            <a:r>
              <a:rPr lang="en-US" sz="1400" u="none" kern="0" dirty="0" smtClean="0"/>
              <a:t>To select an individual portlet view:</a:t>
            </a:r>
          </a:p>
          <a:p>
            <a:pPr marL="457200" indent="-230188" defTabSz="914400">
              <a:spcBef>
                <a:spcPts val="0"/>
              </a:spcBef>
              <a:spcAft>
                <a:spcPts val="200"/>
              </a:spcAft>
              <a:buClr>
                <a:schemeClr val="accent1"/>
              </a:buClr>
              <a:buFont typeface="+mj-lt"/>
              <a:buAutoNum type="arabicPeriod"/>
            </a:pPr>
            <a:r>
              <a:rPr lang="en-US" sz="1400" u="none" kern="0" dirty="0" smtClean="0"/>
              <a:t>Select the </a:t>
            </a:r>
            <a:r>
              <a:rPr lang="en-US" sz="1400" b="1" u="none" kern="0" dirty="0" smtClean="0"/>
              <a:t>double arrow </a:t>
            </a:r>
            <a:r>
              <a:rPr lang="en-US" sz="1400" u="none" kern="0" dirty="0" smtClean="0"/>
              <a:t>at the top of the navigation bar to expand it (if it is not already expanded)</a:t>
            </a:r>
          </a:p>
          <a:p>
            <a:pPr marL="457200" indent="-230188" defTabSz="914400">
              <a:spcBef>
                <a:spcPts val="0"/>
              </a:spcBef>
              <a:spcAft>
                <a:spcPts val="200"/>
              </a:spcAft>
              <a:buClr>
                <a:schemeClr val="accent1"/>
              </a:buClr>
              <a:buFont typeface="+mj-lt"/>
              <a:buAutoNum type="arabicPeriod"/>
            </a:pPr>
            <a:r>
              <a:rPr lang="en-US" sz="1400" u="none" kern="0" dirty="0" smtClean="0"/>
              <a:t>Select the desired portlet icon</a:t>
            </a:r>
          </a:p>
          <a:p>
            <a:pPr marL="0" indent="0" defTabSz="914400">
              <a:spcBef>
                <a:spcPts val="0"/>
              </a:spcBef>
              <a:spcAft>
                <a:spcPts val="200"/>
              </a:spcAft>
              <a:buClr>
                <a:schemeClr val="accent1"/>
              </a:buClr>
              <a:buNone/>
            </a:pPr>
            <a:r>
              <a:rPr lang="en-US" sz="1400" u="none" kern="0" dirty="0" smtClean="0"/>
              <a:t>To return to a summary view: </a:t>
            </a:r>
          </a:p>
          <a:p>
            <a:pPr marL="457200" indent="-223838" defTabSz="914400">
              <a:spcBef>
                <a:spcPts val="0"/>
              </a:spcBef>
              <a:spcAft>
                <a:spcPts val="200"/>
              </a:spcAft>
              <a:buClr>
                <a:schemeClr val="accent1"/>
              </a:buClr>
              <a:buFont typeface="+mj-lt"/>
              <a:buAutoNum type="arabicPeriod" startAt="3"/>
            </a:pPr>
            <a:r>
              <a:rPr lang="en-US" sz="1400" u="none" kern="0" dirty="0" smtClean="0"/>
              <a:t>Select </a:t>
            </a:r>
            <a:r>
              <a:rPr lang="en-US" sz="1400" b="1" u="none" kern="0" dirty="0" smtClean="0"/>
              <a:t>Summary View </a:t>
            </a:r>
            <a:r>
              <a:rPr lang="en-US" sz="1400" u="none" kern="0" dirty="0" smtClean="0"/>
              <a:t>or </a:t>
            </a:r>
            <a:r>
              <a:rPr lang="en-US" sz="1400" b="1" u="none" kern="0" dirty="0" smtClean="0"/>
              <a:t>Summary List View</a:t>
            </a:r>
            <a:endParaRPr lang="en-US" sz="1400" u="none" kern="0" dirty="0" smtClean="0"/>
          </a:p>
          <a:p>
            <a:pPr marL="457200" indent="-231775" defTabSz="914400">
              <a:spcBef>
                <a:spcPts val="0"/>
              </a:spcBef>
              <a:spcAft>
                <a:spcPts val="200"/>
              </a:spcAft>
              <a:buClr>
                <a:schemeClr val="accent1"/>
              </a:buClr>
              <a:buFont typeface="+mj-lt"/>
              <a:buAutoNum type="arabicPeriod" startAt="4"/>
            </a:pPr>
            <a:r>
              <a:rPr lang="en-US" sz="1400" u="none" kern="0" dirty="0" smtClean="0"/>
              <a:t>Select the </a:t>
            </a:r>
            <a:r>
              <a:rPr lang="en-US" sz="1400" b="1" u="none" kern="0" dirty="0" smtClean="0"/>
              <a:t>double arrow </a:t>
            </a:r>
            <a:r>
              <a:rPr lang="en-US" sz="1400" u="none" kern="0" dirty="0" smtClean="0"/>
              <a:t>at the top of the navigation bar to collapse it (optional)</a:t>
            </a:r>
          </a:p>
          <a:p>
            <a:pPr marL="0" indent="0" defTabSz="914400">
              <a:spcBef>
                <a:spcPts val="0"/>
              </a:spcBef>
              <a:spcAft>
                <a:spcPts val="200"/>
              </a:spcAft>
              <a:buClr>
                <a:schemeClr val="accent1"/>
              </a:buClr>
              <a:buNone/>
            </a:pPr>
            <a:r>
              <a:rPr lang="en-US" sz="1400" u="none" kern="0" dirty="0" smtClean="0"/>
              <a:t>To set any view as the default: </a:t>
            </a:r>
          </a:p>
          <a:p>
            <a:pPr marL="569912" defTabSz="914400">
              <a:spcBef>
                <a:spcPts val="0"/>
              </a:spcBef>
              <a:spcAft>
                <a:spcPts val="200"/>
              </a:spcAft>
              <a:buClr>
                <a:schemeClr val="accent1"/>
              </a:buClr>
              <a:buFont typeface="+mj-lt"/>
              <a:buAutoNum type="alphaLcParenR"/>
            </a:pPr>
            <a:r>
              <a:rPr lang="en-US" sz="1400" u="none" kern="0" dirty="0" smtClean="0"/>
              <a:t>Select the desired view (icon) in the navigation bar</a:t>
            </a:r>
          </a:p>
          <a:p>
            <a:pPr marL="569912" defTabSz="914400">
              <a:spcBef>
                <a:spcPts val="0"/>
              </a:spcBef>
              <a:spcAft>
                <a:spcPts val="200"/>
              </a:spcAft>
              <a:buClr>
                <a:schemeClr val="accent1"/>
              </a:buClr>
              <a:buFont typeface="+mj-lt"/>
              <a:buAutoNum type="alphaLcParenR"/>
            </a:pPr>
            <a:r>
              <a:rPr lang="en-US" sz="1400" u="none" kern="0" dirty="0" smtClean="0"/>
              <a:t>Select the default icon</a:t>
            </a:r>
          </a:p>
          <a:p>
            <a:pPr marL="0" indent="0" defTabSz="914400">
              <a:spcBef>
                <a:spcPts val="0"/>
              </a:spcBef>
              <a:buFontTx/>
              <a:buNone/>
            </a:pPr>
            <a:endParaRPr lang="en-CA" sz="1400" u="none" kern="0" dirty="0"/>
          </a:p>
        </p:txBody>
      </p:sp>
      <p:grpSp>
        <p:nvGrpSpPr>
          <p:cNvPr id="9" name="Group 8"/>
          <p:cNvGrpSpPr/>
          <p:nvPr/>
        </p:nvGrpSpPr>
        <p:grpSpPr>
          <a:xfrm>
            <a:off x="5272185" y="3224382"/>
            <a:ext cx="3796231" cy="3002955"/>
            <a:chOff x="5275162" y="3607395"/>
            <a:chExt cx="3796231" cy="3002955"/>
          </a:xfrm>
        </p:grpSpPr>
        <p:pic>
          <p:nvPicPr>
            <p:cNvPr id="10" name="Picture 6" descr="C:\Users\LAURIE~1.FRA\AppData\Local\Temp\SNAGHTML150acb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792848"/>
              <a:ext cx="2137193" cy="2778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LAURIE~1.FRA\AppData\Local\Temp\SNAGHTML150dbc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162" y="3796846"/>
              <a:ext cx="1688103" cy="2813504"/>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rot="16200000">
              <a:off x="6873978" y="3610326"/>
              <a:ext cx="327165" cy="663920"/>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5789385" y="3607395"/>
              <a:ext cx="838200" cy="261610"/>
            </a:xfrm>
            <a:prstGeom prst="rect">
              <a:avLst/>
            </a:prstGeom>
            <a:noFill/>
          </p:spPr>
          <p:txBody>
            <a:bodyPr wrap="square" rtlCol="0">
              <a:spAutoFit/>
            </a:bodyPr>
            <a:lstStyle/>
            <a:p>
              <a:r>
                <a:rPr lang="en-US" sz="1100" b="1" u="none" dirty="0" smtClean="0">
                  <a:solidFill>
                    <a:schemeClr val="tx1">
                      <a:lumMod val="65000"/>
                      <a:lumOff val="35000"/>
                    </a:schemeClr>
                  </a:solidFill>
                  <a:latin typeface="Calibri" panose="020F0502020204030204" pitchFamily="34" charset="0"/>
                  <a:cs typeface="Calibri" panose="020F0502020204030204" pitchFamily="34" charset="0"/>
                </a:rPr>
                <a:t>Collapsed</a:t>
              </a:r>
              <a:endParaRPr lang="en-CA" sz="1100" b="1" u="none"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7387807" y="3607395"/>
              <a:ext cx="898816" cy="261610"/>
            </a:xfrm>
            <a:prstGeom prst="rect">
              <a:avLst/>
            </a:prstGeom>
            <a:noFill/>
          </p:spPr>
          <p:txBody>
            <a:bodyPr wrap="square" rtlCol="0">
              <a:spAutoFit/>
            </a:bodyPr>
            <a:lstStyle/>
            <a:p>
              <a:r>
                <a:rPr lang="en-US" sz="1100" b="1" u="none" dirty="0" smtClean="0">
                  <a:solidFill>
                    <a:schemeClr val="tx1">
                      <a:lumMod val="65000"/>
                      <a:lumOff val="35000"/>
                    </a:schemeClr>
                  </a:solidFill>
                  <a:latin typeface="Calibri" panose="020F0502020204030204" pitchFamily="34" charset="0"/>
                  <a:cs typeface="Calibri" panose="020F0502020204030204" pitchFamily="34" charset="0"/>
                </a:rPr>
                <a:t>Expanded</a:t>
              </a:r>
              <a:endParaRPr lang="en-CA" sz="1100" b="1" u="none" dirty="0">
                <a:solidFill>
                  <a:schemeClr val="tx1">
                    <a:lumMod val="65000"/>
                    <a:lumOff val="35000"/>
                  </a:schemeClr>
                </a:solidFill>
                <a:latin typeface="Calibri" panose="020F0502020204030204" pitchFamily="34" charset="0"/>
                <a:cs typeface="Calibri" panose="020F0502020204030204" pitchFamily="34" charset="0"/>
              </a:endParaRPr>
            </a:p>
          </p:txBody>
        </p:sp>
      </p:grpSp>
      <p:pic>
        <p:nvPicPr>
          <p:cNvPr id="15" name="Picture 14" descr="C:\Users\LAURIE~1.FRA\AppData\Local\Temp\SNAGHTML1514fb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415" y="5854191"/>
            <a:ext cx="930169" cy="441322"/>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22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Portlets</a:t>
            </a:r>
            <a:r>
              <a:rPr lang="en-CA" sz="3200" dirty="0"/>
              <a:t/>
            </a:r>
            <a:br>
              <a:rPr lang="en-CA" sz="3200" dirty="0"/>
            </a:br>
            <a:r>
              <a:rPr lang="en-US" sz="1600" b="0" dirty="0">
                <a:solidFill>
                  <a:srgbClr val="008AB0"/>
                </a:solidFill>
              </a:rPr>
              <a:t>The Patient Care Tab displays information for the selected patient during the selected time interval in seven different portlets or windows. All portlets have the same components.</a:t>
            </a:r>
          </a:p>
        </p:txBody>
      </p:sp>
      <p:sp>
        <p:nvSpPr>
          <p:cNvPr id="4"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10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v09</a:t>
            </a:r>
          </a:p>
          <a:p>
            <a:pPr algn="r"/>
            <a:r>
              <a:rPr lang="en-US" sz="1100" u="none" dirty="0" smtClean="0">
                <a:solidFill>
                  <a:schemeClr val="tx1">
                    <a:lumMod val="85000"/>
                    <a:lumOff val="15000"/>
                  </a:schemeClr>
                </a:solidFill>
                <a:latin typeface="Calibri" panose="020F0502020204030204" pitchFamily="34" charset="0"/>
                <a:cs typeface="Calibri" panose="020F0502020204030204" pitchFamily="34" charset="0"/>
              </a:rPr>
              <a:t>June 2020</a:t>
            </a:r>
            <a:endParaRPr lang="en-US" sz="110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Rectangle 6"/>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7200" y="1722821"/>
            <a:ext cx="4676489" cy="5200801"/>
          </a:xfrm>
        </p:spPr>
        <p:txBody>
          <a:bodyPr/>
          <a:lstStyle/>
          <a:p>
            <a:pPr marL="228600" indent="-228600">
              <a:spcBef>
                <a:spcPts val="0"/>
              </a:spcBef>
              <a:spcAft>
                <a:spcPts val="200"/>
              </a:spcAft>
              <a:buFont typeface="+mj-lt"/>
              <a:buAutoNum type="arabicPeriod"/>
            </a:pPr>
            <a:r>
              <a:rPr lang="en-US" sz="1400" b="1" dirty="0">
                <a:solidFill>
                  <a:srgbClr val="008AB0"/>
                </a:solidFill>
              </a:rPr>
              <a:t>Portlet Title: </a:t>
            </a:r>
            <a:r>
              <a:rPr lang="en-US" sz="1400" dirty="0"/>
              <a:t>identifies the type of information available </a:t>
            </a:r>
            <a:r>
              <a:rPr lang="en-US" sz="1400" dirty="0" smtClean="0"/>
              <a:t/>
            </a:r>
            <a:br>
              <a:rPr lang="en-US" sz="1400" dirty="0" smtClean="0"/>
            </a:br>
            <a:r>
              <a:rPr lang="en-US" sz="1400" dirty="0" smtClean="0"/>
              <a:t>in </a:t>
            </a:r>
            <a:r>
              <a:rPr lang="en-US" sz="1400" dirty="0"/>
              <a:t>the portlet </a:t>
            </a:r>
          </a:p>
          <a:p>
            <a:pPr marL="228600" indent="-228600">
              <a:spcBef>
                <a:spcPts val="0"/>
              </a:spcBef>
              <a:spcAft>
                <a:spcPts val="200"/>
              </a:spcAft>
              <a:buFont typeface="+mj-lt"/>
              <a:buAutoNum type="arabicPeriod"/>
            </a:pPr>
            <a:r>
              <a:rPr lang="en-US" sz="1400" b="1" dirty="0">
                <a:solidFill>
                  <a:srgbClr val="008AB0"/>
                </a:solidFill>
              </a:rPr>
              <a:t>Filter: </a:t>
            </a:r>
            <a:r>
              <a:rPr lang="en-US" sz="1400" dirty="0"/>
              <a:t>display a sub set of records within the portlet by entering one or more terms in this filter box, separating multiple entries with a space. Remove the filter by deleting </a:t>
            </a:r>
            <a:r>
              <a:rPr lang="en-US" sz="1400" dirty="0" smtClean="0"/>
              <a:t>the </a:t>
            </a:r>
            <a:r>
              <a:rPr lang="en-US" sz="1400" dirty="0"/>
              <a:t>entries in the box</a:t>
            </a:r>
          </a:p>
          <a:p>
            <a:pPr marL="228600" indent="-228600">
              <a:spcBef>
                <a:spcPts val="0"/>
              </a:spcBef>
              <a:spcAft>
                <a:spcPts val="200"/>
              </a:spcAft>
              <a:buFont typeface="+mj-lt"/>
              <a:buAutoNum type="arabicPeriod"/>
            </a:pPr>
            <a:r>
              <a:rPr lang="en-US" sz="1400" b="1" dirty="0">
                <a:solidFill>
                  <a:srgbClr val="008AB0"/>
                </a:solidFill>
              </a:rPr>
              <a:t>Print:</a:t>
            </a:r>
            <a:r>
              <a:rPr lang="en-US" sz="1400" dirty="0"/>
              <a:t> enables the printing of all visible entries in the portlet for the currently selected time interval</a:t>
            </a:r>
          </a:p>
          <a:p>
            <a:pPr marL="228600" indent="-228600">
              <a:spcBef>
                <a:spcPts val="0"/>
              </a:spcBef>
              <a:spcAft>
                <a:spcPts val="200"/>
              </a:spcAft>
              <a:buFont typeface="+mj-lt"/>
              <a:buAutoNum type="arabicPeriod"/>
            </a:pPr>
            <a:r>
              <a:rPr lang="en-US" sz="1400" b="1" dirty="0">
                <a:solidFill>
                  <a:srgbClr val="008AB0"/>
                </a:solidFill>
              </a:rPr>
              <a:t>User Preferences: </a:t>
            </a:r>
            <a:r>
              <a:rPr lang="en-US" sz="1400" dirty="0"/>
              <a:t>customize the display of information </a:t>
            </a:r>
          </a:p>
          <a:p>
            <a:pPr marL="228600" indent="-228600">
              <a:spcBef>
                <a:spcPts val="0"/>
              </a:spcBef>
              <a:spcAft>
                <a:spcPts val="200"/>
              </a:spcAft>
              <a:buFont typeface="+mj-lt"/>
              <a:buAutoNum type="arabicPeriod"/>
            </a:pPr>
            <a:r>
              <a:rPr lang="en-US" sz="1400" b="1" dirty="0" smtClean="0">
                <a:solidFill>
                  <a:srgbClr val="008AB0"/>
                </a:solidFill>
              </a:rPr>
              <a:t>Portlet Expander</a:t>
            </a:r>
            <a:r>
              <a:rPr lang="en-US" sz="1400" b="1" dirty="0">
                <a:solidFill>
                  <a:srgbClr val="008AB0"/>
                </a:solidFill>
              </a:rPr>
              <a:t>: </a:t>
            </a:r>
            <a:r>
              <a:rPr lang="en-US" sz="1400" dirty="0"/>
              <a:t>i</a:t>
            </a:r>
            <a:r>
              <a:rPr lang="en-US" sz="1400" dirty="0" smtClean="0"/>
              <a:t>n </a:t>
            </a:r>
            <a:r>
              <a:rPr lang="en-US" sz="1400" dirty="0"/>
              <a:t>both the Summary and Summary List Views, this button expands the portlet to 95% of the screen size. Functionality remains the same as in the Summary/Summary List View. Preferences changed in the expanded view and </a:t>
            </a:r>
            <a:r>
              <a:rPr lang="en-US" sz="1400" dirty="0" smtClean="0"/>
              <a:t>the overriding </a:t>
            </a:r>
            <a:r>
              <a:rPr lang="en-US" sz="1400" dirty="0"/>
              <a:t>of patient consent will apply to the Summary/Summary List </a:t>
            </a:r>
            <a:r>
              <a:rPr lang="en-US" sz="1400" dirty="0" smtClean="0"/>
              <a:t>View </a:t>
            </a:r>
            <a:r>
              <a:rPr lang="en-US" sz="1400" dirty="0"/>
              <a:t>when the expanded portlet is closed</a:t>
            </a:r>
          </a:p>
          <a:p>
            <a:pPr marL="228600" indent="-228600">
              <a:spcBef>
                <a:spcPts val="0"/>
              </a:spcBef>
              <a:spcAft>
                <a:spcPts val="200"/>
              </a:spcAft>
              <a:buFont typeface="+mj-lt"/>
              <a:buAutoNum type="arabicPeriod"/>
            </a:pPr>
            <a:r>
              <a:rPr lang="en-US" sz="1400" b="1" dirty="0">
                <a:solidFill>
                  <a:srgbClr val="008AB0"/>
                </a:solidFill>
              </a:rPr>
              <a:t>View and Document Icons</a:t>
            </a:r>
            <a:r>
              <a:rPr lang="en-US" sz="1400" dirty="0"/>
              <a:t>: </a:t>
            </a:r>
            <a:r>
              <a:rPr lang="en-US" sz="1400" dirty="0" smtClean="0"/>
              <a:t>display </a:t>
            </a:r>
            <a:r>
              <a:rPr lang="en-US" sz="1400" dirty="0"/>
              <a:t>full reports associated with row entries.  </a:t>
            </a:r>
            <a:r>
              <a:rPr lang="en-US" sz="1400" dirty="0" smtClean="0"/>
              <a:t>Reports </a:t>
            </a:r>
            <a:r>
              <a:rPr lang="en-US" sz="1400" dirty="0"/>
              <a:t>can be printed</a:t>
            </a:r>
          </a:p>
          <a:p>
            <a:pPr marL="457200" indent="-225425">
              <a:spcBef>
                <a:spcPts val="0"/>
              </a:spcBef>
              <a:spcAft>
                <a:spcPts val="200"/>
              </a:spcAft>
            </a:pPr>
            <a:r>
              <a:rPr lang="en-US" sz="1400" dirty="0"/>
              <a:t>Follow your organization’s policy for printing PHI, </a:t>
            </a:r>
            <a:r>
              <a:rPr lang="en-US" sz="1400" dirty="0" smtClean="0"/>
              <a:t/>
            </a:r>
            <a:br>
              <a:rPr lang="en-US" sz="1400" dirty="0" smtClean="0"/>
            </a:br>
            <a:r>
              <a:rPr lang="en-US" sz="1400" dirty="0" smtClean="0"/>
              <a:t>if </a:t>
            </a:r>
            <a:r>
              <a:rPr lang="en-US" sz="1400" dirty="0"/>
              <a:t>permitted</a:t>
            </a:r>
          </a:p>
          <a:p>
            <a:pPr marL="228600" indent="-228600">
              <a:spcBef>
                <a:spcPts val="0"/>
              </a:spcBef>
              <a:spcAft>
                <a:spcPts val="200"/>
              </a:spcAft>
              <a:buFont typeface="+mj-lt"/>
              <a:buAutoNum type="arabicPeriod" startAt="7"/>
            </a:pPr>
            <a:r>
              <a:rPr lang="en-US" sz="1400" b="1" dirty="0">
                <a:solidFill>
                  <a:srgbClr val="008AB0"/>
                </a:solidFill>
              </a:rPr>
              <a:t>Refresh: </a:t>
            </a:r>
            <a:r>
              <a:rPr lang="en-US" sz="1400" dirty="0" smtClean="0"/>
              <a:t>checks the data repository for new information </a:t>
            </a:r>
          </a:p>
          <a:p>
            <a:pPr marL="228600" indent="-228600">
              <a:spcBef>
                <a:spcPts val="0"/>
              </a:spcBef>
              <a:spcAft>
                <a:spcPts val="200"/>
              </a:spcAft>
              <a:buFont typeface="+mj-lt"/>
              <a:buAutoNum type="arabicPeriod" startAt="7"/>
            </a:pPr>
            <a:r>
              <a:rPr lang="en-US" sz="1400" b="1" dirty="0" smtClean="0">
                <a:solidFill>
                  <a:srgbClr val="008AB0"/>
                </a:solidFill>
              </a:rPr>
              <a:t>Results </a:t>
            </a:r>
            <a:r>
              <a:rPr lang="en-US" sz="1400" b="1" dirty="0">
                <a:solidFill>
                  <a:srgbClr val="008AB0"/>
                </a:solidFill>
              </a:rPr>
              <a:t>Count: </a:t>
            </a:r>
            <a:r>
              <a:rPr lang="en-US" sz="1400" dirty="0" smtClean="0"/>
              <a:t>displays </a:t>
            </a:r>
            <a:r>
              <a:rPr lang="en-US" sz="1400" dirty="0"/>
              <a:t>the total number of records in the portlet for the selected time interval</a:t>
            </a:r>
          </a:p>
          <a:p>
            <a:pPr>
              <a:spcBef>
                <a:spcPts val="0"/>
              </a:spcBef>
              <a:spcAft>
                <a:spcPts val="600"/>
              </a:spcAft>
              <a:buFont typeface="+mj-lt"/>
              <a:buAutoNum type="arabicPeriod" startAt="7"/>
            </a:pPr>
            <a:endParaRPr lang="en-CA" sz="1200" dirty="0"/>
          </a:p>
        </p:txBody>
      </p:sp>
      <p:pic>
        <p:nvPicPr>
          <p:cNvPr id="8" name="Picture 7" descr="C:\Users\LAURIE~1.FRA\AppData\Local\Temp\SNAGHTML96b0bb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09486"/>
            <a:ext cx="4149481" cy="26748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5292480" y="4025336"/>
            <a:ext cx="3712975" cy="28647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00"/>
              </a:spcAft>
              <a:buNone/>
            </a:pPr>
            <a:r>
              <a:rPr lang="en-US" sz="1200" u="none" dirty="0">
                <a:latin typeface="Calibri" panose="020F0502020204030204" pitchFamily="34" charset="0"/>
                <a:cs typeface="Calibri" panose="020F0502020204030204" pitchFamily="34" charset="0"/>
              </a:rPr>
              <a:t>To view a </a:t>
            </a:r>
            <a:r>
              <a:rPr lang="en-US" sz="1100" u="none" dirty="0">
                <a:latin typeface="Calibri" panose="020F0502020204030204" pitchFamily="34" charset="0"/>
                <a:cs typeface="Calibri" panose="020F0502020204030204" pitchFamily="34" charset="0"/>
              </a:rPr>
              <a:t>document:</a:t>
            </a:r>
          </a:p>
          <a:p>
            <a:pPr marL="231775" indent="-231775">
              <a:spcBef>
                <a:spcPts val="0"/>
              </a:spcBef>
              <a:spcAft>
                <a:spcPts val="200"/>
              </a:spcAft>
              <a:buFont typeface="+mj-lt"/>
              <a:buAutoNum type="arabicPeriod" startAt="6"/>
            </a:pPr>
            <a:r>
              <a:rPr lang="en-US" sz="1100" u="none" dirty="0" smtClean="0">
                <a:latin typeface="Calibri" panose="020F0502020204030204" pitchFamily="34" charset="0"/>
                <a:cs typeface="Calibri" panose="020F0502020204030204" pitchFamily="34" charset="0"/>
              </a:rPr>
              <a:t>Select </a:t>
            </a:r>
            <a:r>
              <a:rPr lang="en-US" sz="1100" u="none" dirty="0">
                <a:latin typeface="Calibri" panose="020F0502020204030204" pitchFamily="34" charset="0"/>
                <a:cs typeface="Calibri" panose="020F0502020204030204" pitchFamily="34" charset="0"/>
              </a:rPr>
              <a:t>the </a:t>
            </a:r>
            <a:r>
              <a:rPr lang="en-US" sz="1100" b="1" u="none" dirty="0">
                <a:latin typeface="Calibri" panose="020F0502020204030204" pitchFamily="34" charset="0"/>
                <a:cs typeface="Calibri" panose="020F0502020204030204" pitchFamily="34" charset="0"/>
              </a:rPr>
              <a:t>Document</a:t>
            </a:r>
            <a:r>
              <a:rPr lang="en-US" sz="1100" u="none" dirty="0">
                <a:latin typeface="Calibri" panose="020F0502020204030204" pitchFamily="34" charset="0"/>
                <a:cs typeface="Calibri" panose="020F0502020204030204" pitchFamily="34" charset="0"/>
              </a:rPr>
              <a:t> </a:t>
            </a:r>
            <a:r>
              <a:rPr lang="en-US" sz="1100" u="none" dirty="0" smtClean="0">
                <a:latin typeface="Calibri" panose="020F0502020204030204" pitchFamily="34" charset="0"/>
                <a:cs typeface="Calibri" panose="020F0502020204030204" pitchFamily="34" charset="0"/>
              </a:rPr>
              <a:t>icon</a:t>
            </a:r>
          </a:p>
          <a:p>
            <a:pPr marL="0" indent="0">
              <a:spcBef>
                <a:spcPts val="0"/>
              </a:spcBef>
              <a:spcAft>
                <a:spcPts val="200"/>
              </a:spcAft>
              <a:buNone/>
            </a:pPr>
            <a:r>
              <a:rPr lang="en-US" sz="1100" u="none" dirty="0" smtClean="0">
                <a:latin typeface="Calibri" panose="020F0502020204030204" pitchFamily="34" charset="0"/>
                <a:cs typeface="Calibri" panose="020F0502020204030204" pitchFamily="34" charset="0"/>
              </a:rPr>
              <a:t>OR</a:t>
            </a:r>
            <a:endParaRPr lang="en-US" sz="1100" u="none" dirty="0">
              <a:latin typeface="Calibri" panose="020F0502020204030204" pitchFamily="34" charset="0"/>
              <a:cs typeface="Calibri" panose="020F0502020204030204" pitchFamily="34" charset="0"/>
            </a:endParaRPr>
          </a:p>
          <a:p>
            <a:pPr marL="231775" indent="-231775">
              <a:spcBef>
                <a:spcPts val="0"/>
              </a:spcBef>
              <a:spcAft>
                <a:spcPts val="200"/>
              </a:spcAft>
              <a:buFont typeface="+mj-lt"/>
              <a:buAutoNum type="arabicPeriod" startAt="6"/>
            </a:pPr>
            <a:r>
              <a:rPr lang="en-US" sz="1100" u="none" dirty="0" smtClean="0">
                <a:latin typeface="Calibri" panose="020F0502020204030204" pitchFamily="34" charset="0"/>
                <a:cs typeface="Calibri" panose="020F0502020204030204" pitchFamily="34" charset="0"/>
              </a:rPr>
              <a:t>Select </a:t>
            </a:r>
            <a:r>
              <a:rPr lang="en-US" sz="1100" u="none" dirty="0">
                <a:latin typeface="Calibri" panose="020F0502020204030204" pitchFamily="34" charset="0"/>
                <a:cs typeface="Calibri" panose="020F0502020204030204" pitchFamily="34" charset="0"/>
              </a:rPr>
              <a:t>the row and </a:t>
            </a:r>
            <a:r>
              <a:rPr lang="en-US" sz="1100" u="none" dirty="0" smtClean="0">
                <a:latin typeface="Calibri" panose="020F0502020204030204" pitchFamily="34" charset="0"/>
                <a:cs typeface="Calibri" panose="020F0502020204030204" pitchFamily="34" charset="0"/>
              </a:rPr>
              <a:t>select </a:t>
            </a:r>
            <a:r>
              <a:rPr lang="en-US" sz="1100" b="1" u="none" dirty="0" smtClean="0">
                <a:latin typeface="Calibri" panose="020F0502020204030204" pitchFamily="34" charset="0"/>
                <a:cs typeface="Calibri" panose="020F0502020204030204" pitchFamily="34" charset="0"/>
              </a:rPr>
              <a:t>View</a:t>
            </a:r>
            <a:r>
              <a:rPr lang="en-US" sz="1100" u="none" dirty="0" smtClean="0">
                <a:latin typeface="Calibri" panose="020F0502020204030204" pitchFamily="34" charset="0"/>
                <a:cs typeface="Calibri" panose="020F0502020204030204" pitchFamily="34" charset="0"/>
              </a:rPr>
              <a:t> button</a:t>
            </a:r>
            <a:endParaRPr lang="en-US" sz="1100" u="none" dirty="0">
              <a:latin typeface="Calibri" panose="020F0502020204030204" pitchFamily="34" charset="0"/>
              <a:cs typeface="Calibri" panose="020F0502020204030204" pitchFamily="34" charset="0"/>
            </a:endParaRPr>
          </a:p>
          <a:p>
            <a:pPr marL="396875" indent="-173038">
              <a:spcBef>
                <a:spcPts val="0"/>
              </a:spcBef>
              <a:spcAft>
                <a:spcPts val="200"/>
              </a:spcAft>
              <a:buSzPct val="100000"/>
              <a:buFont typeface="Arial" panose="020B0604020202020204" pitchFamily="34" charset="0"/>
              <a:buChar char="•"/>
            </a:pPr>
            <a:r>
              <a:rPr lang="en-US" sz="1100" u="none" dirty="0" smtClean="0">
                <a:latin typeface="Calibri" panose="020F0502020204030204" pitchFamily="34" charset="0"/>
                <a:cs typeface="Calibri" panose="020F0502020204030204" pitchFamily="34" charset="0"/>
              </a:rPr>
              <a:t>Close the document window when finished reviewing</a:t>
            </a:r>
            <a:endParaRPr lang="en-US" sz="1100" u="none" dirty="0">
              <a:latin typeface="Calibri" panose="020F0502020204030204" pitchFamily="34" charset="0"/>
              <a:cs typeface="Calibri" panose="020F0502020204030204" pitchFamily="34" charset="0"/>
            </a:endParaRPr>
          </a:p>
          <a:p>
            <a:pPr marL="0" indent="0">
              <a:spcBef>
                <a:spcPts val="0"/>
              </a:spcBef>
              <a:spcAft>
                <a:spcPts val="200"/>
              </a:spcAft>
              <a:buNone/>
            </a:pPr>
            <a:r>
              <a:rPr lang="en-US" sz="1100" b="1" i="1" u="none" dirty="0" smtClean="0">
                <a:latin typeface="Calibri" panose="020F0502020204030204" pitchFamily="34" charset="0"/>
                <a:cs typeface="Calibri" panose="020F0502020204030204" pitchFamily="34" charset="0"/>
              </a:rPr>
              <a:t>Notes: </a:t>
            </a:r>
          </a:p>
          <a:p>
            <a:pPr marL="176213" indent="-176213">
              <a:spcBef>
                <a:spcPts val="0"/>
              </a:spcBef>
              <a:spcAft>
                <a:spcPts val="200"/>
              </a:spcAft>
              <a:buFont typeface="Arial" panose="020B0604020202020204" pitchFamily="34" charset="0"/>
              <a:buChar char="•"/>
            </a:pPr>
            <a:r>
              <a:rPr lang="en-US" sz="1100" u="none" dirty="0" smtClean="0">
                <a:latin typeface="Calibri" panose="020F0502020204030204" pitchFamily="34" charset="0"/>
                <a:cs typeface="Calibri" panose="020F0502020204030204" pitchFamily="34" charset="0"/>
              </a:rPr>
              <a:t>Certain </a:t>
            </a:r>
            <a:r>
              <a:rPr lang="en-US" sz="1100" u="none" dirty="0">
                <a:latin typeface="Calibri" panose="020F0502020204030204" pitchFamily="34" charset="0"/>
                <a:cs typeface="Calibri" panose="020F0502020204030204" pitchFamily="34" charset="0"/>
              </a:rPr>
              <a:t>document types may have to be downloaded to your computer to view. </a:t>
            </a:r>
            <a:r>
              <a:rPr lang="en-US" sz="1100" u="none" dirty="0" smtClean="0">
                <a:latin typeface="Calibri" panose="020F0502020204030204" pitchFamily="34" charset="0"/>
                <a:cs typeface="Calibri" panose="020F0502020204030204" pitchFamily="34" charset="0"/>
              </a:rPr>
              <a:t>Follow </a:t>
            </a:r>
            <a:r>
              <a:rPr lang="en-US" sz="1100" u="none" dirty="0">
                <a:latin typeface="Calibri" panose="020F0502020204030204" pitchFamily="34" charset="0"/>
                <a:cs typeface="Calibri" panose="020F0502020204030204" pitchFamily="34" charset="0"/>
              </a:rPr>
              <a:t>the instructions within the Document Viewer to download and view</a:t>
            </a:r>
            <a:r>
              <a:rPr lang="en-US" sz="1100" u="none" dirty="0" smtClean="0">
                <a:latin typeface="Calibri" panose="020F0502020204030204" pitchFamily="34" charset="0"/>
                <a:cs typeface="Calibri" panose="020F0502020204030204" pitchFamily="34" charset="0"/>
              </a:rPr>
              <a:t>. </a:t>
            </a:r>
            <a:r>
              <a:rPr lang="en-US" sz="1100" u="none" dirty="0">
                <a:latin typeface="Calibri" panose="020F0502020204030204" pitchFamily="34" charset="0"/>
                <a:cs typeface="Calibri" panose="020F0502020204030204" pitchFamily="34" charset="0"/>
              </a:rPr>
              <a:t>Care must be taken to securely delete the file after </a:t>
            </a:r>
            <a:r>
              <a:rPr lang="en-US" sz="1100" u="none" dirty="0" smtClean="0">
                <a:latin typeface="Calibri" panose="020F0502020204030204" pitchFamily="34" charset="0"/>
                <a:cs typeface="Calibri" panose="020F0502020204030204" pitchFamily="34" charset="0"/>
              </a:rPr>
              <a:t>use</a:t>
            </a:r>
          </a:p>
          <a:p>
            <a:pPr marL="176213" indent="-176213">
              <a:spcBef>
                <a:spcPts val="0"/>
              </a:spcBef>
              <a:spcAft>
                <a:spcPts val="200"/>
              </a:spcAft>
              <a:buFont typeface="Arial" panose="020B0604020202020204" pitchFamily="34" charset="0"/>
              <a:buChar char="•"/>
            </a:pPr>
            <a:r>
              <a:rPr lang="en-US" sz="1100" u="none" dirty="0" smtClean="0">
                <a:latin typeface="Calibri" panose="020F0502020204030204" pitchFamily="34" charset="0"/>
                <a:cs typeface="Calibri" panose="020F0502020204030204" pitchFamily="34" charset="0"/>
              </a:rPr>
              <a:t>Multiple documents may be opened and compared for a patient by selecting each document’s icon. Depending on the set up for your internet browser, you may need to select the browser icon on the task bar to display multiple documents </a:t>
            </a:r>
            <a:endParaRPr lang="en-US" sz="110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73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Portlets</a:t>
            </a:r>
            <a:r>
              <a:rPr lang="en-CA" sz="3200" dirty="0"/>
              <a:t/>
            </a:r>
            <a:br>
              <a:rPr lang="en-CA" sz="3200" dirty="0"/>
            </a:br>
            <a:r>
              <a:rPr lang="en-US" sz="1600" b="0" dirty="0" smtClean="0">
                <a:solidFill>
                  <a:srgbClr val="008AB0"/>
                </a:solidFill>
              </a:rPr>
              <a:t>Portlets</a:t>
            </a:r>
            <a:r>
              <a:rPr lang="en-US" sz="1600" b="0" dirty="0">
                <a:solidFill>
                  <a:srgbClr val="008AB0"/>
                </a:solidFill>
              </a:rPr>
              <a:t>, or windows, display specific groupings of information for the selected patient during the selected time </a:t>
            </a:r>
            <a:r>
              <a:rPr lang="en-US" sz="1600" b="0" dirty="0" smtClean="0">
                <a:solidFill>
                  <a:srgbClr val="008AB0"/>
                </a:solidFill>
              </a:rPr>
              <a:t>interval. There are seven portlets in the ClinicalViewer:</a:t>
            </a:r>
            <a:endParaRPr lang="en-US" sz="1600" b="0" dirty="0">
              <a:solidFill>
                <a:srgbClr val="008AB0"/>
              </a:solidFill>
            </a:endParaRPr>
          </a:p>
        </p:txBody>
      </p:sp>
      <p:graphicFrame>
        <p:nvGraphicFramePr>
          <p:cNvPr id="7" name="Content Placeholder 2"/>
          <p:cNvGraphicFramePr>
            <a:graphicFrameLocks/>
          </p:cNvGraphicFramePr>
          <p:nvPr>
            <p:extLst>
              <p:ext uri="{D42A27DB-BD31-4B8C-83A1-F6EECF244321}">
                <p14:modId xmlns:p14="http://schemas.microsoft.com/office/powerpoint/2010/main" val="3898509389"/>
              </p:ext>
            </p:extLst>
          </p:nvPr>
        </p:nvGraphicFramePr>
        <p:xfrm>
          <a:off x="457200" y="1721395"/>
          <a:ext cx="8187397" cy="4141788"/>
        </p:xfrm>
        <a:graphic>
          <a:graphicData uri="http://schemas.openxmlformats.org/drawingml/2006/table">
            <a:tbl>
              <a:tblPr firstRow="1" bandRow="1">
                <a:tableStyleId>{3B4B98B0-60AC-42C2-AFA5-B58CD77FA1E5}</a:tableStyleId>
              </a:tblPr>
              <a:tblGrid>
                <a:gridCol w="1743612">
                  <a:extLst>
                    <a:ext uri="{9D8B030D-6E8A-4147-A177-3AD203B41FA5}">
                      <a16:colId xmlns:a16="http://schemas.microsoft.com/office/drawing/2014/main" val="2262661076"/>
                    </a:ext>
                  </a:extLst>
                </a:gridCol>
                <a:gridCol w="6443785">
                  <a:extLst>
                    <a:ext uri="{9D8B030D-6E8A-4147-A177-3AD203B41FA5}">
                      <a16:colId xmlns:a16="http://schemas.microsoft.com/office/drawing/2014/main" val="1872615616"/>
                    </a:ext>
                  </a:extLst>
                </a:gridCol>
              </a:tblGrid>
              <a:tr h="362268">
                <a:tc>
                  <a:txBody>
                    <a:bodyPr/>
                    <a:lstStyle/>
                    <a:p>
                      <a:r>
                        <a:rPr lang="en-US" sz="1400" dirty="0" smtClean="0">
                          <a:latin typeface="Calibri" panose="020F0502020204030204" pitchFamily="34" charset="0"/>
                          <a:cs typeface="Calibri" panose="020F0502020204030204" pitchFamily="34" charset="0"/>
                        </a:rPr>
                        <a:t>Name</a:t>
                      </a:r>
                      <a:endParaRPr lang="en-CA" sz="1400" b="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r>
                        <a:rPr lang="en-US" sz="1400" dirty="0" smtClean="0">
                          <a:latin typeface="Calibri" panose="020F0502020204030204" pitchFamily="34" charset="0"/>
                          <a:cs typeface="Calibri" panose="020F0502020204030204" pitchFamily="34" charset="0"/>
                        </a:rPr>
                        <a:t>Information</a:t>
                      </a:r>
                      <a:endParaRPr lang="en-CA" sz="1400" b="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36464277"/>
                  </a:ext>
                </a:extLst>
              </a:tr>
              <a:tr h="515587">
                <a:tc>
                  <a:txBody>
                    <a:bodyPr/>
                    <a:lstStyle/>
                    <a:p>
                      <a:pPr marL="228600" indent="-228600">
                        <a:buFont typeface="+mj-lt"/>
                        <a:buAutoNum type="arabicPeriod"/>
                      </a:pPr>
                      <a:r>
                        <a:rPr lang="en-US" sz="1400" dirty="0" smtClean="0">
                          <a:latin typeface="Calibri" panose="020F0502020204030204" pitchFamily="34" charset="0"/>
                          <a:cs typeface="Calibri" panose="020F0502020204030204" pitchFamily="34" charset="0"/>
                        </a:rPr>
                        <a:t>Visits/Encounters</a:t>
                      </a:r>
                      <a:r>
                        <a:rPr lang="en-US" sz="1400" baseline="0" dirty="0" smtClean="0">
                          <a:latin typeface="Calibri" panose="020F0502020204030204" pitchFamily="34" charset="0"/>
                          <a:cs typeface="Calibri" panose="020F0502020204030204" pitchFamily="34" charset="0"/>
                        </a:rPr>
                        <a:t> and Summary Reports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solidFill>
                      <a:srgbClr val="007392">
                        <a:alpha val="20000"/>
                      </a:srgbClr>
                    </a:solidFill>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List</a:t>
                      </a:r>
                      <a:r>
                        <a:rPr lang="en-US" sz="1400" baseline="0" dirty="0" smtClean="0">
                          <a:latin typeface="Calibri" panose="020F0502020204030204" pitchFamily="34" charset="0"/>
                          <a:cs typeface="Calibri" panose="020F0502020204030204" pitchFamily="34" charset="0"/>
                        </a:rPr>
                        <a:t> of a</a:t>
                      </a:r>
                      <a:r>
                        <a:rPr lang="en-US" sz="1400" dirty="0" smtClean="0">
                          <a:latin typeface="Calibri" panose="020F0502020204030204" pitchFamily="34" charset="0"/>
                          <a:cs typeface="Calibri" panose="020F0502020204030204" pitchFamily="34" charset="0"/>
                        </a:rPr>
                        <a:t>ll acute care encounters during the time interval and associated summary reports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solidFill>
                      <a:srgbClr val="007392">
                        <a:alpha val="20000"/>
                      </a:srgbClr>
                    </a:solidFill>
                  </a:tcPr>
                </a:tc>
                <a:extLst>
                  <a:ext uri="{0D108BD9-81ED-4DB2-BD59-A6C34878D82A}">
                    <a16:rowId xmlns:a16="http://schemas.microsoft.com/office/drawing/2014/main" val="1577740085"/>
                  </a:ext>
                </a:extLst>
              </a:tr>
              <a:tr h="940187">
                <a:tc>
                  <a:txBody>
                    <a:bodyPr/>
                    <a:lstStyle/>
                    <a:p>
                      <a:pPr marL="228600" indent="-228600">
                        <a:buFont typeface="+mj-lt"/>
                        <a:buAutoNum type="arabicPeriod" startAt="2"/>
                      </a:pPr>
                      <a:r>
                        <a:rPr lang="en-US" sz="1400" dirty="0" smtClean="0">
                          <a:latin typeface="Calibri" panose="020F0502020204030204" pitchFamily="34" charset="0"/>
                          <a:cs typeface="Calibri" panose="020F0502020204030204" pitchFamily="34" charset="0"/>
                        </a:rPr>
                        <a:t>Documents</a:t>
                      </a:r>
                      <a:r>
                        <a:rPr lang="en-US" sz="1400" baseline="0" dirty="0" smtClean="0">
                          <a:latin typeface="Calibri" panose="020F0502020204030204" pitchFamily="34" charset="0"/>
                          <a:cs typeface="Calibri" panose="020F0502020204030204" pitchFamily="34" charset="0"/>
                        </a:rPr>
                        <a:t>/Notes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List of individual documents for non-diagnostic notes and reports</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Examples: Consultation Notes, Discharge Summaries, History and Physicals, plus community documents not associated with a specific community referral (e.g., RAI assessments, coordinated care plans)</a:t>
                      </a:r>
                      <a:endParaRPr lang="en-US"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27836437"/>
                  </a:ext>
                </a:extLst>
              </a:tr>
              <a:tr h="1135210">
                <a:tc>
                  <a:txBody>
                    <a:bodyPr/>
                    <a:lstStyle/>
                    <a:p>
                      <a:pPr marL="0" indent="0">
                        <a:buFont typeface="+mj-lt"/>
                        <a:buNone/>
                        <a:tabLst>
                          <a:tab pos="228600" algn="l"/>
                        </a:tabLst>
                      </a:pPr>
                      <a:r>
                        <a:rPr lang="en-CA" sz="1400" dirty="0" smtClean="0">
                          <a:latin typeface="Calibri" panose="020F0502020204030204" pitchFamily="34" charset="0"/>
                          <a:cs typeface="Calibri" panose="020F0502020204030204" pitchFamily="34" charset="0"/>
                        </a:rPr>
                        <a:t>3.	Medications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solidFill>
                      <a:srgbClr val="007392">
                        <a:alpha val="20000"/>
                      </a:srgbClr>
                    </a:solidFill>
                  </a:tcPr>
                </a:tc>
                <a:tc>
                  <a:txBody>
                    <a:bodyPr/>
                    <a:lstStyle/>
                    <a:p>
                      <a:pPr marL="233363" indent="-233363">
                        <a:buClr>
                          <a:srgbClr val="002060"/>
                        </a:buClr>
                        <a:buFont typeface="Arial" panose="020B0604020202020204" pitchFamily="34" charset="0"/>
                        <a:buChar char="•"/>
                      </a:pPr>
                      <a:r>
                        <a:rPr lang="en-US" sz="1400" kern="1200" dirty="0" smtClean="0">
                          <a:solidFill>
                            <a:schemeClr val="tx1"/>
                          </a:solidFill>
                          <a:latin typeface="Calibri" panose="020F0502020204030204" pitchFamily="34" charset="0"/>
                          <a:ea typeface="+mn-ea"/>
                          <a:cs typeface="Calibri" panose="020F0502020204030204" pitchFamily="34" charset="0"/>
                        </a:rPr>
                        <a:t>Publicly funded drugs and pharmacy services (including monitored drugs and COVID-19 information) from the Digital Health Drug Repository (DHDR)</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Displays a list of all medications, by dispensed date, for patients who have a valid Ontario Health Number </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Detail View shows full details for a selected medication or service</a:t>
                      </a:r>
                    </a:p>
                  </a:txBody>
                  <a:tcPr>
                    <a:solidFill>
                      <a:srgbClr val="007392">
                        <a:alpha val="20000"/>
                      </a:srgbClr>
                    </a:solidFill>
                  </a:tcPr>
                </a:tc>
                <a:extLst>
                  <a:ext uri="{0D108BD9-81ED-4DB2-BD59-A6C34878D82A}">
                    <a16:rowId xmlns:a16="http://schemas.microsoft.com/office/drawing/2014/main" val="1152988135"/>
                  </a:ext>
                </a:extLst>
              </a:tr>
              <a:tr h="940187">
                <a:tc>
                  <a:txBody>
                    <a:bodyPr/>
                    <a:lstStyle/>
                    <a:p>
                      <a:pPr marL="228600" indent="-228600">
                        <a:buFont typeface="+mj-lt"/>
                        <a:buNone/>
                        <a:tabLst>
                          <a:tab pos="228600" algn="l"/>
                        </a:tabLst>
                      </a:pPr>
                      <a:r>
                        <a:rPr lang="en-CA" sz="1400" spc="-20" baseline="0" dirty="0" smtClean="0">
                          <a:latin typeface="Calibri" panose="020F0502020204030204" pitchFamily="34" charset="0"/>
                          <a:cs typeface="Calibri" panose="020F0502020204030204" pitchFamily="34" charset="0"/>
                        </a:rPr>
                        <a:t>4.	Diagnostic Imaging</a:t>
                      </a:r>
                      <a:endParaRPr lang="en-CA" sz="1400" spc="-20" baseline="0" dirty="0" smtClean="0">
                        <a:solidFill>
                          <a:schemeClr val="tx1">
                            <a:lumMod val="85000"/>
                            <a:lumOff val="15000"/>
                          </a:schemeClr>
                        </a:solidFill>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Displays reports and images from Diagnostic Imaging Common Service (DI CS) provincial repository for each accession</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Includes all diagnostic modalities submitted to DI CS</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Amended reports are indicated with </a:t>
                      </a:r>
                      <a:r>
                        <a:rPr lang="en-US" sz="1400" b="1" dirty="0" smtClean="0">
                          <a:solidFill>
                            <a:srgbClr val="FF0000"/>
                          </a:solidFill>
                          <a:latin typeface="Calibri" panose="020F0502020204030204" pitchFamily="34" charset="0"/>
                          <a:cs typeface="Calibri" panose="020F0502020204030204" pitchFamily="34" charset="0"/>
                        </a:rPr>
                        <a:t>red</a:t>
                      </a:r>
                      <a:r>
                        <a:rPr lang="en-US" sz="1400" dirty="0" smtClean="0">
                          <a:latin typeface="Calibri" panose="020F0502020204030204" pitchFamily="34" charset="0"/>
                          <a:cs typeface="Calibri" panose="020F0502020204030204" pitchFamily="34" charset="0"/>
                        </a:rPr>
                        <a:t> text</a:t>
                      </a:r>
                      <a:endParaRPr lang="en-US"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3818809099"/>
                  </a:ext>
                </a:extLst>
              </a:tr>
            </a:tbl>
          </a:graphicData>
        </a:graphic>
      </p:graphicFrame>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6944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solidFill>
                  <a:srgbClr val="000000"/>
                </a:solidFill>
              </a:rPr>
              <a:t>Portlets</a:t>
            </a:r>
            <a:br>
              <a:rPr lang="en-CA" sz="3200" dirty="0">
                <a:solidFill>
                  <a:srgbClr val="000000"/>
                </a:solidFill>
              </a:rPr>
            </a:br>
            <a:r>
              <a:rPr lang="en-US" sz="1600" b="0" dirty="0">
                <a:solidFill>
                  <a:srgbClr val="008AB0"/>
                </a:solidFill>
              </a:rPr>
              <a:t>Portlets, or windows, display specific groupings of information for the selected patient during the selected time interval. There are seven portlets in the ClinicalViewer:</a:t>
            </a:r>
            <a:endParaRPr lang="en-CA" sz="2400" b="0" dirty="0">
              <a:solidFill>
                <a:srgbClr val="008AB0"/>
              </a:solidFill>
            </a:endParaRP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4033906246"/>
              </p:ext>
            </p:extLst>
          </p:nvPr>
        </p:nvGraphicFramePr>
        <p:xfrm>
          <a:off x="457200" y="1722967"/>
          <a:ext cx="8229600" cy="427228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262661076"/>
                    </a:ext>
                  </a:extLst>
                </a:gridCol>
                <a:gridCol w="6477000">
                  <a:extLst>
                    <a:ext uri="{9D8B030D-6E8A-4147-A177-3AD203B41FA5}">
                      <a16:colId xmlns:a16="http://schemas.microsoft.com/office/drawing/2014/main" val="1872615616"/>
                    </a:ext>
                  </a:extLst>
                </a:gridCol>
              </a:tblGrid>
              <a:tr h="370840">
                <a:tc>
                  <a:txBody>
                    <a:bodyPr/>
                    <a:lstStyle/>
                    <a:p>
                      <a:r>
                        <a:rPr lang="en-US" sz="1400" dirty="0" smtClean="0">
                          <a:latin typeface="Calibri" panose="020F0502020204030204" pitchFamily="34" charset="0"/>
                          <a:cs typeface="Calibri" panose="020F0502020204030204" pitchFamily="34" charset="0"/>
                        </a:rPr>
                        <a:t>Name</a:t>
                      </a:r>
                      <a:endParaRPr lang="en-CA" sz="1400" b="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r>
                        <a:rPr lang="en-US" sz="1400" dirty="0" smtClean="0">
                          <a:latin typeface="Calibri" panose="020F0502020204030204" pitchFamily="34" charset="0"/>
                          <a:cs typeface="Calibri" panose="020F0502020204030204" pitchFamily="34" charset="0"/>
                        </a:rPr>
                        <a:t>Information</a:t>
                      </a:r>
                      <a:endParaRPr lang="en-CA" sz="1400" b="0" dirty="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36464277"/>
                  </a:ext>
                </a:extLst>
              </a:tr>
              <a:tr h="370840">
                <a:tc>
                  <a:txBody>
                    <a:bodyPr/>
                    <a:lstStyle/>
                    <a:p>
                      <a:pPr>
                        <a:tabLst>
                          <a:tab pos="228600" algn="l"/>
                        </a:tabLst>
                      </a:pPr>
                      <a:r>
                        <a:rPr lang="en-CA" sz="1400" dirty="0" smtClean="0">
                          <a:latin typeface="Calibri" panose="020F0502020204030204" pitchFamily="34" charset="0"/>
                          <a:cs typeface="Calibri" panose="020F0502020204030204" pitchFamily="34" charset="0"/>
                        </a:rPr>
                        <a:t>5.	Other Results</a:t>
                      </a:r>
                      <a:endParaRPr lang="en-CA"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solidFill>
                      <a:srgbClr val="007392">
                        <a:alpha val="20000"/>
                      </a:srgbClr>
                    </a:solidFill>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Reports </a:t>
                      </a:r>
                      <a:r>
                        <a:rPr lang="en-US" sz="1400" u="sng" dirty="0" smtClean="0">
                          <a:latin typeface="Calibri" panose="020F0502020204030204" pitchFamily="34" charset="0"/>
                          <a:cs typeface="Calibri" panose="020F0502020204030204" pitchFamily="34" charset="0"/>
                        </a:rPr>
                        <a:t>only</a:t>
                      </a:r>
                      <a:r>
                        <a:rPr lang="en-US" sz="1400" baseline="0" dirty="0" smtClean="0">
                          <a:latin typeface="Calibri" panose="020F0502020204030204" pitchFamily="34" charset="0"/>
                          <a:cs typeface="Calibri" panose="020F0502020204030204" pitchFamily="34" charset="0"/>
                        </a:rPr>
                        <a:t> (not images) </a:t>
                      </a:r>
                      <a:r>
                        <a:rPr lang="en-US" sz="1400" dirty="0" smtClean="0">
                          <a:latin typeface="Calibri" panose="020F0502020204030204" pitchFamily="34" charset="0"/>
                          <a:cs typeface="Calibri" panose="020F0502020204030204" pitchFamily="34" charset="0"/>
                        </a:rPr>
                        <a:t>for diagnostic tests that do not appear in Lab and Pathology or Diagnostic Imaging (e.g., respiratory, neurophysiology reports)</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Cardiology results are grouped and can be viewed in a separate tab</a:t>
                      </a:r>
                      <a:endParaRPr lang="en-US"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solidFill>
                      <a:srgbClr val="007392">
                        <a:alpha val="20000"/>
                      </a:srgbClr>
                    </a:solidFill>
                  </a:tcPr>
                </a:tc>
                <a:extLst>
                  <a:ext uri="{0D108BD9-81ED-4DB2-BD59-A6C34878D82A}">
                    <a16:rowId xmlns:a16="http://schemas.microsoft.com/office/drawing/2014/main" val="1262935149"/>
                  </a:ext>
                </a:extLst>
              </a:tr>
              <a:tr h="370840">
                <a:tc>
                  <a:txBody>
                    <a:bodyPr/>
                    <a:lstStyle/>
                    <a:p>
                      <a:pPr marL="228600" indent="-228600">
                        <a:tabLst>
                          <a:tab pos="228600" algn="l"/>
                        </a:tabLst>
                      </a:pPr>
                      <a:r>
                        <a:rPr lang="en-CA" sz="1400" dirty="0" smtClean="0">
                          <a:latin typeface="Calibri" panose="020F0502020204030204" pitchFamily="34" charset="0"/>
                          <a:cs typeface="Calibri" panose="020F0502020204030204" pitchFamily="34" charset="0"/>
                        </a:rPr>
                        <a:t>6.	Lab and Pathology Results</a:t>
                      </a:r>
                    </a:p>
                  </a:txBody>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Information Source:</a:t>
                      </a:r>
                      <a:r>
                        <a:rPr lang="en-US" sz="1400" baseline="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Ontario Laboratories Information System </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Results are grouped by: Chemistry, Hematology, Blood Bank, Pathology, Microbiology, Other (immunology, serology, allergens)</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Abnormal results are displayed in red text and flagged:</a:t>
                      </a:r>
                    </a:p>
                    <a:p>
                      <a:pPr marL="288925" indent="0">
                        <a:tabLst>
                          <a:tab pos="631825" algn="l"/>
                          <a:tab pos="2630488" algn="l"/>
                          <a:tab pos="2974975" algn="l"/>
                        </a:tabLst>
                      </a:pPr>
                      <a:r>
                        <a:rPr lang="en-US" sz="1400" dirty="0" smtClean="0">
                          <a:solidFill>
                            <a:srgbClr val="FF0000"/>
                          </a:solidFill>
                          <a:latin typeface="Calibri" panose="020F0502020204030204" pitchFamily="34" charset="0"/>
                          <a:cs typeface="Calibri" panose="020F0502020204030204" pitchFamily="34" charset="0"/>
                        </a:rPr>
                        <a:t>L</a:t>
                      </a:r>
                      <a:r>
                        <a:rPr lang="en-US" sz="1400" dirty="0" smtClean="0">
                          <a:latin typeface="Calibri" panose="020F0502020204030204" pitchFamily="34" charset="0"/>
                          <a:cs typeface="Calibri" panose="020F0502020204030204" pitchFamily="34" charset="0"/>
                        </a:rPr>
                        <a:t>    	Below low normal	</a:t>
                      </a:r>
                      <a:r>
                        <a:rPr lang="en-US" sz="1400" kern="1200" dirty="0" smtClean="0">
                          <a:solidFill>
                            <a:srgbClr val="FF0000"/>
                          </a:solidFill>
                          <a:latin typeface="Calibri" panose="020F0502020204030204" pitchFamily="34" charset="0"/>
                          <a:ea typeface="+mn-ea"/>
                          <a:cs typeface="Calibri" panose="020F0502020204030204" pitchFamily="34" charset="0"/>
                        </a:rPr>
                        <a:t>HH</a:t>
                      </a:r>
                      <a:r>
                        <a:rPr lang="en-US" sz="1400" dirty="0" smtClean="0">
                          <a:latin typeface="Calibri" panose="020F0502020204030204" pitchFamily="34" charset="0"/>
                          <a:cs typeface="Calibri" panose="020F0502020204030204" pitchFamily="34" charset="0"/>
                        </a:rPr>
                        <a:t>	 Above upper panic limits</a:t>
                      </a:r>
                    </a:p>
                    <a:p>
                      <a:pPr marL="288925" indent="0">
                        <a:tabLst>
                          <a:tab pos="288925" algn="l"/>
                          <a:tab pos="631825" algn="l"/>
                          <a:tab pos="2630488" algn="l"/>
                          <a:tab pos="2974975" algn="l"/>
                        </a:tabLst>
                      </a:pPr>
                      <a:r>
                        <a:rPr lang="en-US" sz="1400" dirty="0" smtClean="0">
                          <a:solidFill>
                            <a:srgbClr val="FF0000"/>
                          </a:solidFill>
                          <a:latin typeface="Calibri" panose="020F0502020204030204" pitchFamily="34" charset="0"/>
                          <a:cs typeface="Calibri" panose="020F0502020204030204" pitchFamily="34" charset="0"/>
                        </a:rPr>
                        <a:t>H</a:t>
                      </a:r>
                      <a:r>
                        <a:rPr lang="en-US" sz="1400" dirty="0" smtClean="0">
                          <a:latin typeface="Calibri" panose="020F0502020204030204" pitchFamily="34" charset="0"/>
                          <a:cs typeface="Calibri" panose="020F0502020204030204" pitchFamily="34" charset="0"/>
                        </a:rPr>
                        <a:t>   	Above high normal	</a:t>
                      </a:r>
                      <a:r>
                        <a:rPr lang="en-US" sz="1400" kern="1200" dirty="0" smtClean="0">
                          <a:solidFill>
                            <a:srgbClr val="FF0000"/>
                          </a:solidFill>
                          <a:latin typeface="Calibri" panose="020F0502020204030204" pitchFamily="34" charset="0"/>
                          <a:ea typeface="+mn-ea"/>
                          <a:cs typeface="Calibri" panose="020F0502020204030204" pitchFamily="34" charset="0"/>
                        </a:rPr>
                        <a:t>A</a:t>
                      </a:r>
                      <a:r>
                        <a:rPr lang="en-US" sz="1400" dirty="0" smtClean="0">
                          <a:latin typeface="Calibri" panose="020F0502020204030204" pitchFamily="34" charset="0"/>
                          <a:cs typeface="Calibri" panose="020F0502020204030204" pitchFamily="34" charset="0"/>
                        </a:rPr>
                        <a:t>	 Abnormal (applies to non-numeric results)</a:t>
                      </a:r>
                    </a:p>
                    <a:p>
                      <a:pPr marL="288925" indent="0">
                        <a:tabLst>
                          <a:tab pos="288925" algn="l"/>
                          <a:tab pos="631825" algn="l"/>
                          <a:tab pos="2630488" algn="l"/>
                          <a:tab pos="2974975" algn="l"/>
                        </a:tabLst>
                      </a:pPr>
                      <a:r>
                        <a:rPr lang="en-US" sz="1400" kern="1200" dirty="0" smtClean="0">
                          <a:solidFill>
                            <a:srgbClr val="FF0000"/>
                          </a:solidFill>
                          <a:latin typeface="Calibri" panose="020F0502020204030204" pitchFamily="34" charset="0"/>
                          <a:ea typeface="+mn-ea"/>
                          <a:cs typeface="Calibri" panose="020F0502020204030204" pitchFamily="34" charset="0"/>
                        </a:rPr>
                        <a:t>LL</a:t>
                      </a:r>
                      <a:r>
                        <a:rPr lang="en-US" sz="1400" dirty="0" smtClean="0">
                          <a:latin typeface="Calibri" panose="020F0502020204030204" pitchFamily="34" charset="0"/>
                          <a:cs typeface="Calibri" panose="020F0502020204030204" pitchFamily="34" charset="0"/>
                        </a:rPr>
                        <a:t>	Below lower panic limits	</a:t>
                      </a:r>
                      <a:r>
                        <a:rPr lang="en-US" sz="1400" kern="1200" dirty="0" smtClean="0">
                          <a:solidFill>
                            <a:srgbClr val="FF0000"/>
                          </a:solidFill>
                          <a:latin typeface="Calibri" panose="020F0502020204030204" pitchFamily="34" charset="0"/>
                          <a:ea typeface="+mn-ea"/>
                          <a:cs typeface="Calibri" panose="020F0502020204030204" pitchFamily="34" charset="0"/>
                        </a:rPr>
                        <a:t>AA</a:t>
                      </a:r>
                      <a:r>
                        <a:rPr lang="en-US" sz="1400" dirty="0" smtClean="0">
                          <a:latin typeface="Calibri" panose="020F0502020204030204" pitchFamily="34" charset="0"/>
                          <a:cs typeface="Calibri" panose="020F0502020204030204" pitchFamily="34" charset="0"/>
                        </a:rPr>
                        <a:t> 	Very abnormal </a:t>
                      </a:r>
                      <a:r>
                        <a:rPr lang="en-US" sz="1400" dirty="0" smtClean="0">
                          <a:solidFill>
                            <a:schemeClr val="accent1">
                              <a:lumMod val="75000"/>
                            </a:schemeClr>
                          </a:solidFill>
                          <a:latin typeface="Calibri" panose="020F0502020204030204" pitchFamily="34" charset="0"/>
                          <a:cs typeface="Calibri" panose="020F0502020204030204" pitchFamily="34" charset="0"/>
                        </a:rPr>
                        <a:t>*</a:t>
                      </a:r>
                    </a:p>
                    <a:p>
                      <a:pPr marL="287338" lvl="1" indent="0">
                        <a:tabLst>
                          <a:tab pos="685800" algn="l"/>
                          <a:tab pos="2743200" algn="l"/>
                        </a:tabLst>
                      </a:pPr>
                      <a:r>
                        <a:rPr lang="en-US" sz="1400" dirty="0" smtClean="0">
                          <a:solidFill>
                            <a:schemeClr val="accent1">
                              <a:lumMod val="75000"/>
                            </a:schemeClr>
                          </a:solidFill>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 (applies to non-numeric units,</a:t>
                      </a:r>
                      <a:r>
                        <a:rPr lang="en-US" sz="1400" baseline="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analogous to panic limits for numeric units)</a:t>
                      </a:r>
                    </a:p>
                    <a:p>
                      <a:r>
                        <a:rPr lang="en-US" sz="1400" b="1" dirty="0" smtClean="0">
                          <a:solidFill>
                            <a:srgbClr val="007392"/>
                          </a:solidFill>
                          <a:latin typeface="Calibri" panose="020F0502020204030204" pitchFamily="34" charset="0"/>
                          <a:cs typeface="Calibri" panose="020F0502020204030204" pitchFamily="34" charset="0"/>
                        </a:rPr>
                        <a:t>Flowsheet view </a:t>
                      </a:r>
                      <a:r>
                        <a:rPr lang="en-US" sz="1400" dirty="0" smtClean="0">
                          <a:latin typeface="Calibri" panose="020F0502020204030204" pitchFamily="34" charset="0"/>
                          <a:cs typeface="Calibri" panose="020F0502020204030204" pitchFamily="34" charset="0"/>
                        </a:rPr>
                        <a:t>is available for a predetermined set of common lab test results in a tabular format. Tests available on the flowsheet can be viewed in a trend graph</a:t>
                      </a:r>
                      <a:endParaRPr lang="en-US"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8353193"/>
                  </a:ext>
                </a:extLst>
              </a:tr>
              <a:tr h="370840">
                <a:tc>
                  <a:txBody>
                    <a:bodyPr/>
                    <a:lstStyle/>
                    <a:p>
                      <a:pPr>
                        <a:tabLst>
                          <a:tab pos="228600" algn="l"/>
                        </a:tabLst>
                      </a:pPr>
                      <a:r>
                        <a:rPr lang="en-US" sz="1400" dirty="0" smtClean="0">
                          <a:latin typeface="Calibri" panose="020F0502020204030204" pitchFamily="34" charset="0"/>
                          <a:cs typeface="Calibri" panose="020F0502020204030204" pitchFamily="34" charset="0"/>
                        </a:rPr>
                        <a:t>7.	Community</a:t>
                      </a:r>
                      <a:endParaRPr lang="en-CA" sz="1400" dirty="0">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solidFill>
                      <a:srgbClr val="007392">
                        <a:alpha val="20000"/>
                      </a:srgbClr>
                    </a:solidFill>
                  </a:tcPr>
                </a:tc>
                <a:tc>
                  <a:txBody>
                    <a:bodyPr/>
                    <a:lstStyle/>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Information from Home and Community Care Services associated with community referrals</a:t>
                      </a:r>
                    </a:p>
                    <a:p>
                      <a:pPr marL="233363" indent="-233363">
                        <a:buClr>
                          <a:srgbClr val="002060"/>
                        </a:buClr>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Contains documents such as: long term care referrals, service and equipment / supplies information</a:t>
                      </a:r>
                      <a:endParaRPr lang="en-US"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solidFill>
                      <a:srgbClr val="007392">
                        <a:alpha val="20000"/>
                      </a:srgbClr>
                    </a:solidFill>
                  </a:tcPr>
                </a:tc>
                <a:extLst>
                  <a:ext uri="{0D108BD9-81ED-4DB2-BD59-A6C34878D82A}">
                    <a16:rowId xmlns:a16="http://schemas.microsoft.com/office/drawing/2014/main" val="1136804416"/>
                  </a:ext>
                </a:extLst>
              </a:tr>
            </a:tbl>
          </a:graphicData>
        </a:graphic>
      </p:graphicFrame>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979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Medications Portlet</a:t>
            </a:r>
            <a:br>
              <a:rPr lang="en-CA" sz="3200" dirty="0" smtClean="0"/>
            </a:br>
            <a:r>
              <a:rPr lang="en-US" sz="1600" b="0" dirty="0">
                <a:solidFill>
                  <a:srgbClr val="008AB0"/>
                </a:solidFill>
              </a:rPr>
              <a:t>Overview of Digital Health Drug </a:t>
            </a:r>
            <a:r>
              <a:rPr lang="en-US" sz="1600" b="0" dirty="0" smtClean="0">
                <a:solidFill>
                  <a:srgbClr val="008AB0"/>
                </a:solidFill>
              </a:rPr>
              <a:t>Repository (DHDR) </a:t>
            </a:r>
            <a:endParaRPr lang="en-US" sz="1600" b="0" dirty="0">
              <a:solidFill>
                <a:srgbClr val="008AB0"/>
              </a:solidFill>
            </a:endParaRPr>
          </a:p>
        </p:txBody>
      </p:sp>
      <p:sp>
        <p:nvSpPr>
          <p:cNvPr id="6" name="Content Placeholder 5"/>
          <p:cNvSpPr>
            <a:spLocks noGrp="1"/>
          </p:cNvSpPr>
          <p:nvPr>
            <p:ph idx="1"/>
          </p:nvPr>
        </p:nvSpPr>
        <p:spPr>
          <a:xfrm>
            <a:off x="457200" y="1381481"/>
            <a:ext cx="8229600" cy="4248472"/>
          </a:xfrm>
        </p:spPr>
        <p:txBody>
          <a:bodyPr/>
          <a:lstStyle/>
          <a:p>
            <a:pPr marL="228600" indent="-228600">
              <a:spcBef>
                <a:spcPts val="0"/>
              </a:spcBef>
              <a:spcAft>
                <a:spcPts val="600"/>
              </a:spcAft>
            </a:pPr>
            <a:r>
              <a:rPr lang="en-US" sz="1400" dirty="0"/>
              <a:t>The Dispensed Medications tab displays information from the </a:t>
            </a:r>
            <a:r>
              <a:rPr lang="en-US" sz="1400" dirty="0" smtClean="0"/>
              <a:t>DHDR </a:t>
            </a:r>
            <a:r>
              <a:rPr lang="en-US" sz="1400" dirty="0"/>
              <a:t>for Ontarians with an Ontario Health Number.  This includes: </a:t>
            </a:r>
          </a:p>
          <a:p>
            <a:pPr marL="457200" indent="-228600">
              <a:spcBef>
                <a:spcPts val="0"/>
              </a:spcBef>
              <a:spcAft>
                <a:spcPts val="600"/>
              </a:spcAft>
            </a:pPr>
            <a:r>
              <a:rPr lang="en-US" sz="1400" dirty="0" smtClean="0">
                <a:solidFill>
                  <a:srgbClr val="008AB0"/>
                </a:solidFill>
              </a:rPr>
              <a:t>Publicly </a:t>
            </a:r>
            <a:r>
              <a:rPr lang="en-US" sz="1400" dirty="0">
                <a:solidFill>
                  <a:srgbClr val="008AB0"/>
                </a:solidFill>
              </a:rPr>
              <a:t>funded drugs </a:t>
            </a:r>
            <a:r>
              <a:rPr lang="en-US" sz="1400" dirty="0"/>
              <a:t>(including those listed on the Formulary or approved through the Exceptional Access Program) dispensed in Ontario and paid for by the </a:t>
            </a:r>
            <a:r>
              <a:rPr lang="en-US" sz="1400" dirty="0">
                <a:solidFill>
                  <a:srgbClr val="008AB0"/>
                </a:solidFill>
              </a:rPr>
              <a:t>Ontario Drug Benefit </a:t>
            </a:r>
            <a:r>
              <a:rPr lang="en-US" sz="1400" dirty="0" smtClean="0">
                <a:solidFill>
                  <a:srgbClr val="008AB0"/>
                </a:solidFill>
              </a:rPr>
              <a:t>Program</a:t>
            </a:r>
            <a:r>
              <a:rPr lang="en-US" sz="1400" dirty="0" smtClean="0"/>
              <a:t> </a:t>
            </a:r>
            <a:r>
              <a:rPr lang="en-US" sz="1400" dirty="0"/>
              <a:t>(recorded by dispensers using an Ontario Health Number) </a:t>
            </a:r>
          </a:p>
          <a:p>
            <a:pPr marL="457200" indent="-228600">
              <a:spcBef>
                <a:spcPts val="0"/>
              </a:spcBef>
              <a:spcAft>
                <a:spcPts val="600"/>
              </a:spcAft>
            </a:pPr>
            <a:r>
              <a:rPr lang="en-US" sz="1400" dirty="0" smtClean="0"/>
              <a:t>Most </a:t>
            </a:r>
            <a:r>
              <a:rPr lang="en-US" sz="1400" dirty="0"/>
              <a:t>publicly funded drugs dispensed in Ontario and eligible under </a:t>
            </a:r>
            <a:r>
              <a:rPr lang="en-US" sz="1400" dirty="0">
                <a:solidFill>
                  <a:srgbClr val="008AB0"/>
                </a:solidFill>
              </a:rPr>
              <a:t>Special Drugs Program</a:t>
            </a:r>
          </a:p>
          <a:p>
            <a:pPr marL="457200" indent="-228600">
              <a:spcBef>
                <a:spcPts val="0"/>
              </a:spcBef>
              <a:spcAft>
                <a:spcPts val="600"/>
              </a:spcAft>
            </a:pPr>
            <a:r>
              <a:rPr lang="en-US" sz="1400" dirty="0" smtClean="0"/>
              <a:t>Drugs </a:t>
            </a:r>
            <a:r>
              <a:rPr lang="en-US" sz="1400" dirty="0"/>
              <a:t>dispensed in Ontario to households pending program eligibility with </a:t>
            </a:r>
            <a:r>
              <a:rPr lang="en-US" sz="1400" dirty="0">
                <a:solidFill>
                  <a:srgbClr val="008AB0"/>
                </a:solidFill>
              </a:rPr>
              <a:t>Trillium Drug Program</a:t>
            </a:r>
          </a:p>
          <a:p>
            <a:pPr marL="457200" indent="-228600">
              <a:spcBef>
                <a:spcPts val="0"/>
              </a:spcBef>
              <a:spcAft>
                <a:spcPts val="600"/>
              </a:spcAft>
            </a:pPr>
            <a:r>
              <a:rPr lang="en-US" sz="1400" dirty="0" smtClean="0">
                <a:solidFill>
                  <a:srgbClr val="008AB0"/>
                </a:solidFill>
              </a:rPr>
              <a:t>Professional </a:t>
            </a:r>
            <a:r>
              <a:rPr lang="en-US" sz="1400" dirty="0">
                <a:solidFill>
                  <a:srgbClr val="008AB0"/>
                </a:solidFill>
              </a:rPr>
              <a:t>pharmacy services </a:t>
            </a:r>
            <a:r>
              <a:rPr lang="en-US" sz="1400" dirty="0"/>
              <a:t>provided by a pharmacist in Ontario and paid for by the ministry</a:t>
            </a:r>
          </a:p>
          <a:p>
            <a:pPr marL="457200" indent="-228600">
              <a:spcBef>
                <a:spcPts val="0"/>
              </a:spcBef>
              <a:spcAft>
                <a:spcPts val="600"/>
              </a:spcAft>
            </a:pPr>
            <a:r>
              <a:rPr lang="en-US" sz="1400" dirty="0" smtClean="0">
                <a:solidFill>
                  <a:srgbClr val="008AB0"/>
                </a:solidFill>
              </a:rPr>
              <a:t>Monitored drugs </a:t>
            </a:r>
            <a:r>
              <a:rPr lang="en-US" sz="1400" dirty="0"/>
              <a:t>(narcotics and controlled substances), regardless of payor, when the approved identification used was a valid Ontario Health Number, including monitored drugs reimbursed by private insurance or cash</a:t>
            </a:r>
          </a:p>
          <a:p>
            <a:pPr marL="457200" indent="-228600">
              <a:spcBef>
                <a:spcPts val="0"/>
              </a:spcBef>
              <a:spcAft>
                <a:spcPts val="600"/>
              </a:spcAft>
            </a:pPr>
            <a:r>
              <a:rPr lang="en-US" sz="1400" dirty="0">
                <a:solidFill>
                  <a:srgbClr val="008AB0"/>
                </a:solidFill>
              </a:rPr>
              <a:t>COVID-19 vaccination and testing information</a:t>
            </a:r>
            <a:r>
              <a:rPr lang="en-US" sz="1400" dirty="0"/>
              <a:t> documented in </a:t>
            </a:r>
            <a:r>
              <a:rPr lang="en-US" sz="1400" dirty="0" smtClean="0"/>
              <a:t>COVax</a:t>
            </a:r>
            <a:r>
              <a:rPr lang="en-US" sz="1400" baseline="-25000" dirty="0" smtClean="0"/>
              <a:t>ON</a:t>
            </a:r>
            <a:r>
              <a:rPr lang="en-US" sz="1400" dirty="0"/>
              <a:t> </a:t>
            </a:r>
            <a:r>
              <a:rPr lang="en-US" sz="1400" dirty="0" smtClean="0"/>
              <a:t>including </a:t>
            </a:r>
            <a:r>
              <a:rPr lang="en-US" sz="1400" dirty="0"/>
              <a:t>information on all COVID-19 vaccines administered in the province as well as COVID-19 testing information, when the test is performed at a community pharmacy. (COVID-19 test results display in the Lab and Pathology Results portlet) </a:t>
            </a:r>
          </a:p>
          <a:p>
            <a:pPr marL="228600" indent="0">
              <a:spcBef>
                <a:spcPts val="0"/>
              </a:spcBef>
              <a:spcAft>
                <a:spcPts val="600"/>
              </a:spcAft>
              <a:buNone/>
            </a:pPr>
            <a:r>
              <a:rPr lang="en-US" sz="1400" dirty="0"/>
              <a:t>DHDR </a:t>
            </a:r>
            <a:r>
              <a:rPr lang="en-US" sz="1400" dirty="0">
                <a:solidFill>
                  <a:srgbClr val="008AB0"/>
                </a:solidFill>
              </a:rPr>
              <a:t>provides a foundation for the “Best Possible Medication History”</a:t>
            </a:r>
            <a:r>
              <a:rPr lang="en-US" sz="1400" dirty="0"/>
              <a:t>, which can be developed with the patient or the patient’s Substitute Decision </a:t>
            </a:r>
            <a:r>
              <a:rPr lang="en-US" sz="1400" dirty="0" smtClean="0"/>
              <a:t>Maker</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41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Medications Portlet</a:t>
            </a:r>
            <a:br>
              <a:rPr lang="en-CA" sz="3200" dirty="0"/>
            </a:br>
            <a:r>
              <a:rPr lang="en-CA" sz="1600" b="0" dirty="0" smtClean="0">
                <a:solidFill>
                  <a:srgbClr val="008AB0"/>
                </a:solidFill>
              </a:rPr>
              <a:t>Overview</a:t>
            </a:r>
            <a:endParaRPr lang="en-CA" sz="2400" b="0" dirty="0">
              <a:solidFill>
                <a:srgbClr val="008AB0"/>
              </a:solidFill>
            </a:endParaRPr>
          </a:p>
        </p:txBody>
      </p:sp>
      <p:sp>
        <p:nvSpPr>
          <p:cNvPr id="6" name="Content Placeholder 5"/>
          <p:cNvSpPr>
            <a:spLocks noGrp="1"/>
          </p:cNvSpPr>
          <p:nvPr>
            <p:ph idx="1"/>
          </p:nvPr>
        </p:nvSpPr>
        <p:spPr>
          <a:xfrm>
            <a:off x="5824310" y="1398760"/>
            <a:ext cx="3319690" cy="2435821"/>
          </a:xfrm>
        </p:spPr>
        <p:txBody>
          <a:bodyPr/>
          <a:lstStyle/>
          <a:p>
            <a:pPr marL="228600" indent="-228600">
              <a:spcBef>
                <a:spcPts val="0"/>
              </a:spcBef>
              <a:spcAft>
                <a:spcPts val="600"/>
              </a:spcAft>
              <a:buFont typeface="+mj-lt"/>
              <a:buAutoNum type="arabicPeriod"/>
            </a:pPr>
            <a:r>
              <a:rPr lang="en-US" sz="1400" dirty="0"/>
              <a:t>Link to </a:t>
            </a:r>
            <a:r>
              <a:rPr lang="en-US" sz="1400" dirty="0">
                <a:solidFill>
                  <a:srgbClr val="007392"/>
                </a:solidFill>
              </a:rPr>
              <a:t>Information Available to Health Care Providers through the Digital Health Drug Repository</a:t>
            </a:r>
          </a:p>
          <a:p>
            <a:pPr marL="228600" indent="-228600">
              <a:spcBef>
                <a:spcPts val="0"/>
              </a:spcBef>
              <a:spcAft>
                <a:spcPts val="600"/>
              </a:spcAft>
              <a:buFont typeface="+mj-lt"/>
              <a:buAutoNum type="arabicPeriod"/>
            </a:pPr>
            <a:r>
              <a:rPr lang="en-US" sz="1400" dirty="0" smtClean="0"/>
              <a:t>To </a:t>
            </a:r>
            <a:r>
              <a:rPr lang="en-US" sz="1400" dirty="0"/>
              <a:t>view the details for a result:</a:t>
            </a:r>
          </a:p>
          <a:p>
            <a:pPr marL="576263" indent="-288925">
              <a:spcBef>
                <a:spcPts val="0"/>
              </a:spcBef>
              <a:spcAft>
                <a:spcPts val="600"/>
              </a:spcAft>
              <a:buFont typeface="+mj-lt"/>
              <a:buAutoNum type="alphaLcParenR"/>
            </a:pPr>
            <a:r>
              <a:rPr lang="en-US" sz="1400" dirty="0" smtClean="0"/>
              <a:t>Select the result</a:t>
            </a:r>
            <a:endParaRPr lang="en-US" sz="1400" dirty="0"/>
          </a:p>
          <a:p>
            <a:pPr marL="576263" indent="-288925">
              <a:spcBef>
                <a:spcPts val="0"/>
              </a:spcBef>
              <a:spcAft>
                <a:spcPts val="600"/>
              </a:spcAft>
              <a:buFont typeface="+mj-lt"/>
              <a:buAutoNum type="alphaLcParenR"/>
            </a:pPr>
            <a:r>
              <a:rPr lang="en-US" sz="1400" dirty="0"/>
              <a:t>Scroll down to </a:t>
            </a:r>
            <a:r>
              <a:rPr lang="en-US" sz="1400" dirty="0" smtClean="0"/>
              <a:t>Detail View</a:t>
            </a:r>
            <a:endParaRPr lang="en-US" sz="1400" dirty="0"/>
          </a:p>
          <a:p>
            <a:pPr marL="228600" indent="-228600">
              <a:spcBef>
                <a:spcPts val="0"/>
              </a:spcBef>
              <a:spcAft>
                <a:spcPts val="600"/>
              </a:spcAft>
              <a:buFont typeface="+mj-lt"/>
              <a:buAutoNum type="arabicPeriod" startAt="3"/>
            </a:pPr>
            <a:r>
              <a:rPr lang="en-US" sz="1400" dirty="0" smtClean="0"/>
              <a:t>The </a:t>
            </a:r>
            <a:r>
              <a:rPr lang="en-US" sz="1400" dirty="0"/>
              <a:t>Print function only prints the Dispensed Medications list.  Printing of </a:t>
            </a:r>
            <a:r>
              <a:rPr lang="en-US" sz="1400" dirty="0" smtClean="0"/>
              <a:t>Detail View </a:t>
            </a:r>
            <a:r>
              <a:rPr lang="en-US" sz="1400" dirty="0"/>
              <a:t>is not currently </a:t>
            </a:r>
            <a:r>
              <a:rPr lang="en-US" sz="1400" dirty="0" smtClean="0"/>
              <a:t>available</a:t>
            </a:r>
            <a:endParaRPr lang="en-US" sz="1400" dirty="0"/>
          </a:p>
        </p:txBody>
      </p:sp>
      <p:sp>
        <p:nvSpPr>
          <p:cNvPr id="8" name="Rectangle 7"/>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grpSp>
        <p:nvGrpSpPr>
          <p:cNvPr id="4" name="Group 3"/>
          <p:cNvGrpSpPr/>
          <p:nvPr/>
        </p:nvGrpSpPr>
        <p:grpSpPr>
          <a:xfrm>
            <a:off x="450849" y="1372215"/>
            <a:ext cx="5370285" cy="4328466"/>
            <a:chOff x="450849" y="1372215"/>
            <a:chExt cx="5370285" cy="4328466"/>
          </a:xfrm>
        </p:grpSpPr>
        <p:pic>
          <p:nvPicPr>
            <p:cNvPr id="2" name="Picture 1"/>
            <p:cNvPicPr>
              <a:picLocks noChangeAspect="1"/>
            </p:cNvPicPr>
            <p:nvPr/>
          </p:nvPicPr>
          <p:blipFill>
            <a:blip r:embed="rId3"/>
            <a:stretch>
              <a:fillRect/>
            </a:stretch>
          </p:blipFill>
          <p:spPr>
            <a:xfrm>
              <a:off x="450849" y="1492080"/>
              <a:ext cx="5370285" cy="1776575"/>
            </a:xfrm>
            <a:prstGeom prst="rect">
              <a:avLst/>
            </a:prstGeom>
            <a:ln>
              <a:solidFill>
                <a:schemeClr val="tx1">
                  <a:lumMod val="85000"/>
                  <a:lumOff val="15000"/>
                </a:schemeClr>
              </a:solidFill>
            </a:ln>
          </p:spPr>
        </p:pic>
        <p:pic>
          <p:nvPicPr>
            <p:cNvPr id="10" name="Picture 9"/>
            <p:cNvPicPr>
              <a:picLocks noChangeAspect="1"/>
            </p:cNvPicPr>
            <p:nvPr/>
          </p:nvPicPr>
          <p:blipFill>
            <a:blip r:embed="rId4"/>
            <a:stretch>
              <a:fillRect/>
            </a:stretch>
          </p:blipFill>
          <p:spPr>
            <a:xfrm>
              <a:off x="450849" y="3476623"/>
              <a:ext cx="5370285" cy="2224058"/>
            </a:xfrm>
            <a:prstGeom prst="rect">
              <a:avLst/>
            </a:prstGeom>
            <a:ln>
              <a:solidFill>
                <a:schemeClr val="tx1"/>
              </a:solidFill>
            </a:ln>
          </p:spPr>
        </p:pic>
        <p:pic>
          <p:nvPicPr>
            <p:cNvPr id="4102" name="Picture 6" descr="C:\Users\LAURIE~1.FRA\AppData\Local\Temp\SNAGHTML245767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894" y="1719841"/>
              <a:ext cx="481734" cy="3169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26" y="2296469"/>
              <a:ext cx="481734" cy="31693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LAURIE~1.FRA\AppData\Local\Temp\SNAGHTML245931f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288" y="1372215"/>
              <a:ext cx="481734" cy="31693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a:off x="1926501" y="2636931"/>
              <a:ext cx="297874" cy="1103219"/>
            </a:xfrm>
            <a:prstGeom prst="downArrow">
              <a:avLst>
                <a:gd name="adj1" fmla="val 39985"/>
                <a:gd name="adj2" fmla="val 55399"/>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91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030748-E7E4-7343-BF62-9FA7EBFAD6DE}"/>
              </a:ext>
            </a:extLst>
          </p:cNvPr>
          <p:cNvSpPr>
            <a:spLocks noGrp="1"/>
          </p:cNvSpPr>
          <p:nvPr>
            <p:ph type="title"/>
          </p:nvPr>
        </p:nvSpPr>
        <p:spPr>
          <a:xfrm>
            <a:off x="457199" y="452919"/>
            <a:ext cx="8315569" cy="656858"/>
          </a:xfrm>
        </p:spPr>
        <p:txBody>
          <a:bodyPr anchor="t"/>
          <a:lstStyle/>
          <a:p>
            <a:r>
              <a:rPr lang="en-US" sz="3200" dirty="0" smtClean="0">
                <a:solidFill>
                  <a:schemeClr val="tx1"/>
                </a:solidFill>
                <a:latin typeface="Calibri" panose="020F0502020204030204" pitchFamily="34" charset="0"/>
                <a:cs typeface="Calibri" panose="020F0502020204030204" pitchFamily="34" charset="0"/>
              </a:rPr>
              <a:t>Contents</a:t>
            </a:r>
            <a:endParaRPr lang="en-US" sz="32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43169" y="1090584"/>
            <a:ext cx="8229600" cy="4583385"/>
          </a:xfrm>
        </p:spPr>
        <p:txBody>
          <a:bodyPr/>
          <a:lstStyle/>
          <a:p>
            <a:pPr marL="460375" lvl="1" indent="0">
              <a:spcBef>
                <a:spcPts val="0"/>
              </a:spcBef>
              <a:spcAft>
                <a:spcPts val="600"/>
              </a:spcAft>
              <a:buNone/>
              <a:tabLst>
                <a:tab pos="7089775" algn="ctr"/>
              </a:tabLst>
            </a:pPr>
            <a:r>
              <a:rPr lang="en-US" sz="1600" dirty="0">
                <a:solidFill>
                  <a:schemeClr val="tx1">
                    <a:lumMod val="85000"/>
                    <a:lumOff val="15000"/>
                  </a:schemeClr>
                </a:solidFill>
              </a:rPr>
              <a:t>	</a:t>
            </a:r>
            <a:r>
              <a:rPr lang="en-US" sz="1600" dirty="0">
                <a:solidFill>
                  <a:srgbClr val="008AB0"/>
                </a:solidFill>
              </a:rPr>
              <a:t>Slide Number</a:t>
            </a:r>
          </a:p>
          <a:p>
            <a:pPr>
              <a:spcBef>
                <a:spcPts val="0"/>
              </a:spcBef>
              <a:spcAft>
                <a:spcPts val="600"/>
              </a:spcAft>
              <a:buClr>
                <a:schemeClr val="accent1"/>
              </a:buClr>
              <a:tabLst>
                <a:tab pos="7143750" algn="r"/>
              </a:tabLst>
            </a:pPr>
            <a:r>
              <a:rPr lang="en-US" sz="1600" dirty="0">
                <a:solidFill>
                  <a:schemeClr val="tx1">
                    <a:lumMod val="85000"/>
                    <a:lumOff val="15000"/>
                  </a:schemeClr>
                </a:solidFill>
              </a:rPr>
              <a:t>Logging </a:t>
            </a:r>
            <a:r>
              <a:rPr lang="en-US" sz="1600" dirty="0" smtClean="0">
                <a:solidFill>
                  <a:schemeClr val="tx1">
                    <a:lumMod val="85000"/>
                    <a:lumOff val="15000"/>
                  </a:schemeClr>
                </a:solidFill>
              </a:rPr>
              <a:t>In and Out</a:t>
            </a:r>
            <a:r>
              <a:rPr lang="en-US" sz="1600" dirty="0">
                <a:solidFill>
                  <a:schemeClr val="tx1">
                    <a:lumMod val="85000"/>
                    <a:lumOff val="15000"/>
                  </a:schemeClr>
                </a:solidFill>
              </a:rPr>
              <a:t>	</a:t>
            </a:r>
            <a:r>
              <a:rPr lang="en-US" sz="1600" dirty="0" smtClean="0">
                <a:solidFill>
                  <a:schemeClr val="tx1">
                    <a:lumMod val="85000"/>
                    <a:lumOff val="15000"/>
                  </a:schemeClr>
                </a:solidFill>
              </a:rPr>
              <a:t>2</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My Workspace	</a:t>
            </a:r>
            <a:r>
              <a:rPr lang="en-US" sz="1600" dirty="0" smtClean="0">
                <a:solidFill>
                  <a:schemeClr val="tx1">
                    <a:lumMod val="85000"/>
                    <a:lumOff val="15000"/>
                  </a:schemeClr>
                </a:solidFill>
              </a:rPr>
              <a:t>7</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Patient Search	</a:t>
            </a:r>
            <a:r>
              <a:rPr lang="en-US" sz="1600" dirty="0" smtClean="0">
                <a:solidFill>
                  <a:schemeClr val="tx1">
                    <a:lumMod val="85000"/>
                    <a:lumOff val="15000"/>
                  </a:schemeClr>
                </a:solidFill>
              </a:rPr>
              <a:t>8</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Parts of the Window	</a:t>
            </a:r>
            <a:r>
              <a:rPr lang="en-US" sz="1600" dirty="0" smtClean="0">
                <a:solidFill>
                  <a:schemeClr val="tx1">
                    <a:lumMod val="85000"/>
                    <a:lumOff val="15000"/>
                  </a:schemeClr>
                </a:solidFill>
              </a:rPr>
              <a:t>9 </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Patient Care Tab	</a:t>
            </a:r>
            <a:r>
              <a:rPr lang="en-US" sz="1600" dirty="0" smtClean="0">
                <a:solidFill>
                  <a:schemeClr val="tx1">
                    <a:lumMod val="85000"/>
                    <a:lumOff val="15000"/>
                  </a:schemeClr>
                </a:solidFill>
              </a:rPr>
              <a:t>10</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Timeline	</a:t>
            </a:r>
            <a:r>
              <a:rPr lang="en-US" sz="1600" dirty="0" smtClean="0">
                <a:solidFill>
                  <a:schemeClr val="tx1">
                    <a:lumMod val="85000"/>
                    <a:lumOff val="15000"/>
                  </a:schemeClr>
                </a:solidFill>
              </a:rPr>
              <a:t>11</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Navigation Bar 	</a:t>
            </a:r>
            <a:r>
              <a:rPr lang="en-US" sz="1600" dirty="0" smtClean="0">
                <a:solidFill>
                  <a:schemeClr val="tx1">
                    <a:lumMod val="85000"/>
                    <a:lumOff val="15000"/>
                  </a:schemeClr>
                </a:solidFill>
              </a:rPr>
              <a:t>13</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Portlets Overview	</a:t>
            </a:r>
            <a:r>
              <a:rPr lang="en-US" sz="1600" dirty="0" smtClean="0">
                <a:solidFill>
                  <a:schemeClr val="tx1">
                    <a:lumMod val="85000"/>
                    <a:lumOff val="15000"/>
                  </a:schemeClr>
                </a:solidFill>
              </a:rPr>
              <a:t>14</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Medications Portlet </a:t>
            </a:r>
            <a:r>
              <a:rPr lang="en-US" sz="1600" dirty="0" smtClean="0">
                <a:solidFill>
                  <a:schemeClr val="tx1">
                    <a:lumMod val="85000"/>
                    <a:lumOff val="15000"/>
                  </a:schemeClr>
                </a:solidFill>
              </a:rPr>
              <a:t> </a:t>
            </a:r>
            <a:r>
              <a:rPr lang="en-US" sz="1600" dirty="0" smtClean="0">
                <a:solidFill>
                  <a:srgbClr val="008AB0"/>
                </a:solidFill>
              </a:rPr>
              <a:t>*Mandatory </a:t>
            </a:r>
            <a:r>
              <a:rPr lang="en-US" sz="1600" dirty="0">
                <a:solidFill>
                  <a:srgbClr val="008AB0"/>
                </a:solidFill>
              </a:rPr>
              <a:t>Content</a:t>
            </a:r>
            <a:r>
              <a:rPr lang="en-US" sz="1600" dirty="0">
                <a:solidFill>
                  <a:schemeClr val="tx1">
                    <a:lumMod val="85000"/>
                    <a:lumOff val="15000"/>
                  </a:schemeClr>
                </a:solidFill>
              </a:rPr>
              <a:t>	</a:t>
            </a:r>
            <a:r>
              <a:rPr lang="en-US" sz="1600" dirty="0" smtClean="0">
                <a:solidFill>
                  <a:schemeClr val="tx1">
                    <a:lumMod val="85000"/>
                    <a:lumOff val="15000"/>
                  </a:schemeClr>
                </a:solidFill>
              </a:rPr>
              <a:t>17</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Diagnostic Imaging Portlet	</a:t>
            </a:r>
            <a:r>
              <a:rPr lang="en-US" sz="1600" dirty="0" smtClean="0">
                <a:solidFill>
                  <a:schemeClr val="tx1">
                    <a:lumMod val="85000"/>
                    <a:lumOff val="15000"/>
                  </a:schemeClr>
                </a:solidFill>
              </a:rPr>
              <a:t>28</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Lab and Pathology Results Portlet	</a:t>
            </a:r>
            <a:r>
              <a:rPr lang="en-US" sz="1600" dirty="0" smtClean="0">
                <a:solidFill>
                  <a:schemeClr val="tx1">
                    <a:lumMod val="85000"/>
                    <a:lumOff val="15000"/>
                  </a:schemeClr>
                </a:solidFill>
              </a:rPr>
              <a:t>37</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Consent Management 	</a:t>
            </a:r>
            <a:r>
              <a:rPr lang="en-US" sz="1600" dirty="0" smtClean="0">
                <a:solidFill>
                  <a:schemeClr val="tx1">
                    <a:lumMod val="85000"/>
                    <a:lumOff val="15000"/>
                  </a:schemeClr>
                </a:solidFill>
              </a:rPr>
              <a:t>40</a:t>
            </a:r>
            <a:endParaRPr lang="en-US" sz="1600" dirty="0">
              <a:solidFill>
                <a:schemeClr val="tx1">
                  <a:lumMod val="85000"/>
                  <a:lumOff val="15000"/>
                </a:schemeClr>
              </a:solidFill>
            </a:endParaRPr>
          </a:p>
          <a:p>
            <a:pPr>
              <a:spcBef>
                <a:spcPts val="0"/>
              </a:spcBef>
              <a:spcAft>
                <a:spcPts val="600"/>
              </a:spcAft>
              <a:buClr>
                <a:schemeClr val="accent1"/>
              </a:buClr>
              <a:tabLst>
                <a:tab pos="7143750" algn="r"/>
              </a:tabLst>
            </a:pPr>
            <a:r>
              <a:rPr lang="en-US" sz="1600" dirty="0">
                <a:solidFill>
                  <a:schemeClr val="tx1">
                    <a:lumMod val="85000"/>
                    <a:lumOff val="15000"/>
                  </a:schemeClr>
                </a:solidFill>
              </a:rPr>
              <a:t>Available Training Resources	</a:t>
            </a:r>
            <a:r>
              <a:rPr lang="en-US" sz="1600" dirty="0" smtClean="0">
                <a:solidFill>
                  <a:schemeClr val="tx1">
                    <a:lumMod val="85000"/>
                    <a:lumOff val="15000"/>
                  </a:schemeClr>
                </a:solidFill>
              </a:rPr>
              <a:t>46</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604388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317530" cy="1315691"/>
          </a:xfrm>
        </p:spPr>
        <p:txBody>
          <a:bodyPr/>
          <a:lstStyle/>
          <a:p>
            <a:r>
              <a:rPr lang="en-CA" sz="3200" dirty="0"/>
              <a:t>Medications Portlet</a:t>
            </a:r>
            <a:br>
              <a:rPr lang="en-CA" sz="3200" dirty="0"/>
            </a:br>
            <a:r>
              <a:rPr lang="en-CA" sz="1600" b="0" dirty="0" smtClean="0">
                <a:solidFill>
                  <a:srgbClr val="008AB0"/>
                </a:solidFill>
              </a:rPr>
              <a:t>You can group the patient’s dispensed medications and provided pharmacy services that have identical generic names, strengths and forms. Grouping summarizes medications / pharmacy services in a way that is useful for medication reconciliation and Best Possible Medication History. </a:t>
            </a:r>
            <a:endParaRPr lang="en-CA" sz="2400" b="0" dirty="0">
              <a:solidFill>
                <a:srgbClr val="008AB0"/>
              </a:solidFill>
            </a:endParaRPr>
          </a:p>
        </p:txBody>
      </p:sp>
      <p:pic>
        <p:nvPicPr>
          <p:cNvPr id="7" name="Picture 6"/>
          <p:cNvPicPr>
            <a:picLocks noChangeAspect="1"/>
          </p:cNvPicPr>
          <p:nvPr/>
        </p:nvPicPr>
        <p:blipFill rotWithShape="1">
          <a:blip r:embed="rId3"/>
          <a:srcRect r="1135" b="37707"/>
          <a:stretch/>
        </p:blipFill>
        <p:spPr>
          <a:xfrm>
            <a:off x="466767" y="1996494"/>
            <a:ext cx="8190671" cy="1889064"/>
          </a:xfrm>
          <a:prstGeom prst="rect">
            <a:avLst/>
          </a:prstGeom>
          <a:ln>
            <a:solidFill>
              <a:schemeClr val="tx1"/>
            </a:solidFill>
          </a:ln>
        </p:spPr>
      </p:pic>
      <p:pic>
        <p:nvPicPr>
          <p:cNvPr id="9" name="Picture 8"/>
          <p:cNvPicPr>
            <a:picLocks noChangeAspect="1"/>
          </p:cNvPicPr>
          <p:nvPr/>
        </p:nvPicPr>
        <p:blipFill rotWithShape="1">
          <a:blip r:embed="rId4"/>
          <a:srcRect b="20127"/>
          <a:stretch/>
        </p:blipFill>
        <p:spPr>
          <a:xfrm>
            <a:off x="466768" y="4041490"/>
            <a:ext cx="8213566" cy="1940209"/>
          </a:xfrm>
          <a:prstGeom prst="rect">
            <a:avLst/>
          </a:prstGeom>
          <a:ln>
            <a:solidFill>
              <a:schemeClr val="tx1"/>
            </a:solidFill>
          </a:ln>
        </p:spPr>
      </p:pic>
      <p:sp>
        <p:nvSpPr>
          <p:cNvPr id="17" name="Rounded Rectangular Callout 16"/>
          <p:cNvSpPr/>
          <p:nvPr/>
        </p:nvSpPr>
        <p:spPr>
          <a:xfrm>
            <a:off x="2534524" y="1801234"/>
            <a:ext cx="2289681" cy="637203"/>
          </a:xfrm>
          <a:prstGeom prst="wedgeRoundRectCallout">
            <a:avLst>
              <a:gd name="adj1" fmla="val -72059"/>
              <a:gd name="adj2" fmla="val 47143"/>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CA" sz="1200" u="none" dirty="0" smtClean="0">
                <a:solidFill>
                  <a:schemeClr val="tx1"/>
                </a:solidFill>
                <a:latin typeface="Calibri" panose="020F0502020204030204" pitchFamily="34" charset="0"/>
                <a:cs typeface="Calibri" panose="020F0502020204030204" pitchFamily="34" charset="0"/>
              </a:rPr>
              <a:t>Group By option set to “None” (default)</a:t>
            </a:r>
            <a:endParaRPr lang="en-CA" sz="1200" u="none" dirty="0">
              <a:solidFill>
                <a:schemeClr val="tx1"/>
              </a:solidFill>
              <a:latin typeface="Calibri" panose="020F0502020204030204" pitchFamily="34" charset="0"/>
              <a:cs typeface="Calibri" panose="020F0502020204030204" pitchFamily="34" charset="0"/>
            </a:endParaRPr>
          </a:p>
        </p:txBody>
      </p:sp>
      <p:sp>
        <p:nvSpPr>
          <p:cNvPr id="19" name="Rounded Rectangular Callout 18"/>
          <p:cNvSpPr/>
          <p:nvPr/>
        </p:nvSpPr>
        <p:spPr>
          <a:xfrm>
            <a:off x="2057932" y="3125906"/>
            <a:ext cx="2289681" cy="637203"/>
          </a:xfrm>
          <a:prstGeom prst="wedgeRoundRectCallout">
            <a:avLst>
              <a:gd name="adj1" fmla="val -58695"/>
              <a:gd name="adj2" fmla="val 160441"/>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CA" sz="1200" u="none" dirty="0" smtClean="0">
                <a:solidFill>
                  <a:schemeClr val="tx1"/>
                </a:solidFill>
                <a:latin typeface="Calibri" panose="020F0502020204030204" pitchFamily="34" charset="0"/>
                <a:cs typeface="Calibri" panose="020F0502020204030204" pitchFamily="34" charset="0"/>
              </a:rPr>
              <a:t>Group By option set to “Generic Name, Strength, Form”</a:t>
            </a:r>
            <a:endParaRPr lang="en-CA" sz="1200" u="none" dirty="0">
              <a:solidFill>
                <a:schemeClr val="tx1"/>
              </a:solidFill>
              <a:latin typeface="Calibri" panose="020F0502020204030204" pitchFamily="34" charset="0"/>
              <a:cs typeface="Calibri" panose="020F0502020204030204" pitchFamily="34" charset="0"/>
            </a:endParaRPr>
          </a:p>
        </p:txBody>
      </p:sp>
      <p:sp>
        <p:nvSpPr>
          <p:cNvPr id="10" name="Rounded Rectangular Callout 9"/>
          <p:cNvSpPr/>
          <p:nvPr/>
        </p:nvSpPr>
        <p:spPr>
          <a:xfrm>
            <a:off x="3124773" y="3891344"/>
            <a:ext cx="2707820" cy="637203"/>
          </a:xfrm>
          <a:prstGeom prst="wedgeRoundRectCallout">
            <a:avLst>
              <a:gd name="adj1" fmla="val -57111"/>
              <a:gd name="adj2" fmla="val 109461"/>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CA" sz="1200" u="none" dirty="0" smtClean="0">
                <a:solidFill>
                  <a:schemeClr val="tx1"/>
                </a:solidFill>
                <a:latin typeface="Calibri" panose="020F0502020204030204" pitchFamily="34" charset="0"/>
                <a:cs typeface="Calibri" panose="020F0502020204030204" pitchFamily="34" charset="0"/>
              </a:rPr>
              <a:t>Group Header (left) displays generic name, strength, form and number of claims (rows) within the group</a:t>
            </a:r>
            <a:endParaRPr lang="en-CA" sz="1200" u="none" dirty="0">
              <a:solidFill>
                <a:schemeClr val="tx1"/>
              </a:solidFill>
              <a:latin typeface="Calibri" panose="020F0502020204030204" pitchFamily="34" charset="0"/>
              <a:cs typeface="Calibri" panose="020F0502020204030204" pitchFamily="34" charset="0"/>
            </a:endParaRPr>
          </a:p>
        </p:txBody>
      </p:sp>
      <p:sp>
        <p:nvSpPr>
          <p:cNvPr id="11" name="Rounded Rectangular Callout 10"/>
          <p:cNvSpPr/>
          <p:nvPr/>
        </p:nvSpPr>
        <p:spPr>
          <a:xfrm>
            <a:off x="5938778" y="3269051"/>
            <a:ext cx="2946662" cy="842924"/>
          </a:xfrm>
          <a:prstGeom prst="wedgeRoundRectCallout">
            <a:avLst>
              <a:gd name="adj1" fmla="val -27776"/>
              <a:gd name="adj2" fmla="val 120696"/>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CA" sz="1200" u="none" dirty="0" smtClean="0">
                <a:solidFill>
                  <a:schemeClr val="tx1"/>
                </a:solidFill>
                <a:latin typeface="Calibri" panose="020F0502020204030204" pitchFamily="34" charset="0"/>
                <a:cs typeface="Calibri" panose="020F0502020204030204" pitchFamily="34" charset="0"/>
              </a:rPr>
              <a:t>Group Header (right) displays, </a:t>
            </a:r>
            <a:r>
              <a:rPr lang="en-CA" sz="1200" dirty="0" smtClean="0">
                <a:solidFill>
                  <a:schemeClr val="tx1"/>
                </a:solidFill>
                <a:latin typeface="Calibri" panose="020F0502020204030204" pitchFamily="34" charset="0"/>
                <a:cs typeface="Calibri" panose="020F0502020204030204" pitchFamily="34" charset="0"/>
              </a:rPr>
              <a:t>for the latest dispensed item in the group</a:t>
            </a:r>
            <a:r>
              <a:rPr lang="en-CA" sz="1200" u="none" dirty="0" smtClean="0">
                <a:solidFill>
                  <a:schemeClr val="tx1"/>
                </a:solidFill>
                <a:latin typeface="Calibri" panose="020F0502020204030204" pitchFamily="34" charset="0"/>
                <a:cs typeface="Calibri" panose="020F0502020204030204" pitchFamily="34" charset="0"/>
              </a:rPr>
              <a:t>,  brand  name, quantity, estimated days supply, dispensing pharmacy details and date</a:t>
            </a:r>
            <a:endParaRPr lang="en-CA" sz="1200" u="none" dirty="0">
              <a:solidFill>
                <a:schemeClr val="tx1"/>
              </a:solidFill>
              <a:latin typeface="Calibri" panose="020F0502020204030204" pitchFamily="34" charset="0"/>
              <a:cs typeface="Calibri" panose="020F0502020204030204" pitchFamily="34" charset="0"/>
            </a:endParaRPr>
          </a:p>
        </p:txBody>
      </p:sp>
      <p:sp>
        <p:nvSpPr>
          <p:cNvPr id="13"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75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317530" cy="1315691"/>
          </a:xfrm>
        </p:spPr>
        <p:txBody>
          <a:bodyPr/>
          <a:lstStyle/>
          <a:p>
            <a:r>
              <a:rPr lang="en-CA" sz="3200" dirty="0"/>
              <a:t>Medications Portlet</a:t>
            </a:r>
            <a:br>
              <a:rPr lang="en-CA" sz="3200" dirty="0"/>
            </a:br>
            <a:r>
              <a:rPr lang="en-CA" sz="1600" b="0" dirty="0" smtClean="0">
                <a:solidFill>
                  <a:srgbClr val="008AB0"/>
                </a:solidFill>
              </a:rPr>
              <a:t>Grouping (continued)</a:t>
            </a:r>
            <a:endParaRPr lang="en-CA" sz="2400" b="0" dirty="0">
              <a:solidFill>
                <a:srgbClr val="008AB0"/>
              </a:solidFill>
            </a:endParaRPr>
          </a:p>
        </p:txBody>
      </p:sp>
      <p:pic>
        <p:nvPicPr>
          <p:cNvPr id="4" name="Picture 3"/>
          <p:cNvPicPr>
            <a:picLocks noChangeAspect="1"/>
          </p:cNvPicPr>
          <p:nvPr/>
        </p:nvPicPr>
        <p:blipFill rotWithShape="1">
          <a:blip r:embed="rId3"/>
          <a:srcRect b="28665"/>
          <a:stretch/>
        </p:blipFill>
        <p:spPr>
          <a:xfrm>
            <a:off x="457200" y="1997117"/>
            <a:ext cx="8218503" cy="3164589"/>
          </a:xfrm>
          <a:prstGeom prst="rect">
            <a:avLst/>
          </a:prstGeom>
          <a:ln>
            <a:solidFill>
              <a:schemeClr val="tx1"/>
            </a:solidFill>
          </a:ln>
        </p:spPr>
      </p:pic>
      <p:sp>
        <p:nvSpPr>
          <p:cNvPr id="16" name="Rounded Rectangular Callout 15"/>
          <p:cNvSpPr/>
          <p:nvPr/>
        </p:nvSpPr>
        <p:spPr>
          <a:xfrm>
            <a:off x="6091178" y="1488206"/>
            <a:ext cx="2289681" cy="637203"/>
          </a:xfrm>
          <a:prstGeom prst="wedgeRoundRectCallout">
            <a:avLst>
              <a:gd name="adj1" fmla="val -108946"/>
              <a:gd name="adj2" fmla="val 134898"/>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en-US" sz="1200" u="none" dirty="0" smtClean="0">
                <a:solidFill>
                  <a:schemeClr val="tx1"/>
                </a:solidFill>
                <a:latin typeface="Calibri" panose="020F0502020204030204" pitchFamily="34" charset="0"/>
                <a:cs typeface="Calibri" panose="020F0502020204030204" pitchFamily="34" charset="0"/>
              </a:rPr>
              <a:t>When the grouped view is printed, grouping details display in the header</a:t>
            </a:r>
            <a:endParaRPr lang="en-CA" sz="1200" u="none" dirty="0">
              <a:solidFill>
                <a:schemeClr val="tx1"/>
              </a:solidFill>
              <a:latin typeface="Calibri" panose="020F0502020204030204" pitchFamily="34" charset="0"/>
              <a:cs typeface="Calibri" panose="020F0502020204030204" pitchFamily="34" charset="0"/>
            </a:endParaRPr>
          </a:p>
        </p:txBody>
      </p:sp>
      <p:sp>
        <p:nvSpPr>
          <p:cNvPr id="6"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471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LAURIE~1.FRA\AppData\Local\Temp\SNAGHTML245e05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2" y="1495732"/>
            <a:ext cx="8923955" cy="17161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454386"/>
            <a:ext cx="8317530" cy="1315691"/>
          </a:xfrm>
        </p:spPr>
        <p:txBody>
          <a:bodyPr/>
          <a:lstStyle/>
          <a:p>
            <a:r>
              <a:rPr lang="en-CA" sz="3200" dirty="0"/>
              <a:t>Medications Portlet</a:t>
            </a:r>
            <a:br>
              <a:rPr lang="en-CA" sz="3200" dirty="0"/>
            </a:br>
            <a:r>
              <a:rPr lang="en-CA" sz="1600" b="0" dirty="0" smtClean="0">
                <a:solidFill>
                  <a:srgbClr val="008AB0"/>
                </a:solidFill>
              </a:rPr>
              <a:t>Grouping (continued)</a:t>
            </a:r>
            <a:endParaRPr lang="en-CA" sz="2400" b="0" dirty="0">
              <a:solidFill>
                <a:srgbClr val="008AB0"/>
              </a:solidFill>
            </a:endParaRPr>
          </a:p>
        </p:txBody>
      </p:sp>
      <p:pic>
        <p:nvPicPr>
          <p:cNvPr id="6" name="Picture 5"/>
          <p:cNvPicPr>
            <a:picLocks noChangeAspect="1"/>
          </p:cNvPicPr>
          <p:nvPr/>
        </p:nvPicPr>
        <p:blipFill>
          <a:blip r:embed="rId4"/>
          <a:stretch>
            <a:fillRect/>
          </a:stretch>
        </p:blipFill>
        <p:spPr>
          <a:xfrm>
            <a:off x="656980" y="2938573"/>
            <a:ext cx="8359201" cy="2364478"/>
          </a:xfrm>
          <a:prstGeom prst="rect">
            <a:avLst/>
          </a:prstGeom>
          <a:effectLst>
            <a:outerShdw blurRad="50800" dist="38100" dir="2700000" algn="tl" rotWithShape="0">
              <a:prstClr val="black">
                <a:alpha val="40000"/>
              </a:prstClr>
            </a:outerShdw>
          </a:effectLst>
        </p:spPr>
      </p:pic>
      <p:sp>
        <p:nvSpPr>
          <p:cNvPr id="17" name="Content Placeholder 5"/>
          <p:cNvSpPr>
            <a:spLocks noGrp="1"/>
          </p:cNvSpPr>
          <p:nvPr>
            <p:ph idx="1"/>
          </p:nvPr>
        </p:nvSpPr>
        <p:spPr>
          <a:xfrm>
            <a:off x="463798" y="5389651"/>
            <a:ext cx="5586506" cy="560956"/>
          </a:xfrm>
        </p:spPr>
        <p:txBody>
          <a:bodyPr/>
          <a:lstStyle/>
          <a:p>
            <a:pPr marL="228600" indent="-228600">
              <a:spcBef>
                <a:spcPts val="0"/>
              </a:spcBef>
              <a:spcAft>
                <a:spcPts val="600"/>
              </a:spcAft>
              <a:buFont typeface="+mj-lt"/>
              <a:buAutoNum type="arabicPeriod"/>
            </a:pPr>
            <a:r>
              <a:rPr lang="en-US" sz="1400" dirty="0" smtClean="0"/>
              <a:t>Select </a:t>
            </a:r>
            <a:r>
              <a:rPr lang="en-US" sz="1400" b="1" dirty="0" smtClean="0"/>
              <a:t>Expand / Collapse All </a:t>
            </a:r>
            <a:r>
              <a:rPr lang="en-US" sz="1400" dirty="0" smtClean="0"/>
              <a:t>to expand or collapse all groups</a:t>
            </a:r>
            <a:endParaRPr lang="en-US" sz="1400" dirty="0">
              <a:solidFill>
                <a:srgbClr val="007392"/>
              </a:solidFill>
            </a:endParaRPr>
          </a:p>
          <a:p>
            <a:pPr marL="228600" indent="-228600">
              <a:spcBef>
                <a:spcPts val="0"/>
              </a:spcBef>
              <a:spcAft>
                <a:spcPts val="600"/>
              </a:spcAft>
              <a:buFont typeface="+mj-lt"/>
              <a:buAutoNum type="arabicPeriod"/>
            </a:pPr>
            <a:r>
              <a:rPr lang="en-US" sz="1400" dirty="0" smtClean="0"/>
              <a:t>Select </a:t>
            </a:r>
            <a:r>
              <a:rPr lang="en-US" sz="1400" b="1" dirty="0" smtClean="0"/>
              <a:t>Expand / Collapse</a:t>
            </a:r>
            <a:r>
              <a:rPr lang="en-US" sz="1400" dirty="0" smtClean="0"/>
              <a:t> to expand or collapse individual groups</a:t>
            </a:r>
            <a:endParaRPr lang="en-US" sz="1400" dirty="0"/>
          </a:p>
        </p:txBody>
      </p:sp>
      <p:sp>
        <p:nvSpPr>
          <p:cNvPr id="19" name="Down Arrow 18"/>
          <p:cNvSpPr/>
          <p:nvPr/>
        </p:nvSpPr>
        <p:spPr>
          <a:xfrm>
            <a:off x="1081546" y="2311205"/>
            <a:ext cx="322251" cy="1365713"/>
          </a:xfrm>
          <a:prstGeom prst="downArrow">
            <a:avLst>
              <a:gd name="adj1" fmla="val 39985"/>
              <a:gd name="adj2" fmla="val 55399"/>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4256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419"/>
          <a:stretch/>
        </p:blipFill>
        <p:spPr>
          <a:xfrm>
            <a:off x="793416" y="2794840"/>
            <a:ext cx="6513395" cy="1616230"/>
          </a:xfrm>
          <a:prstGeom prst="rect">
            <a:avLst/>
          </a:prstGeom>
          <a:ln>
            <a:solidFill>
              <a:schemeClr val="tx1">
                <a:lumMod val="85000"/>
                <a:lumOff val="15000"/>
              </a:schemeClr>
            </a:solidFill>
          </a:ln>
        </p:spPr>
      </p:pic>
      <p:sp>
        <p:nvSpPr>
          <p:cNvPr id="5" name="Title 4"/>
          <p:cNvSpPr>
            <a:spLocks noGrp="1"/>
          </p:cNvSpPr>
          <p:nvPr>
            <p:ph type="title"/>
          </p:nvPr>
        </p:nvSpPr>
        <p:spPr>
          <a:xfrm>
            <a:off x="457200" y="454386"/>
            <a:ext cx="8686800" cy="1165909"/>
          </a:xfrm>
        </p:spPr>
        <p:txBody>
          <a:bodyPr/>
          <a:lstStyle/>
          <a:p>
            <a:r>
              <a:rPr lang="en-CA" sz="3200" dirty="0" smtClean="0"/>
              <a:t>Reference for Dispensed Medications (DHDR)</a:t>
            </a:r>
            <a:r>
              <a:rPr lang="en-CA" sz="3200" dirty="0"/>
              <a:t/>
            </a:r>
            <a:br>
              <a:rPr lang="en-CA" sz="3200" dirty="0"/>
            </a:br>
            <a:r>
              <a:rPr lang="en-US" sz="1600" b="0" dirty="0">
                <a:solidFill>
                  <a:srgbClr val="008AB0"/>
                </a:solidFill>
              </a:rPr>
              <a:t>A listing of information available in DHDR is accessible through the Data Summary or the Dispensed Medications tab</a:t>
            </a:r>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sp>
        <p:nvSpPr>
          <p:cNvPr id="10" name="Content Placeholder 1"/>
          <p:cNvSpPr txBox="1">
            <a:spLocks/>
          </p:cNvSpPr>
          <p:nvPr/>
        </p:nvSpPr>
        <p:spPr bwMode="auto">
          <a:xfrm>
            <a:off x="3327759" y="1714047"/>
            <a:ext cx="5414457" cy="11538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231775" lvl="1" indent="-228600">
              <a:spcAft>
                <a:spcPts val="400"/>
              </a:spcAft>
              <a:buNone/>
            </a:pPr>
            <a:r>
              <a:rPr lang="en-CA" sz="1400" b="1" u="none" kern="0" dirty="0" smtClean="0">
                <a:solidFill>
                  <a:srgbClr val="007392"/>
                </a:solidFill>
                <a:latin typeface="Calibri" panose="020F0502020204030204" pitchFamily="34" charset="0"/>
                <a:cs typeface="Calibri" panose="020F0502020204030204" pitchFamily="34" charset="0"/>
              </a:rPr>
              <a:t>Via Data Summary</a:t>
            </a:r>
          </a:p>
          <a:p>
            <a:pPr marL="231775" lvl="1" indent="-228600">
              <a:spcAft>
                <a:spcPts val="200"/>
              </a:spcAft>
              <a:buFont typeface="+mj-lt"/>
              <a:buAutoNum type="arabicPeriod"/>
            </a:pP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Data Summary</a:t>
            </a:r>
          </a:p>
          <a:p>
            <a:pPr marL="231775" lvl="1" indent="-228600">
              <a:spcAft>
                <a:spcPts val="200"/>
              </a:spcAft>
              <a:buFont typeface="+mj-lt"/>
              <a:buAutoNum type="arabicPeriod"/>
            </a:pPr>
            <a:r>
              <a:rPr lang="en-US" sz="1400" u="none" kern="0"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US" sz="1400" b="1" u="none" kern="0" dirty="0">
                <a:solidFill>
                  <a:schemeClr val="tx1">
                    <a:lumMod val="85000"/>
                    <a:lumOff val="15000"/>
                  </a:schemeClr>
                </a:solidFill>
                <a:latin typeface="Calibri" panose="020F0502020204030204" pitchFamily="34" charset="0"/>
                <a:cs typeface="Calibri" panose="020F0502020204030204" pitchFamily="34" charset="0"/>
              </a:rPr>
              <a:t>Dispensed </a:t>
            </a:r>
            <a:r>
              <a:rPr lang="en-US" sz="1400" b="1" u="none" kern="0" dirty="0" smtClean="0">
                <a:solidFill>
                  <a:schemeClr val="tx1">
                    <a:lumMod val="85000"/>
                    <a:lumOff val="15000"/>
                  </a:schemeClr>
                </a:solidFill>
                <a:latin typeface="Calibri" panose="020F0502020204030204" pitchFamily="34" charset="0"/>
                <a:cs typeface="Calibri" panose="020F0502020204030204" pitchFamily="34" charset="0"/>
              </a:rPr>
              <a:t>Medications</a:t>
            </a:r>
          </a:p>
          <a:p>
            <a:pPr marL="231775" lvl="1" indent="-228600">
              <a:spcAft>
                <a:spcPts val="200"/>
              </a:spcAft>
              <a:buFont typeface="+mj-lt"/>
              <a:buAutoNum type="arabicPeriod"/>
            </a:pPr>
            <a:r>
              <a:rPr lang="en-US" sz="1400" u="none" kern="0"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Information </a:t>
            </a:r>
            <a:r>
              <a:rPr lang="en-CA" sz="1400" b="1" u="none" kern="0" dirty="0">
                <a:solidFill>
                  <a:schemeClr val="tx1">
                    <a:lumMod val="85000"/>
                    <a:lumOff val="15000"/>
                  </a:schemeClr>
                </a:solidFill>
                <a:latin typeface="Calibri" panose="020F0502020204030204" pitchFamily="34" charset="0"/>
                <a:cs typeface="Calibri" panose="020F0502020204030204" pitchFamily="34" charset="0"/>
              </a:rPr>
              <a:t>Available to Health Care Providers through the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Digital </a:t>
            </a:r>
            <a:r>
              <a:rPr lang="en-CA" sz="1400" b="1" u="none" kern="0" dirty="0">
                <a:solidFill>
                  <a:schemeClr val="tx1">
                    <a:lumMod val="85000"/>
                    <a:lumOff val="15000"/>
                  </a:schemeClr>
                </a:solidFill>
                <a:latin typeface="Calibri" panose="020F0502020204030204" pitchFamily="34" charset="0"/>
                <a:cs typeface="Calibri" panose="020F0502020204030204" pitchFamily="34" charset="0"/>
              </a:rPr>
              <a:t>Health Drug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Repository</a:t>
            </a:r>
            <a:endParaRPr lang="en-US" sz="1400" b="1" u="none" kern="0" dirty="0" smtClean="0">
              <a:solidFill>
                <a:schemeClr val="tx1">
                  <a:lumMod val="85000"/>
                  <a:lumOff val="15000"/>
                </a:schemeClr>
              </a:solidFill>
              <a:latin typeface="Calibri" panose="020F0502020204030204" pitchFamily="34" charset="0"/>
              <a:cs typeface="Calibri" panose="020F0502020204030204" pitchFamily="34" charset="0"/>
            </a:endParaRPr>
          </a:p>
          <a:p>
            <a:pPr marL="536575" lvl="1" indent="-193675">
              <a:spcAft>
                <a:spcPts val="200"/>
              </a:spcAft>
              <a:buFont typeface="+mj-lt"/>
              <a:buAutoNum type="arabicPeriod"/>
            </a:pPr>
            <a:endParaRPr lang="en-US" sz="1200" kern="0" dirty="0" smtClean="0"/>
          </a:p>
        </p:txBody>
      </p:sp>
      <p:sp>
        <p:nvSpPr>
          <p:cNvPr id="11" name="Rectangle 10"/>
          <p:cNvSpPr/>
          <p:nvPr/>
        </p:nvSpPr>
        <p:spPr>
          <a:xfrm>
            <a:off x="5831042" y="4416618"/>
            <a:ext cx="3139772" cy="548868"/>
          </a:xfrm>
          <a:prstGeom prst="rect">
            <a:avLst/>
          </a:prstGeom>
        </p:spPr>
        <p:txBody>
          <a:bodyPr wrap="square">
            <a:spAutoFit/>
          </a:bodyPr>
          <a:lstStyle/>
          <a:p>
            <a:pPr marL="0" lvl="1">
              <a:spcAft>
                <a:spcPts val="200"/>
              </a:spcAft>
            </a:pPr>
            <a:r>
              <a:rPr lang="en-CA" sz="1400" b="1" u="none" kern="0" dirty="0" smtClean="0">
                <a:solidFill>
                  <a:srgbClr val="007392"/>
                </a:solidFill>
                <a:latin typeface="Calibri" panose="020F0502020204030204" pitchFamily="34" charset="0"/>
                <a:cs typeface="Calibri" panose="020F0502020204030204" pitchFamily="34" charset="0"/>
              </a:rPr>
              <a:t>Via Dispensed Medications Tab</a:t>
            </a:r>
          </a:p>
          <a:p>
            <a:pPr marL="228600" lvl="1" indent="-228600">
              <a:spcAft>
                <a:spcPts val="0"/>
              </a:spcAft>
              <a:buClr>
                <a:schemeClr val="accent1"/>
              </a:buClr>
              <a:buFont typeface="+mj-lt"/>
              <a:buAutoNum type="arabicPeriod"/>
            </a:pP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DHDR</a:t>
            </a: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 </a:t>
            </a:r>
            <a:endParaRPr lang="en-CA" sz="1400" u="none" kern="0"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13" name="Group 12"/>
          <p:cNvGrpSpPr/>
          <p:nvPr/>
        </p:nvGrpSpPr>
        <p:grpSpPr>
          <a:xfrm>
            <a:off x="561105" y="1727353"/>
            <a:ext cx="8511377" cy="4206718"/>
            <a:chOff x="561105" y="1727353"/>
            <a:chExt cx="8511377" cy="4206718"/>
          </a:xfrm>
        </p:grpSpPr>
        <p:pic>
          <p:nvPicPr>
            <p:cNvPr id="9"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05" b="41399"/>
            <a:stretch/>
          </p:blipFill>
          <p:spPr bwMode="auto">
            <a:xfrm>
              <a:off x="561105" y="4508162"/>
              <a:ext cx="4885372" cy="1425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rot="5400000">
              <a:off x="5302827" y="5250675"/>
              <a:ext cx="381000" cy="734291"/>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Down Arrow 15"/>
            <p:cNvSpPr/>
            <p:nvPr/>
          </p:nvSpPr>
          <p:spPr>
            <a:xfrm>
              <a:off x="1952165" y="3791823"/>
              <a:ext cx="381000" cy="924395"/>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p:nvPicPr>
          <p:blipFill rotWithShape="1">
            <a:blip r:embed="rId6"/>
            <a:srcRect l="65288" r="-1"/>
            <a:stretch/>
          </p:blipFill>
          <p:spPr>
            <a:xfrm>
              <a:off x="568032" y="1727353"/>
              <a:ext cx="2549237" cy="796734"/>
            </a:xfrm>
            <a:prstGeom prst="rect">
              <a:avLst/>
            </a:prstGeom>
            <a:ln>
              <a:solidFill>
                <a:schemeClr val="tx1">
                  <a:lumMod val="85000"/>
                  <a:lumOff val="15000"/>
                </a:schemeClr>
              </a:solidFill>
            </a:ln>
          </p:spPr>
        </p:pic>
        <p:pic>
          <p:nvPicPr>
            <p:cNvPr id="20" name="Picture 6" descr="C:\Users\LAURIE~1.FRA\AppData\Local\Temp\SNAGHTML245767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8480" y="2274312"/>
              <a:ext cx="411245" cy="270556"/>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a:off x="1491698" y="2564177"/>
              <a:ext cx="344116" cy="364235"/>
            </a:xfrm>
            <a:prstGeom prst="downArrow">
              <a:avLst>
                <a:gd name="adj1" fmla="val 35287"/>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rotWithShape="1">
            <a:blip r:embed="rId8"/>
            <a:srcRect r="57020" b="59017"/>
            <a:stretch/>
          </p:blipFill>
          <p:spPr>
            <a:xfrm>
              <a:off x="5913136" y="4924816"/>
              <a:ext cx="2829081" cy="1009255"/>
            </a:xfrm>
            <a:prstGeom prst="rect">
              <a:avLst/>
            </a:prstGeom>
            <a:ln>
              <a:solidFill>
                <a:schemeClr val="tx1">
                  <a:lumMod val="85000"/>
                  <a:lumOff val="15000"/>
                </a:schemeClr>
              </a:solidFill>
            </a:ln>
          </p:spPr>
        </p:pic>
        <p:pic>
          <p:nvPicPr>
            <p:cNvPr id="21" name="Picture 6" descr="C:\Users\LAURIE~1.FRA\AppData\Local\Temp\SNAGHTML245767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8312" y="5248608"/>
              <a:ext cx="434170" cy="28563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8704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229600" cy="1165909"/>
          </a:xfrm>
        </p:spPr>
        <p:txBody>
          <a:bodyPr/>
          <a:lstStyle/>
          <a:p>
            <a:r>
              <a:rPr lang="en-US" sz="3200" dirty="0"/>
              <a:t>Clinical Use of DHDR Information</a:t>
            </a:r>
            <a:r>
              <a:rPr lang="en-CA" sz="3200" dirty="0"/>
              <a:t/>
            </a:r>
            <a:br>
              <a:rPr lang="en-CA" sz="3200" dirty="0"/>
            </a:br>
            <a:r>
              <a:rPr lang="en-CA" sz="1600" b="0" dirty="0">
                <a:solidFill>
                  <a:srgbClr val="008AB0"/>
                </a:solidFill>
              </a:rPr>
              <a:t>Limitations of Data - Considerations</a:t>
            </a:r>
          </a:p>
        </p:txBody>
      </p:sp>
      <p:sp>
        <p:nvSpPr>
          <p:cNvPr id="6" name="Content Placeholder 5"/>
          <p:cNvSpPr>
            <a:spLocks noGrp="1"/>
          </p:cNvSpPr>
          <p:nvPr>
            <p:ph idx="1"/>
          </p:nvPr>
        </p:nvSpPr>
        <p:spPr>
          <a:xfrm>
            <a:off x="457200" y="1381479"/>
            <a:ext cx="8229600" cy="4391960"/>
          </a:xfrm>
        </p:spPr>
        <p:txBody>
          <a:bodyPr/>
          <a:lstStyle/>
          <a:p>
            <a:pPr marL="228600" indent="-228600">
              <a:spcBef>
                <a:spcPts val="0"/>
              </a:spcBef>
              <a:spcAft>
                <a:spcPts val="600"/>
              </a:spcAft>
            </a:pPr>
            <a:r>
              <a:rPr lang="en-US" sz="1400" dirty="0"/>
              <a:t>DHDR information is advisory only and is not intended to replace sound clinical judgment</a:t>
            </a:r>
          </a:p>
          <a:p>
            <a:pPr marL="228600" indent="-228600">
              <a:spcBef>
                <a:spcPts val="0"/>
              </a:spcBef>
              <a:spcAft>
                <a:spcPts val="400"/>
              </a:spcAft>
            </a:pPr>
            <a:r>
              <a:rPr lang="en-US" sz="1400" dirty="0"/>
              <a:t>It may not represent a patient’s complete medication history as it may not include</a:t>
            </a:r>
          </a:p>
          <a:p>
            <a:pPr marL="457200" indent="-228600">
              <a:spcBef>
                <a:spcPts val="0"/>
              </a:spcBef>
              <a:spcAft>
                <a:spcPts val="400"/>
              </a:spcAft>
            </a:pPr>
            <a:r>
              <a:rPr lang="en-US" sz="1400" dirty="0"/>
              <a:t> all the current medications a patient is taking at any time, or</a:t>
            </a:r>
          </a:p>
          <a:p>
            <a:pPr marL="457200" indent="-228600">
              <a:spcBef>
                <a:spcPts val="0"/>
              </a:spcBef>
              <a:spcAft>
                <a:spcPts val="600"/>
              </a:spcAft>
            </a:pPr>
            <a:r>
              <a:rPr lang="en-US" sz="1400" dirty="0"/>
              <a:t> all the pharmacy services that a patient has received</a:t>
            </a:r>
          </a:p>
          <a:p>
            <a:pPr marL="228600" indent="-228600">
              <a:spcBef>
                <a:spcPts val="0"/>
              </a:spcBef>
              <a:spcAft>
                <a:spcPts val="400"/>
              </a:spcAft>
            </a:pPr>
            <a:r>
              <a:rPr lang="en-US" sz="1400" dirty="0"/>
              <a:t>Key considerations include:</a:t>
            </a:r>
          </a:p>
          <a:p>
            <a:pPr marL="457200" indent="-228600">
              <a:spcBef>
                <a:spcPts val="0"/>
              </a:spcBef>
              <a:spcAft>
                <a:spcPts val="400"/>
              </a:spcAft>
            </a:pPr>
            <a:r>
              <a:rPr lang="en-US" sz="1400" dirty="0"/>
              <a:t>the information should be discussed and confirmed with the patient or other source(s)</a:t>
            </a:r>
          </a:p>
          <a:p>
            <a:pPr marL="457200" indent="-228600">
              <a:spcBef>
                <a:spcPts val="0"/>
              </a:spcBef>
              <a:spcAft>
                <a:spcPts val="400"/>
              </a:spcAft>
            </a:pPr>
            <a:r>
              <a:rPr lang="en-US" sz="1400" dirty="0"/>
              <a:t>the patient may not have picked up their medications or may not be taking them as prescribed</a:t>
            </a:r>
          </a:p>
          <a:p>
            <a:pPr marL="457200" indent="-228600">
              <a:spcBef>
                <a:spcPts val="0"/>
              </a:spcBef>
              <a:spcAft>
                <a:spcPts val="400"/>
              </a:spcAft>
            </a:pPr>
            <a:r>
              <a:rPr lang="en-US" sz="1400" dirty="0"/>
              <a:t>the patient may be taking other medications such as over-the-counter or privately-paid medications (excluding narcotics and controlled substances)</a:t>
            </a:r>
          </a:p>
          <a:p>
            <a:pPr marL="457200" indent="-228600">
              <a:spcBef>
                <a:spcPts val="0"/>
              </a:spcBef>
              <a:spcAft>
                <a:spcPts val="400"/>
              </a:spcAft>
            </a:pPr>
            <a:r>
              <a:rPr lang="en-US" sz="1400" dirty="0"/>
              <a:t>it does not include hospital-dispensed medications</a:t>
            </a:r>
          </a:p>
          <a:p>
            <a:pPr marL="457200" indent="-228600">
              <a:spcBef>
                <a:spcPts val="0"/>
              </a:spcBef>
              <a:spcAft>
                <a:spcPts val="400"/>
              </a:spcAft>
            </a:pPr>
            <a:r>
              <a:rPr lang="en-US" sz="1400" dirty="0"/>
              <a:t>it does not reflect details such as: </a:t>
            </a:r>
          </a:p>
          <a:p>
            <a:pPr marL="685800" indent="-228600">
              <a:spcBef>
                <a:spcPts val="0"/>
              </a:spcBef>
              <a:spcAft>
                <a:spcPts val="400"/>
              </a:spcAft>
              <a:buFont typeface="Wingdings" panose="05000000000000000000" pitchFamily="2" charset="2"/>
              <a:buChar char="ü"/>
            </a:pPr>
            <a:r>
              <a:rPr lang="en-US" sz="1400" dirty="0"/>
              <a:t>whether a prescription is new or a refill</a:t>
            </a:r>
          </a:p>
          <a:p>
            <a:pPr marL="685800" indent="-228600">
              <a:spcBef>
                <a:spcPts val="0"/>
              </a:spcBef>
              <a:spcAft>
                <a:spcPts val="400"/>
              </a:spcAft>
              <a:buFont typeface="Wingdings" panose="05000000000000000000" pitchFamily="2" charset="2"/>
              <a:buChar char="ü"/>
            </a:pPr>
            <a:r>
              <a:rPr lang="en-US" sz="1400" dirty="0"/>
              <a:t>changes to drug therapy (e.g., discontinued, dosage)</a:t>
            </a:r>
          </a:p>
          <a:p>
            <a:pPr marL="685800" indent="-228600">
              <a:spcBef>
                <a:spcPts val="0"/>
              </a:spcBef>
              <a:spcAft>
                <a:spcPts val="400"/>
              </a:spcAft>
              <a:buFont typeface="Wingdings" panose="05000000000000000000" pitchFamily="2" charset="2"/>
              <a:buChar char="ü"/>
            </a:pPr>
            <a:r>
              <a:rPr lang="en-US" sz="1400" dirty="0"/>
              <a:t>current use of medication </a:t>
            </a:r>
          </a:p>
          <a:p>
            <a:pPr marL="685800" indent="-228600">
              <a:spcBef>
                <a:spcPts val="0"/>
              </a:spcBef>
              <a:spcAft>
                <a:spcPts val="600"/>
              </a:spcAft>
              <a:buFont typeface="Wingdings" panose="05000000000000000000" pitchFamily="2" charset="2"/>
              <a:buChar char="ü"/>
            </a:pPr>
            <a:r>
              <a:rPr lang="en-US" sz="1400" dirty="0"/>
              <a:t>instructions for use (e.g., frequency)</a:t>
            </a:r>
          </a:p>
          <a:p>
            <a:pPr marL="228600" indent="-228600">
              <a:spcBef>
                <a:spcPts val="0"/>
              </a:spcBef>
              <a:spcAft>
                <a:spcPts val="600"/>
              </a:spcAft>
            </a:pPr>
            <a:r>
              <a:rPr lang="en-US" sz="1400" dirty="0"/>
              <a:t>Contact the dispensing pharmacy or prescriber for additional information or </a:t>
            </a:r>
            <a:r>
              <a:rPr lang="en-US" sz="1400" dirty="0" smtClean="0"/>
              <a:t>clarification</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856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229600" cy="1165909"/>
          </a:xfrm>
        </p:spPr>
        <p:txBody>
          <a:bodyPr/>
          <a:lstStyle/>
          <a:p>
            <a:r>
              <a:rPr lang="en-US" sz="3200" dirty="0"/>
              <a:t>Clinical Use of DHDR Information</a:t>
            </a:r>
            <a:br>
              <a:rPr lang="en-US" sz="3200" dirty="0"/>
            </a:br>
            <a:r>
              <a:rPr lang="en-US" sz="1600" b="0" dirty="0">
                <a:solidFill>
                  <a:srgbClr val="008AB0"/>
                </a:solidFill>
              </a:rPr>
              <a:t>Limitations of Data </a:t>
            </a:r>
            <a:r>
              <a:rPr lang="en-US" sz="1600" b="0" dirty="0" smtClean="0">
                <a:solidFill>
                  <a:srgbClr val="008AB0"/>
                </a:solidFill>
              </a:rPr>
              <a:t>– Important Term Descriptions</a:t>
            </a:r>
            <a:endParaRPr lang="en-CA" sz="1600" b="0" dirty="0">
              <a:solidFill>
                <a:srgbClr val="008AB0"/>
              </a:solidFill>
            </a:endParaRPr>
          </a:p>
        </p:txBody>
      </p:sp>
      <p:sp>
        <p:nvSpPr>
          <p:cNvPr id="6" name="Content Placeholder 5"/>
          <p:cNvSpPr>
            <a:spLocks noGrp="1"/>
          </p:cNvSpPr>
          <p:nvPr>
            <p:ph idx="1"/>
          </p:nvPr>
        </p:nvSpPr>
        <p:spPr>
          <a:xfrm>
            <a:off x="457200" y="1390811"/>
            <a:ext cx="8229600" cy="2371966"/>
          </a:xfrm>
        </p:spPr>
        <p:txBody>
          <a:bodyPr/>
          <a:lstStyle/>
          <a:p>
            <a:pPr marL="233363" indent="-233363">
              <a:spcBef>
                <a:spcPts val="0"/>
              </a:spcBef>
              <a:spcAft>
                <a:spcPts val="600"/>
              </a:spcAft>
            </a:pPr>
            <a:r>
              <a:rPr lang="en-US" sz="1400" b="1" dirty="0">
                <a:solidFill>
                  <a:srgbClr val="008AB0"/>
                </a:solidFill>
              </a:rPr>
              <a:t>Dispensed Date:</a:t>
            </a:r>
            <a:r>
              <a:rPr lang="en-US" sz="1400" dirty="0"/>
              <a:t> transaction date when the prescription drug was dispensed or the pharmacy service was rendered; it does not indicate if the medication was picked up</a:t>
            </a:r>
          </a:p>
          <a:p>
            <a:pPr marL="233363" indent="-233363">
              <a:spcBef>
                <a:spcPts val="0"/>
              </a:spcBef>
              <a:spcAft>
                <a:spcPts val="600"/>
              </a:spcAft>
            </a:pPr>
            <a:r>
              <a:rPr lang="en-US" sz="1400" b="1" dirty="0">
                <a:solidFill>
                  <a:srgbClr val="008AB0"/>
                </a:solidFill>
              </a:rPr>
              <a:t>Strength:</a:t>
            </a:r>
            <a:r>
              <a:rPr lang="en-US" sz="1400" dirty="0"/>
              <a:t> strength of the prescription drug dispensed, amount of active ingredient in the drug; for topical and liquid medication it may be shown as a percentage or ratio</a:t>
            </a:r>
          </a:p>
          <a:p>
            <a:pPr marL="233363" indent="-233363">
              <a:spcBef>
                <a:spcPts val="0"/>
              </a:spcBef>
              <a:spcAft>
                <a:spcPts val="600"/>
              </a:spcAft>
            </a:pPr>
            <a:r>
              <a:rPr lang="en-US" sz="1400" b="1" dirty="0">
                <a:solidFill>
                  <a:srgbClr val="008AB0"/>
                </a:solidFill>
              </a:rPr>
              <a:t>Quantity:</a:t>
            </a:r>
            <a:r>
              <a:rPr lang="en-US" sz="1400" dirty="0"/>
              <a:t> quantity of medication dispensed; may be the number of items dispensed, or, for topical and liquid medication (e.g., Methadone), it may refer to dose, total volume or volume of drug concentrate</a:t>
            </a:r>
          </a:p>
          <a:p>
            <a:pPr marL="233363" indent="-233363">
              <a:spcBef>
                <a:spcPts val="0"/>
              </a:spcBef>
              <a:spcAft>
                <a:spcPts val="600"/>
              </a:spcAft>
            </a:pPr>
            <a:r>
              <a:rPr lang="en-US" sz="1400" b="1" dirty="0">
                <a:solidFill>
                  <a:srgbClr val="008AB0"/>
                </a:solidFill>
              </a:rPr>
              <a:t>Estimated Days Supply:</a:t>
            </a:r>
            <a:r>
              <a:rPr lang="en-US" sz="1400" dirty="0"/>
              <a:t> estimated days of treatment based on the directions for use on the prescription, and/or the pharmacist’s judgment on usage; estimating usage accurately may not be possible for some prescriptions (e.g., PRN</a:t>
            </a:r>
            <a:r>
              <a:rPr lang="en-US" sz="1400" dirty="0" smtClean="0"/>
              <a:t>)</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7089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smtClean="0"/>
              <a:t>Clinical Use of DHDR Information</a:t>
            </a:r>
            <a:r>
              <a:rPr lang="en-CA" sz="3200" dirty="0" smtClean="0"/>
              <a:t/>
            </a:r>
            <a:br>
              <a:rPr lang="en-CA" sz="3200" dirty="0" smtClean="0"/>
            </a:br>
            <a:r>
              <a:rPr lang="en-US" sz="1600" b="0" dirty="0">
                <a:solidFill>
                  <a:srgbClr val="008AB0"/>
                </a:solidFill>
              </a:rPr>
              <a:t>Limitations of Data – Clinical Example</a:t>
            </a:r>
          </a:p>
        </p:txBody>
      </p:sp>
      <p:sp>
        <p:nvSpPr>
          <p:cNvPr id="6" name="Content Placeholder 5"/>
          <p:cNvSpPr>
            <a:spLocks noGrp="1"/>
          </p:cNvSpPr>
          <p:nvPr>
            <p:ph idx="1"/>
          </p:nvPr>
        </p:nvSpPr>
        <p:spPr>
          <a:xfrm>
            <a:off x="457200" y="4735137"/>
            <a:ext cx="8229600" cy="1231230"/>
          </a:xfrm>
        </p:spPr>
        <p:txBody>
          <a:bodyPr/>
          <a:lstStyle/>
          <a:p>
            <a:pPr marL="233363" indent="-233363">
              <a:spcBef>
                <a:spcPts val="0"/>
              </a:spcBef>
              <a:spcAft>
                <a:spcPts val="600"/>
              </a:spcAft>
            </a:pPr>
            <a:r>
              <a:rPr lang="en-US" sz="1400" dirty="0"/>
              <a:t>Use caution extrapolating the frequency from the Quantity and Estimated Days Supply </a:t>
            </a:r>
          </a:p>
          <a:p>
            <a:pPr marL="457200" indent="-227013">
              <a:spcBef>
                <a:spcPts val="0"/>
              </a:spcBef>
              <a:spcAft>
                <a:spcPts val="600"/>
              </a:spcAft>
            </a:pPr>
            <a:r>
              <a:rPr lang="en-US" sz="1400" dirty="0"/>
              <a:t>Based on the example above, 90 tablets of Metoprolol 50 mg was filled for an estimated 30 days supply.  (Quantity / Estimated Days Supply) = 3 tablets per day. The instructions may have been 75 mg (1.5 tablets) twice a day, 50 mg (1 tablet) three times a day or another variation.  Estimated Days Supply may not be accurately estimated, further compounding the </a:t>
            </a:r>
            <a:r>
              <a:rPr lang="en-US" sz="1400" dirty="0" smtClean="0"/>
              <a:t>problem</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rotWithShape="1">
          <a:blip r:embed="rId3"/>
          <a:srcRect b="11328"/>
          <a:stretch/>
        </p:blipFill>
        <p:spPr>
          <a:xfrm>
            <a:off x="472081" y="1491616"/>
            <a:ext cx="7865570" cy="2897503"/>
          </a:xfrm>
          <a:prstGeom prst="rect">
            <a:avLst/>
          </a:prstGeom>
          <a:ln>
            <a:solidFill>
              <a:schemeClr val="accent1"/>
            </a:solidFill>
          </a:ln>
          <a:effectLst>
            <a:outerShdw blurRad="50800" dist="38100" dir="2700000" algn="tl" rotWithShape="0">
              <a:prstClr val="black">
                <a:alpha val="40000"/>
              </a:prstClr>
            </a:outerShdw>
          </a:effectLst>
        </p:spPr>
      </p:pic>
      <p:sp>
        <p:nvSpPr>
          <p:cNvPr id="19" name="TextBox 18"/>
          <p:cNvSpPr txBox="1"/>
          <p:nvPr/>
        </p:nvSpPr>
        <p:spPr>
          <a:xfrm>
            <a:off x="387521" y="4452597"/>
            <a:ext cx="2355273" cy="246221"/>
          </a:xfrm>
          <a:prstGeom prst="rect">
            <a:avLst/>
          </a:prstGeom>
          <a:noFill/>
        </p:spPr>
        <p:txBody>
          <a:bodyPr wrap="square" rtlCol="0">
            <a:spAutoFit/>
          </a:bodyPr>
          <a:lstStyle/>
          <a:p>
            <a:r>
              <a:rPr lang="en-US" sz="1000" b="1" u="none" dirty="0" smtClean="0">
                <a:solidFill>
                  <a:schemeClr val="accent1">
                    <a:lumMod val="75000"/>
                  </a:schemeClr>
                </a:solidFill>
                <a:latin typeface="Calibri" panose="020F0502020204030204" pitchFamily="34" charset="0"/>
                <a:cs typeface="Calibri" panose="020F0502020204030204" pitchFamily="34" charset="0"/>
              </a:rPr>
              <a:t>Example of Printed Medication List</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3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Clinical Use of DHDR Information</a:t>
            </a:r>
            <a:r>
              <a:rPr lang="en-CA" sz="3200" dirty="0"/>
              <a:t/>
            </a:r>
            <a:br>
              <a:rPr lang="en-CA" sz="3200" dirty="0"/>
            </a:br>
            <a:r>
              <a:rPr lang="en-US" sz="1600" b="0" dirty="0">
                <a:solidFill>
                  <a:srgbClr val="008AB0"/>
                </a:solidFill>
              </a:rPr>
              <a:t>Limitations of Data – Clinical </a:t>
            </a:r>
            <a:r>
              <a:rPr lang="en-US" sz="1600" b="0" dirty="0" smtClean="0">
                <a:solidFill>
                  <a:srgbClr val="008AB0"/>
                </a:solidFill>
              </a:rPr>
              <a:t>Example </a:t>
            </a:r>
            <a:r>
              <a:rPr lang="en-US" sz="1400" b="0" dirty="0" smtClean="0">
                <a:solidFill>
                  <a:srgbClr val="008AB0"/>
                </a:solidFill>
              </a:rPr>
              <a:t>(continued)</a:t>
            </a:r>
            <a:endParaRPr lang="en-CA" sz="2000" b="0" dirty="0">
              <a:solidFill>
                <a:srgbClr val="008AB0"/>
              </a:solidFill>
            </a:endParaRPr>
          </a:p>
        </p:txBody>
      </p:sp>
      <p:sp>
        <p:nvSpPr>
          <p:cNvPr id="6" name="Content Placeholder 5"/>
          <p:cNvSpPr>
            <a:spLocks noGrp="1"/>
          </p:cNvSpPr>
          <p:nvPr>
            <p:ph idx="1"/>
          </p:nvPr>
        </p:nvSpPr>
        <p:spPr>
          <a:xfrm>
            <a:off x="457200" y="4734111"/>
            <a:ext cx="8229600" cy="1470256"/>
          </a:xfrm>
        </p:spPr>
        <p:txBody>
          <a:bodyPr/>
          <a:lstStyle/>
          <a:p>
            <a:pPr marL="233363" indent="-233363">
              <a:spcBef>
                <a:spcPts val="0"/>
              </a:spcBef>
              <a:spcAft>
                <a:spcPts val="200"/>
              </a:spcAft>
            </a:pPr>
            <a:r>
              <a:rPr lang="en-US" sz="1400" dirty="0"/>
              <a:t>The DHDR does not indicate if a prescriber intended current use of a medication</a:t>
            </a:r>
          </a:p>
          <a:p>
            <a:pPr marL="457200" indent="-227013">
              <a:spcBef>
                <a:spcPts val="0"/>
              </a:spcBef>
              <a:spcAft>
                <a:spcPts val="400"/>
              </a:spcAft>
            </a:pPr>
            <a:r>
              <a:rPr lang="en-US" sz="1400" dirty="0"/>
              <a:t>The patient may have been instructed to take Metoprolol and Verapamil together, stop one and continue the other, or stop both  </a:t>
            </a:r>
          </a:p>
          <a:p>
            <a:pPr marL="233363" indent="-233363">
              <a:spcBef>
                <a:spcPts val="0"/>
              </a:spcBef>
              <a:spcAft>
                <a:spcPts val="200"/>
              </a:spcAft>
            </a:pPr>
            <a:r>
              <a:rPr lang="en-US" sz="1400" dirty="0"/>
              <a:t>Changes to medication therapy are not known</a:t>
            </a:r>
          </a:p>
          <a:p>
            <a:pPr marL="457200" indent="-227013">
              <a:spcBef>
                <a:spcPts val="0"/>
              </a:spcBef>
              <a:spcAft>
                <a:spcPts val="600"/>
              </a:spcAft>
            </a:pPr>
            <a:r>
              <a:rPr lang="en-US" sz="1400" dirty="0"/>
              <a:t>The patient may have been given alternate dosing instructions (e.g., to decrease the Metoprolol dose to 25 mg (0.5 tablet) three times a day</a:t>
            </a:r>
            <a:r>
              <a:rPr lang="en-US" sz="1400" dirty="0" smtClean="0"/>
              <a:t>)</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rotWithShape="1">
          <a:blip r:embed="rId3"/>
          <a:srcRect b="11328"/>
          <a:stretch/>
        </p:blipFill>
        <p:spPr>
          <a:xfrm>
            <a:off x="472081" y="1491616"/>
            <a:ext cx="7865570" cy="2897503"/>
          </a:xfrm>
          <a:prstGeom prst="rect">
            <a:avLst/>
          </a:prstGeom>
          <a:ln>
            <a:solidFill>
              <a:schemeClr val="accent1"/>
            </a:solidFill>
          </a:ln>
          <a:effectLst>
            <a:outerShdw blurRad="50800" dist="38100" dir="2700000" algn="tl" rotWithShape="0">
              <a:prstClr val="black">
                <a:alpha val="40000"/>
              </a:prstClr>
            </a:outerShdw>
          </a:effectLst>
        </p:spPr>
      </p:pic>
      <p:sp>
        <p:nvSpPr>
          <p:cNvPr id="10" name="TextBox 9"/>
          <p:cNvSpPr txBox="1"/>
          <p:nvPr/>
        </p:nvSpPr>
        <p:spPr>
          <a:xfrm>
            <a:off x="387521" y="4452597"/>
            <a:ext cx="2355273" cy="246221"/>
          </a:xfrm>
          <a:prstGeom prst="rect">
            <a:avLst/>
          </a:prstGeom>
          <a:noFill/>
        </p:spPr>
        <p:txBody>
          <a:bodyPr wrap="square" rtlCol="0">
            <a:spAutoFit/>
          </a:bodyPr>
          <a:lstStyle/>
          <a:p>
            <a:r>
              <a:rPr lang="en-US" sz="1000" b="1" u="none" dirty="0" smtClean="0">
                <a:solidFill>
                  <a:schemeClr val="accent1">
                    <a:lumMod val="75000"/>
                  </a:schemeClr>
                </a:solidFill>
                <a:latin typeface="Calibri" panose="020F0502020204030204" pitchFamily="34" charset="0"/>
                <a:cs typeface="Calibri" panose="020F0502020204030204" pitchFamily="34" charset="0"/>
              </a:rPr>
              <a:t>Example of Printed Medication List</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904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Clinical Use of DHDR Information</a:t>
            </a:r>
            <a:r>
              <a:rPr lang="en-CA" sz="3200" dirty="0" smtClean="0"/>
              <a:t/>
            </a:r>
            <a:br>
              <a:rPr lang="en-CA" sz="3200" dirty="0" smtClean="0"/>
            </a:br>
            <a:r>
              <a:rPr lang="en-US" sz="1600" b="0" dirty="0">
                <a:solidFill>
                  <a:srgbClr val="008AB0"/>
                </a:solidFill>
              </a:rPr>
              <a:t>Limitations of Data – Clinical Example </a:t>
            </a:r>
            <a:r>
              <a:rPr lang="en-US" sz="1400" b="0" dirty="0">
                <a:solidFill>
                  <a:srgbClr val="008AB0"/>
                </a:solidFill>
              </a:rPr>
              <a:t>(continued)</a:t>
            </a:r>
            <a:endParaRPr lang="en-CA" sz="2400" b="0" dirty="0">
              <a:solidFill>
                <a:srgbClr val="008AB0"/>
              </a:solidFill>
            </a:endParaRPr>
          </a:p>
        </p:txBody>
      </p:sp>
      <p:sp>
        <p:nvSpPr>
          <p:cNvPr id="6" name="Content Placeholder 5"/>
          <p:cNvSpPr>
            <a:spLocks noGrp="1"/>
          </p:cNvSpPr>
          <p:nvPr>
            <p:ph idx="1"/>
          </p:nvPr>
        </p:nvSpPr>
        <p:spPr>
          <a:xfrm>
            <a:off x="457200" y="4735829"/>
            <a:ext cx="8229600" cy="964531"/>
          </a:xfrm>
        </p:spPr>
        <p:txBody>
          <a:bodyPr/>
          <a:lstStyle/>
          <a:p>
            <a:pPr marL="233363" indent="-233363">
              <a:spcBef>
                <a:spcPts val="0"/>
              </a:spcBef>
              <a:spcAft>
                <a:spcPts val="600"/>
              </a:spcAft>
            </a:pPr>
            <a:r>
              <a:rPr lang="en-US" sz="1400" dirty="0"/>
              <a:t>The DHDR reflects an historic record of drug and pharmacy service information. There is no functionality for medications to be marked as discontinued, placed on hold, or to record adverse events or allergies. It cannot be assumed from the appearance of a record that a patient was successfully treated or can tolerate a specific </a:t>
            </a:r>
            <a:r>
              <a:rPr lang="en-US" sz="1400" dirty="0" smtClean="0"/>
              <a:t>medication</a:t>
            </a:r>
            <a:endParaRPr lang="en-US" sz="1400" dirty="0"/>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b="0" u="none" cap="none" spc="0" dirty="0" smtClean="0">
                <a:ln w="0"/>
                <a:solidFill>
                  <a:schemeClr val="bg1">
                    <a:lumMod val="65000"/>
                  </a:schemeClr>
                </a:solidFill>
                <a:effectLst/>
                <a:latin typeface="Calibri" panose="020F0502020204030204" pitchFamily="34" charset="0"/>
                <a:cs typeface="Calibri" panose="020F0502020204030204" pitchFamily="34" charset="0"/>
              </a:rPr>
              <a:t>Mandatory Content</a:t>
            </a:r>
            <a:endParaRPr lang="en-US" sz="2800" b="0" u="none" cap="none" spc="0" dirty="0">
              <a:ln w="0"/>
              <a:solidFill>
                <a:schemeClr val="bg1">
                  <a:lumMod val="65000"/>
                </a:schemeClr>
              </a:solidFill>
              <a:effectLst/>
              <a:latin typeface="Calibri" panose="020F0502020204030204" pitchFamily="34" charset="0"/>
              <a:cs typeface="Calibri" panose="020F0502020204030204" pitchFamily="34" charset="0"/>
            </a:endParaRPr>
          </a:p>
        </p:txBody>
      </p:sp>
      <p:pic>
        <p:nvPicPr>
          <p:cNvPr id="18" name="Picture 17"/>
          <p:cNvPicPr>
            <a:picLocks noChangeAspect="1"/>
          </p:cNvPicPr>
          <p:nvPr/>
        </p:nvPicPr>
        <p:blipFill rotWithShape="1">
          <a:blip r:embed="rId3"/>
          <a:srcRect b="11328"/>
          <a:stretch/>
        </p:blipFill>
        <p:spPr>
          <a:xfrm>
            <a:off x="472081" y="1491616"/>
            <a:ext cx="7865570" cy="2897503"/>
          </a:xfrm>
          <a:prstGeom prst="rect">
            <a:avLst/>
          </a:prstGeom>
          <a:ln>
            <a:solidFill>
              <a:schemeClr val="accent1"/>
            </a:solidFill>
          </a:ln>
          <a:effectLst>
            <a:outerShdw blurRad="50800" dist="38100" dir="2700000" algn="tl" rotWithShape="0">
              <a:prstClr val="black">
                <a:alpha val="40000"/>
              </a:prstClr>
            </a:outerShdw>
          </a:effectLst>
        </p:spPr>
      </p:pic>
      <p:sp>
        <p:nvSpPr>
          <p:cNvPr id="10" name="TextBox 9"/>
          <p:cNvSpPr txBox="1"/>
          <p:nvPr/>
        </p:nvSpPr>
        <p:spPr>
          <a:xfrm>
            <a:off x="387521" y="4452597"/>
            <a:ext cx="2355273" cy="246221"/>
          </a:xfrm>
          <a:prstGeom prst="rect">
            <a:avLst/>
          </a:prstGeom>
          <a:noFill/>
        </p:spPr>
        <p:txBody>
          <a:bodyPr wrap="square" rtlCol="0">
            <a:spAutoFit/>
          </a:bodyPr>
          <a:lstStyle/>
          <a:p>
            <a:r>
              <a:rPr lang="en-US" sz="1000" b="1" u="none" dirty="0" smtClean="0">
                <a:solidFill>
                  <a:schemeClr val="accent1">
                    <a:lumMod val="75000"/>
                  </a:schemeClr>
                </a:solidFill>
                <a:latin typeface="Calibri" panose="020F0502020204030204" pitchFamily="34" charset="0"/>
                <a:cs typeface="Calibri" panose="020F0502020204030204" pitchFamily="34" charset="0"/>
              </a:rPr>
              <a:t>Example of Printed Medication List</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43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Diagnostic Imaging Portlet</a:t>
            </a:r>
            <a:r>
              <a:rPr lang="en-CA" sz="3200" dirty="0"/>
              <a:t/>
            </a:r>
            <a:br>
              <a:rPr lang="en-CA" sz="3200" dirty="0"/>
            </a:br>
            <a:r>
              <a:rPr lang="en-CA" sz="1600" b="0" dirty="0" smtClean="0">
                <a:solidFill>
                  <a:srgbClr val="008AB0"/>
                </a:solidFill>
              </a:rPr>
              <a:t>Overview</a:t>
            </a:r>
            <a:endParaRPr lang="en-CA" sz="2400" b="0" dirty="0">
              <a:solidFill>
                <a:srgbClr val="008AB0"/>
              </a:solidFill>
            </a:endParaRPr>
          </a:p>
        </p:txBody>
      </p:sp>
      <p:sp>
        <p:nvSpPr>
          <p:cNvPr id="6" name="Content Placeholder 5"/>
          <p:cNvSpPr>
            <a:spLocks noGrp="1"/>
          </p:cNvSpPr>
          <p:nvPr>
            <p:ph idx="1"/>
          </p:nvPr>
        </p:nvSpPr>
        <p:spPr>
          <a:xfrm>
            <a:off x="457200" y="3882066"/>
            <a:ext cx="8229600" cy="1245518"/>
          </a:xfrm>
        </p:spPr>
        <p:txBody>
          <a:bodyPr/>
          <a:lstStyle/>
          <a:p>
            <a:pPr marL="233363" indent="-233363">
              <a:spcBef>
                <a:spcPts val="0"/>
              </a:spcBef>
              <a:spcAft>
                <a:spcPts val="600"/>
              </a:spcAft>
            </a:pPr>
            <a:r>
              <a:rPr lang="en-US" sz="1400" dirty="0"/>
              <a:t>Access reports      as well as images      </a:t>
            </a:r>
            <a:r>
              <a:rPr lang="en-US" sz="1400" dirty="0" smtClean="0"/>
              <a:t> from </a:t>
            </a:r>
            <a:r>
              <a:rPr lang="en-US" sz="1400" dirty="0"/>
              <a:t>DI CS</a:t>
            </a:r>
          </a:p>
          <a:p>
            <a:pPr marL="233363" indent="-233363">
              <a:spcBef>
                <a:spcPts val="0"/>
              </a:spcBef>
              <a:spcAft>
                <a:spcPts val="600"/>
              </a:spcAft>
            </a:pPr>
            <a:r>
              <a:rPr lang="en-US" sz="1400" dirty="0"/>
              <a:t>All portlet views display the same information columns</a:t>
            </a:r>
          </a:p>
          <a:p>
            <a:pPr marL="233363" indent="-233363">
              <a:spcBef>
                <a:spcPts val="0"/>
              </a:spcBef>
              <a:spcAft>
                <a:spcPts val="600"/>
              </a:spcAft>
            </a:pPr>
            <a:r>
              <a:rPr lang="en-US" sz="1400" dirty="0"/>
              <a:t>All columns are locked (i.e., columns cannot be hidden</a:t>
            </a:r>
            <a:r>
              <a:rPr lang="en-US" sz="1400" dirty="0" smtClean="0"/>
              <a:t>)</a:t>
            </a:r>
            <a:endParaRPr lang="en-US" sz="1400" dirty="0"/>
          </a:p>
        </p:txBody>
      </p:sp>
      <p:pic>
        <p:nvPicPr>
          <p:cNvPr id="9" name="Picture 8"/>
          <p:cNvPicPr>
            <a:picLocks noChangeAspect="1"/>
          </p:cNvPicPr>
          <p:nvPr/>
        </p:nvPicPr>
        <p:blipFill>
          <a:blip r:embed="rId3"/>
          <a:stretch>
            <a:fillRect/>
          </a:stretch>
        </p:blipFill>
        <p:spPr>
          <a:xfrm>
            <a:off x="1864241" y="3881751"/>
            <a:ext cx="220999" cy="251482"/>
          </a:xfrm>
          <a:prstGeom prst="rect">
            <a:avLst/>
          </a:prstGeom>
        </p:spPr>
      </p:pic>
      <p:pic>
        <p:nvPicPr>
          <p:cNvPr id="10" name="Picture 9"/>
          <p:cNvPicPr>
            <a:picLocks noChangeAspect="1"/>
          </p:cNvPicPr>
          <p:nvPr/>
        </p:nvPicPr>
        <p:blipFill>
          <a:blip r:embed="rId4">
            <a:biLevel thresh="75000"/>
          </a:blip>
          <a:stretch>
            <a:fillRect/>
          </a:stretch>
        </p:blipFill>
        <p:spPr>
          <a:xfrm>
            <a:off x="3350342" y="3881751"/>
            <a:ext cx="228620" cy="259102"/>
          </a:xfrm>
          <a:prstGeom prst="rect">
            <a:avLst/>
          </a:prstGeom>
        </p:spPr>
      </p:pic>
      <p:pic>
        <p:nvPicPr>
          <p:cNvPr id="4" name="Picture 3"/>
          <p:cNvPicPr>
            <a:picLocks noChangeAspect="1"/>
          </p:cNvPicPr>
          <p:nvPr/>
        </p:nvPicPr>
        <p:blipFill>
          <a:blip r:embed="rId5"/>
          <a:stretch>
            <a:fillRect/>
          </a:stretch>
        </p:blipFill>
        <p:spPr>
          <a:xfrm>
            <a:off x="461977" y="1493851"/>
            <a:ext cx="8312754" cy="2251254"/>
          </a:xfrm>
          <a:prstGeom prst="rect">
            <a:avLst/>
          </a:prstGeom>
          <a:ln>
            <a:solidFill>
              <a:schemeClr val="tx1"/>
            </a:solidFill>
          </a:ln>
        </p:spPr>
      </p:pic>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162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5"/>
            <a:ext cx="8686800" cy="1165909"/>
          </a:xfrm>
        </p:spPr>
        <p:txBody>
          <a:bodyPr/>
          <a:lstStyle/>
          <a:p>
            <a:r>
              <a:rPr lang="en-CA" sz="3200" dirty="0"/>
              <a:t>Accessing the ConnectingOntario ClinicalViewer</a:t>
            </a:r>
            <a:br>
              <a:rPr lang="en-CA" sz="3200" dirty="0"/>
            </a:br>
            <a:r>
              <a:rPr lang="en-CA" sz="1600" dirty="0">
                <a:solidFill>
                  <a:srgbClr val="008AB0"/>
                </a:solidFill>
              </a:rPr>
              <a:t>Using Single </a:t>
            </a:r>
            <a:r>
              <a:rPr lang="en-CA" sz="1600" dirty="0" smtClean="0">
                <a:solidFill>
                  <a:srgbClr val="008AB0"/>
                </a:solidFill>
              </a:rPr>
              <a:t>Sign-On</a:t>
            </a:r>
            <a:endParaRPr lang="en-CA" sz="2400" dirty="0">
              <a:solidFill>
                <a:srgbClr val="008AB0"/>
              </a:solidFill>
            </a:endParaRPr>
          </a:p>
        </p:txBody>
      </p:sp>
      <p:sp>
        <p:nvSpPr>
          <p:cNvPr id="6" name="Content Placeholder 5"/>
          <p:cNvSpPr>
            <a:spLocks noGrp="1"/>
          </p:cNvSpPr>
          <p:nvPr>
            <p:ph idx="1"/>
          </p:nvPr>
        </p:nvSpPr>
        <p:spPr>
          <a:xfrm>
            <a:off x="457200" y="1381012"/>
            <a:ext cx="8229600" cy="2128730"/>
          </a:xfrm>
        </p:spPr>
        <p:txBody>
          <a:bodyPr/>
          <a:lstStyle/>
          <a:p>
            <a:pPr marL="233363" indent="-233363">
              <a:spcBef>
                <a:spcPts val="0"/>
              </a:spcBef>
              <a:spcAft>
                <a:spcPts val="600"/>
              </a:spcAft>
            </a:pPr>
            <a:r>
              <a:rPr lang="en-US" sz="1600" dirty="0"/>
              <a:t>If your organization has single sign-on to the ConnectingOntario ClinicalViewer, you will be able to access the ClinicalViewer directly from your own hospital or clinical information system</a:t>
            </a:r>
          </a:p>
          <a:p>
            <a:pPr marL="233363" indent="-233363">
              <a:spcBef>
                <a:spcPts val="0"/>
              </a:spcBef>
              <a:spcAft>
                <a:spcPts val="600"/>
              </a:spcAft>
            </a:pPr>
            <a:r>
              <a:rPr lang="en-US" sz="1600" dirty="0"/>
              <a:t>As well, if patient context sharing is enabled, the patient you select from your information system will be maintained when you access the ConnectingOntario ClinicalViewer</a:t>
            </a:r>
          </a:p>
          <a:p>
            <a:pPr marL="233363" indent="-233363">
              <a:spcBef>
                <a:spcPts val="0"/>
              </a:spcBef>
              <a:spcAft>
                <a:spcPts val="600"/>
              </a:spcAft>
            </a:pPr>
            <a:r>
              <a:rPr lang="en-US" sz="1600" dirty="0"/>
              <a:t>Follow your organization’s policies and recommendations regarding single sign-on and patient </a:t>
            </a:r>
            <a:r>
              <a:rPr lang="en-US" sz="1600" dirty="0" smtClean="0"/>
              <a:t>selection</a:t>
            </a:r>
            <a:endParaRPr lang="en-US" sz="1600" dirty="0"/>
          </a:p>
        </p:txBody>
      </p:sp>
      <p:sp>
        <p:nvSpPr>
          <p:cNvPr id="4"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2" name="Group 1"/>
          <p:cNvGrpSpPr/>
          <p:nvPr/>
        </p:nvGrpSpPr>
        <p:grpSpPr>
          <a:xfrm>
            <a:off x="811758" y="3475924"/>
            <a:ext cx="7809727" cy="871415"/>
            <a:chOff x="914400" y="3587896"/>
            <a:chExt cx="7543800" cy="871415"/>
          </a:xfrm>
        </p:grpSpPr>
        <p:sp>
          <p:nvSpPr>
            <p:cNvPr id="9" name="Rounded Rectangle 8"/>
            <p:cNvSpPr/>
            <p:nvPr/>
          </p:nvSpPr>
          <p:spPr>
            <a:xfrm>
              <a:off x="914400" y="3587896"/>
              <a:ext cx="7543800" cy="871415"/>
            </a:xfrm>
            <a:prstGeom prst="roundRect">
              <a:avLst>
                <a:gd name="adj" fmla="val 903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p>
          </p:txBody>
        </p:sp>
        <p:sp>
          <p:nvSpPr>
            <p:cNvPr id="10" name="TextBox 9"/>
            <p:cNvSpPr txBox="1"/>
            <p:nvPr/>
          </p:nvSpPr>
          <p:spPr>
            <a:xfrm>
              <a:off x="1103674" y="3731216"/>
              <a:ext cx="7057105" cy="584775"/>
            </a:xfrm>
            <a:prstGeom prst="rect">
              <a:avLst/>
            </a:prstGeom>
            <a:noFill/>
          </p:spPr>
          <p:txBody>
            <a:bodyPr wrap="square" rtlCol="0">
              <a:spAutoFit/>
            </a:bodyPr>
            <a:lstStyle/>
            <a:p>
              <a:r>
                <a:rPr lang="en-US" sz="1600" b="1" u="none" dirty="0">
                  <a:solidFill>
                    <a:schemeClr val="accent1">
                      <a:lumMod val="50000"/>
                    </a:schemeClr>
                  </a:solidFill>
                  <a:latin typeface="Calibri" panose="020F0502020204030204" pitchFamily="34" charset="0"/>
                  <a:cs typeface="Calibri" panose="020F0502020204030204" pitchFamily="34" charset="0"/>
                </a:rPr>
                <a:t>Note: </a:t>
              </a:r>
              <a:r>
                <a:rPr lang="en-US" sz="1600" u="none" dirty="0">
                  <a:solidFill>
                    <a:schemeClr val="tx1">
                      <a:lumMod val="85000"/>
                      <a:lumOff val="15000"/>
                    </a:schemeClr>
                  </a:solidFill>
                  <a:latin typeface="Calibri" panose="020F0502020204030204" pitchFamily="34" charset="0"/>
                  <a:cs typeface="Calibri" panose="020F0502020204030204" pitchFamily="34" charset="0"/>
                </a:rPr>
                <a:t>You must only view records for patients for whom you are providing care for the organization you are logged in under (unless otherwise permitted by the organization)</a:t>
              </a:r>
            </a:p>
          </p:txBody>
        </p:sp>
      </p:grpSp>
    </p:spTree>
    <p:extLst>
      <p:ext uri="{BB962C8B-B14F-4D97-AF65-F5344CB8AC3E}">
        <p14:creationId xmlns:p14="http://schemas.microsoft.com/office/powerpoint/2010/main" val="248913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Diagnostic </a:t>
            </a:r>
            <a:r>
              <a:rPr lang="en-CA" sz="3200" dirty="0" smtClean="0"/>
              <a:t>Imaging Portlet: </a:t>
            </a:r>
            <a:r>
              <a:rPr lang="en-CA" sz="3200" dirty="0"/>
              <a:t>Data Summary</a:t>
            </a:r>
            <a:br>
              <a:rPr lang="en-CA" sz="3200" dirty="0"/>
            </a:br>
            <a:r>
              <a:rPr lang="en-US" sz="1600" b="0" dirty="0">
                <a:solidFill>
                  <a:srgbClr val="008AB0"/>
                </a:solidFill>
              </a:rPr>
              <a:t>A listing of organizations contributing reports and images to DI CS is accessible through both the Data Summary and the Diagnostic Imaging portlet</a:t>
            </a:r>
          </a:p>
        </p:txBody>
      </p:sp>
      <p:grpSp>
        <p:nvGrpSpPr>
          <p:cNvPr id="19" name="Group 18"/>
          <p:cNvGrpSpPr/>
          <p:nvPr/>
        </p:nvGrpSpPr>
        <p:grpSpPr>
          <a:xfrm>
            <a:off x="0" y="1711101"/>
            <a:ext cx="9144000" cy="5146899"/>
            <a:chOff x="0" y="1711101"/>
            <a:chExt cx="9144000" cy="5146899"/>
          </a:xfrm>
        </p:grpSpPr>
        <p:sp>
          <p:nvSpPr>
            <p:cNvPr id="8" name="Content Placeholder 1"/>
            <p:cNvSpPr txBox="1">
              <a:spLocks/>
            </p:cNvSpPr>
            <p:nvPr/>
          </p:nvSpPr>
          <p:spPr bwMode="auto">
            <a:xfrm>
              <a:off x="3197822" y="1711101"/>
              <a:ext cx="4572000" cy="10133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231775" lvl="1" indent="-228600">
                <a:spcAft>
                  <a:spcPts val="400"/>
                </a:spcAft>
                <a:buNone/>
              </a:pPr>
              <a:r>
                <a:rPr lang="en-CA" sz="1400" b="1" u="none" kern="0" dirty="0" smtClean="0">
                  <a:solidFill>
                    <a:srgbClr val="007392"/>
                  </a:solidFill>
                  <a:latin typeface="Calibri" panose="020F0502020204030204" pitchFamily="34" charset="0"/>
                  <a:cs typeface="Calibri" panose="020F0502020204030204" pitchFamily="34" charset="0"/>
                </a:rPr>
                <a:t>Via Data Summary</a:t>
              </a:r>
            </a:p>
            <a:p>
              <a:pPr marL="231775" lvl="1" indent="-228600">
                <a:lnSpc>
                  <a:spcPct val="100000"/>
                </a:lnSpc>
                <a:spcAft>
                  <a:spcPts val="200"/>
                </a:spcAft>
                <a:buFont typeface="+mj-lt"/>
                <a:buAutoNum type="arabicPeriod"/>
              </a:pP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CA" sz="1400" b="1" u="none" kern="0" dirty="0" smtClean="0">
                  <a:solidFill>
                    <a:schemeClr val="tx1"/>
                  </a:solidFill>
                  <a:latin typeface="Calibri" panose="020F0502020204030204" pitchFamily="34" charset="0"/>
                  <a:cs typeface="Calibri" panose="020F0502020204030204" pitchFamily="34" charset="0"/>
                </a:rPr>
                <a:t>Data Summary</a:t>
              </a:r>
            </a:p>
            <a:p>
              <a:pPr marL="228600" indent="-228600">
                <a:lnSpc>
                  <a:spcPct val="100000"/>
                </a:lnSpc>
                <a:spcAft>
                  <a:spcPts val="200"/>
                </a:spcAft>
                <a:buFont typeface="+mj-lt"/>
                <a:buAutoNum type="arabicPeriod" startAt="2"/>
              </a:pP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US" sz="1400" b="1" u="none" dirty="0" smtClean="0">
                  <a:solidFill>
                    <a:schemeClr val="tx1"/>
                  </a:solidFill>
                  <a:latin typeface="Calibri" panose="020F0502020204030204" pitchFamily="34" charset="0"/>
                  <a:cs typeface="Calibri" panose="020F0502020204030204" pitchFamily="34" charset="0"/>
                </a:rPr>
                <a:t>Diagnostic </a:t>
              </a:r>
              <a:r>
                <a:rPr lang="en-US" sz="1400" b="1" u="none" dirty="0">
                  <a:solidFill>
                    <a:schemeClr val="tx1"/>
                  </a:solidFill>
                  <a:latin typeface="Calibri" panose="020F0502020204030204" pitchFamily="34" charset="0"/>
                  <a:cs typeface="Calibri" panose="020F0502020204030204" pitchFamily="34" charset="0"/>
                </a:rPr>
                <a:t>Imaging tab</a:t>
              </a:r>
            </a:p>
            <a:p>
              <a:pPr marL="231775" indent="-231775">
                <a:lnSpc>
                  <a:spcPct val="100000"/>
                </a:lnSpc>
                <a:spcAft>
                  <a:spcPts val="200"/>
                </a:spcAft>
                <a:buFont typeface="+mj-lt"/>
                <a:buAutoNum type="arabicPeriod" startAt="2"/>
              </a:pP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Select </a:t>
              </a:r>
              <a:r>
                <a:rPr lang="en-US" sz="1400" u="none" dirty="0">
                  <a:solidFill>
                    <a:schemeClr val="tx1">
                      <a:lumMod val="85000"/>
                      <a:lumOff val="15000"/>
                    </a:schemeClr>
                  </a:solidFill>
                  <a:latin typeface="Calibri" panose="020F0502020204030204" pitchFamily="34" charset="0"/>
                  <a:cs typeface="Calibri" panose="020F0502020204030204" pitchFamily="34" charset="0"/>
                </a:rPr>
                <a:t>the </a:t>
              </a:r>
              <a:r>
                <a:rPr lang="en-US" sz="1400" b="1" u="none" dirty="0">
                  <a:solidFill>
                    <a:schemeClr val="tx1"/>
                  </a:solidFill>
                  <a:latin typeface="Calibri" panose="020F0502020204030204" pitchFamily="34" charset="0"/>
                  <a:cs typeface="Calibri" panose="020F0502020204030204" pitchFamily="34" charset="0"/>
                </a:rPr>
                <a:t>DI Common Service Data Contributors </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link</a:t>
              </a:r>
              <a:endParaRPr lang="en-US" sz="140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Content Placeholder 1"/>
            <p:cNvSpPr txBox="1">
              <a:spLocks/>
            </p:cNvSpPr>
            <p:nvPr/>
          </p:nvSpPr>
          <p:spPr bwMode="auto">
            <a:xfrm>
              <a:off x="3721159" y="4544666"/>
              <a:ext cx="4315320" cy="712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0" lvl="1" indent="3175">
                <a:spcAft>
                  <a:spcPts val="600"/>
                </a:spcAft>
                <a:buNone/>
              </a:pPr>
              <a:r>
                <a:rPr lang="en-CA" sz="1400" b="1" u="none" kern="0" dirty="0" smtClean="0">
                  <a:solidFill>
                    <a:srgbClr val="007392"/>
                  </a:solidFill>
                  <a:latin typeface="Calibri" panose="020F0502020204030204" pitchFamily="34" charset="0"/>
                  <a:cs typeface="Calibri" panose="020F0502020204030204" pitchFamily="34" charset="0"/>
                </a:rPr>
                <a:t>Via DI Portlet</a:t>
              </a:r>
            </a:p>
            <a:p>
              <a:pPr marL="228600" lvl="1" indent="-227013">
                <a:spcAft>
                  <a:spcPts val="1000"/>
                </a:spcAft>
                <a:buFont typeface="+mj-lt"/>
                <a:buAutoNum type="arabicPeriod" startAt="4"/>
              </a:pPr>
              <a:r>
                <a:rPr lang="en-US" sz="1400" u="none" kern="0" dirty="0" smtClean="0">
                  <a:solidFill>
                    <a:schemeClr val="tx1"/>
                  </a:solidFill>
                  <a:latin typeface="Calibri" panose="020F0502020204030204" pitchFamily="34" charset="0"/>
                  <a:cs typeface="Calibri" panose="020F0502020204030204" pitchFamily="34" charset="0"/>
                </a:rPr>
                <a:t>In </a:t>
              </a:r>
              <a:r>
                <a:rPr lang="en-US" sz="1400" u="none" kern="0" dirty="0">
                  <a:solidFill>
                    <a:schemeClr val="tx1"/>
                  </a:solidFill>
                  <a:latin typeface="Calibri" panose="020F0502020204030204" pitchFamily="34" charset="0"/>
                  <a:cs typeface="Calibri" panose="020F0502020204030204" pitchFamily="34" charset="0"/>
                </a:rPr>
                <a:t>the DI </a:t>
              </a:r>
              <a:r>
                <a:rPr lang="en-US" sz="1400" u="none" kern="0" dirty="0" smtClean="0">
                  <a:solidFill>
                    <a:schemeClr val="tx1"/>
                  </a:solidFill>
                  <a:latin typeface="Calibri" panose="020F0502020204030204" pitchFamily="34" charset="0"/>
                  <a:cs typeface="Calibri" panose="020F0502020204030204" pitchFamily="34" charset="0"/>
                </a:rPr>
                <a:t>portlet, select the </a:t>
              </a:r>
              <a:r>
                <a:rPr lang="en-US" sz="1400" b="1" u="none" kern="0" dirty="0" smtClean="0">
                  <a:solidFill>
                    <a:schemeClr val="tx1"/>
                  </a:solidFill>
                  <a:latin typeface="Calibri" panose="020F0502020204030204" pitchFamily="34" charset="0"/>
                  <a:cs typeface="Calibri" panose="020F0502020204030204" pitchFamily="34" charset="0"/>
                </a:rPr>
                <a:t>DI Common Service </a:t>
              </a:r>
              <a:r>
                <a:rPr lang="en-US" sz="1400" u="none" kern="0" dirty="0" smtClean="0">
                  <a:solidFill>
                    <a:schemeClr val="tx1"/>
                  </a:solidFill>
                  <a:latin typeface="Calibri" panose="020F0502020204030204" pitchFamily="34" charset="0"/>
                  <a:cs typeface="Calibri" panose="020F0502020204030204" pitchFamily="34" charset="0"/>
                </a:rPr>
                <a:t>link to </a:t>
              </a:r>
              <a:r>
                <a:rPr lang="en-US" sz="1400" u="none" kern="0" dirty="0">
                  <a:solidFill>
                    <a:schemeClr val="tx1"/>
                  </a:solidFill>
                  <a:latin typeface="Calibri" panose="020F0502020204030204" pitchFamily="34" charset="0"/>
                  <a:cs typeface="Calibri" panose="020F0502020204030204" pitchFamily="34" charset="0"/>
                </a:rPr>
                <a:t>view a current list of organizations contributing to </a:t>
              </a:r>
              <a:r>
                <a:rPr lang="en-US" sz="1400" u="none" kern="0" dirty="0" smtClean="0">
                  <a:solidFill>
                    <a:schemeClr val="tx1"/>
                  </a:solidFill>
                  <a:latin typeface="Calibri" panose="020F0502020204030204" pitchFamily="34" charset="0"/>
                  <a:cs typeface="Calibri" panose="020F0502020204030204" pitchFamily="34" charset="0"/>
                </a:rPr>
                <a:t>DI CS</a:t>
              </a:r>
              <a:endParaRPr lang="en-CA" sz="1400" u="none" kern="0" dirty="0" smtClean="0">
                <a:solidFill>
                  <a:schemeClr val="tx1"/>
                </a:solidFill>
                <a:latin typeface="Calibri" panose="020F0502020204030204" pitchFamily="34" charset="0"/>
                <a:cs typeface="Calibri" panose="020F0502020204030204" pitchFamily="34" charset="0"/>
              </a:endParaRPr>
            </a:p>
          </p:txBody>
        </p:sp>
        <p:sp>
          <p:nvSpPr>
            <p:cNvPr id="9" name="Rectangle 8"/>
            <p:cNvSpPr/>
            <p:nvPr/>
          </p:nvSpPr>
          <p:spPr bwMode="auto">
            <a:xfrm>
              <a:off x="0" y="6103791"/>
              <a:ext cx="9144000" cy="75420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pic>
          <p:nvPicPr>
            <p:cNvPr id="6" name="Picture 5"/>
            <p:cNvPicPr>
              <a:picLocks noChangeAspect="1"/>
            </p:cNvPicPr>
            <p:nvPr/>
          </p:nvPicPr>
          <p:blipFill>
            <a:blip r:embed="rId3"/>
            <a:stretch>
              <a:fillRect/>
            </a:stretch>
          </p:blipFill>
          <p:spPr>
            <a:xfrm>
              <a:off x="556406" y="2694301"/>
              <a:ext cx="7094354" cy="1749940"/>
            </a:xfrm>
            <a:prstGeom prst="rect">
              <a:avLst/>
            </a:prstGeom>
            <a:ln>
              <a:solidFill>
                <a:schemeClr val="tx1">
                  <a:lumMod val="85000"/>
                  <a:lumOff val="15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06" y="4587226"/>
              <a:ext cx="2894717" cy="2208256"/>
            </a:xfrm>
            <a:prstGeom prst="rect">
              <a:avLst/>
            </a:prstGeom>
            <a:ln>
              <a:solidFill>
                <a:schemeClr val="tx1">
                  <a:lumMod val="75000"/>
                  <a:lumOff val="25000"/>
                </a:schemeClr>
              </a:solidFill>
            </a:ln>
          </p:spPr>
        </p:pic>
        <p:grpSp>
          <p:nvGrpSpPr>
            <p:cNvPr id="2" name="Group 1"/>
            <p:cNvGrpSpPr/>
            <p:nvPr/>
          </p:nvGrpSpPr>
          <p:grpSpPr>
            <a:xfrm>
              <a:off x="556406" y="1727353"/>
              <a:ext cx="2464791" cy="1126174"/>
              <a:chOff x="464127" y="1727353"/>
              <a:chExt cx="2464791" cy="1126174"/>
            </a:xfrm>
          </p:grpSpPr>
          <p:pic>
            <p:nvPicPr>
              <p:cNvPr id="17" name="Picture 16"/>
              <p:cNvPicPr>
                <a:picLocks noChangeAspect="1"/>
              </p:cNvPicPr>
              <p:nvPr/>
            </p:nvPicPr>
            <p:blipFill rotWithShape="1">
              <a:blip r:embed="rId5"/>
              <a:srcRect l="65288" r="-1"/>
              <a:stretch/>
            </p:blipFill>
            <p:spPr>
              <a:xfrm>
                <a:off x="464127" y="1727353"/>
                <a:ext cx="2464791" cy="770341"/>
              </a:xfrm>
              <a:prstGeom prst="rect">
                <a:avLst/>
              </a:prstGeom>
              <a:ln>
                <a:solidFill>
                  <a:schemeClr val="tx1">
                    <a:lumMod val="85000"/>
                    <a:lumOff val="15000"/>
                  </a:schemeClr>
                </a:solidFill>
              </a:ln>
            </p:spPr>
          </p:pic>
          <p:pic>
            <p:nvPicPr>
              <p:cNvPr id="18" name="Picture 6" descr="C:\Users\LAURIE~1.FRA\AppData\Local\Temp\SNAGHTML245767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0829" y="2257823"/>
                <a:ext cx="399663" cy="262937"/>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699123" y="2434791"/>
                <a:ext cx="381000" cy="418736"/>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p:cNvGrpSpPr/>
            <p:nvPr/>
          </p:nvGrpSpPr>
          <p:grpSpPr>
            <a:xfrm>
              <a:off x="3928182" y="5257861"/>
              <a:ext cx="3471917" cy="1278336"/>
              <a:chOff x="3793958" y="4997802"/>
              <a:chExt cx="3471917" cy="1278336"/>
            </a:xfrm>
          </p:grpSpPr>
          <p:pic>
            <p:nvPicPr>
              <p:cNvPr id="6146" name="Picture 2" descr="C:\Users\LAURIE~1.FRA\AppData\Local\Temp\SNAGHTML247e21b1.PNG"/>
              <p:cNvPicPr>
                <a:picLocks noChangeAspect="1" noChangeArrowheads="1"/>
              </p:cNvPicPr>
              <p:nvPr/>
            </p:nvPicPr>
            <p:blipFill rotWithShape="1">
              <a:blip r:embed="rId7">
                <a:extLst>
                  <a:ext uri="{28A0092B-C50C-407E-A947-70E740481C1C}">
                    <a14:useLocalDpi xmlns:a14="http://schemas.microsoft.com/office/drawing/2010/main" val="0"/>
                  </a:ext>
                </a:extLst>
              </a:blip>
              <a:srcRect b="38548"/>
              <a:stretch/>
            </p:blipFill>
            <p:spPr bwMode="auto">
              <a:xfrm>
                <a:off x="3793958" y="4997802"/>
                <a:ext cx="3341438" cy="1278336"/>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6148" name="Picture 4" descr="C:\Users\LAURIE~1.FRA\AppData\Local\Temp\SNAGHTML248126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585" y="5496267"/>
                <a:ext cx="411290" cy="2720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Down Arrow 13"/>
            <p:cNvSpPr/>
            <p:nvPr/>
          </p:nvSpPr>
          <p:spPr>
            <a:xfrm rot="5400000">
              <a:off x="3410105" y="5610880"/>
              <a:ext cx="381000" cy="655155"/>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Down Arrow 11"/>
            <p:cNvSpPr/>
            <p:nvPr/>
          </p:nvSpPr>
          <p:spPr>
            <a:xfrm>
              <a:off x="2573085" y="3571699"/>
              <a:ext cx="381000" cy="1092579"/>
            </a:xfrm>
            <a:prstGeom prst="downArrow">
              <a:avLst>
                <a:gd name="adj1" fmla="val 38923"/>
                <a:gd name="adj2" fmla="val 56606"/>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57485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1" y="3554543"/>
            <a:ext cx="5995272" cy="1623635"/>
          </a:xfrm>
          <a:prstGeom prst="rect">
            <a:avLst/>
          </a:prstGeom>
          <a:ln>
            <a:solidFill>
              <a:schemeClr val="tx1"/>
            </a:solidFill>
          </a:ln>
        </p:spPr>
      </p:pic>
      <p:sp>
        <p:nvSpPr>
          <p:cNvPr id="5" name="Title 4"/>
          <p:cNvSpPr>
            <a:spLocks noGrp="1"/>
          </p:cNvSpPr>
          <p:nvPr>
            <p:ph type="title"/>
          </p:nvPr>
        </p:nvSpPr>
        <p:spPr>
          <a:xfrm>
            <a:off x="457200" y="454386"/>
            <a:ext cx="8686800" cy="1165909"/>
          </a:xfrm>
        </p:spPr>
        <p:txBody>
          <a:bodyPr/>
          <a:lstStyle/>
          <a:p>
            <a:r>
              <a:rPr lang="en-CA" sz="3200" dirty="0"/>
              <a:t>Diagnostic </a:t>
            </a:r>
            <a:r>
              <a:rPr lang="en-CA" sz="3200" dirty="0" smtClean="0"/>
              <a:t>Imaging Portlet</a:t>
            </a:r>
            <a:r>
              <a:rPr lang="en-CA" sz="3200" dirty="0"/>
              <a:t/>
            </a:r>
            <a:br>
              <a:rPr lang="en-CA" sz="3200" dirty="0"/>
            </a:br>
            <a:endParaRPr lang="en-CA" sz="2400" b="0" dirty="0">
              <a:solidFill>
                <a:srgbClr val="008AB0"/>
              </a:solidFill>
            </a:endParaRPr>
          </a:p>
        </p:txBody>
      </p:sp>
      <p:sp>
        <p:nvSpPr>
          <p:cNvPr id="6" name="Content Placeholder 5"/>
          <p:cNvSpPr>
            <a:spLocks noGrp="1"/>
          </p:cNvSpPr>
          <p:nvPr>
            <p:ph idx="1"/>
          </p:nvPr>
        </p:nvSpPr>
        <p:spPr>
          <a:xfrm>
            <a:off x="457200" y="1390299"/>
            <a:ext cx="8229600" cy="2092581"/>
          </a:xfrm>
        </p:spPr>
        <p:txBody>
          <a:bodyPr/>
          <a:lstStyle/>
          <a:p>
            <a:pPr marL="0" indent="0">
              <a:spcBef>
                <a:spcPts val="0"/>
              </a:spcBef>
              <a:spcAft>
                <a:spcPts val="600"/>
              </a:spcAft>
              <a:buNone/>
            </a:pPr>
            <a:r>
              <a:rPr lang="en-US" sz="1400" b="1" dirty="0" smtClean="0"/>
              <a:t>Tips:</a:t>
            </a:r>
            <a:endParaRPr lang="en-US" sz="1400" b="1" dirty="0"/>
          </a:p>
          <a:p>
            <a:pPr marL="233363" indent="-233363">
              <a:spcBef>
                <a:spcPts val="0"/>
              </a:spcBef>
              <a:spcAft>
                <a:spcPts val="600"/>
              </a:spcAft>
              <a:buFont typeface="+mj-lt"/>
              <a:buAutoNum type="arabicPeriod"/>
            </a:pPr>
            <a:r>
              <a:rPr lang="en-US" sz="1400" dirty="0"/>
              <a:t>Sort in ascending or descending order by </a:t>
            </a:r>
            <a:r>
              <a:rPr lang="en-US" sz="1400" dirty="0" smtClean="0"/>
              <a:t>selecting </a:t>
            </a:r>
            <a:r>
              <a:rPr lang="en-US" sz="1400" dirty="0"/>
              <a:t>the column headers (except for Additional Information).  By default, the portlet is sorted by the procedure date and time in descending order</a:t>
            </a:r>
          </a:p>
          <a:p>
            <a:pPr marL="233363" indent="-233363">
              <a:spcBef>
                <a:spcPts val="0"/>
              </a:spcBef>
              <a:spcAft>
                <a:spcPts val="600"/>
              </a:spcAft>
              <a:buFont typeface="+mj-lt"/>
              <a:buAutoNum type="arabicPeriod"/>
            </a:pPr>
            <a:r>
              <a:rPr lang="en-US" sz="1400" dirty="0"/>
              <a:t>One accession </a:t>
            </a:r>
            <a:r>
              <a:rPr lang="en-US" sz="1400" dirty="0" smtClean="0"/>
              <a:t>number (</a:t>
            </a:r>
            <a:r>
              <a:rPr lang="en-US" sz="1400" dirty="0"/>
              <a:t>row) can be associated with one or more studies. Hover over the Procedure Description or Additional Information columns to view the associated list in a tooltip</a:t>
            </a:r>
          </a:p>
          <a:p>
            <a:pPr marL="233363" indent="-233363">
              <a:spcBef>
                <a:spcPts val="0"/>
              </a:spcBef>
              <a:spcAft>
                <a:spcPts val="600"/>
              </a:spcAft>
              <a:buFont typeface="+mj-lt"/>
              <a:buAutoNum type="arabicPeriod"/>
            </a:pPr>
            <a:r>
              <a:rPr lang="en-US" sz="1400" dirty="0"/>
              <a:t>Additional </a:t>
            </a:r>
            <a:r>
              <a:rPr lang="en-US" sz="1400" dirty="0" smtClean="0"/>
              <a:t>information </a:t>
            </a:r>
            <a:r>
              <a:rPr lang="en-US" sz="1400" dirty="0"/>
              <a:t>such as </a:t>
            </a:r>
            <a:r>
              <a:rPr lang="en-US" sz="1400" dirty="0" smtClean="0"/>
              <a:t>modality</a:t>
            </a:r>
            <a:r>
              <a:rPr lang="en-US" sz="1400" dirty="0"/>
              <a:t>, anatomic region, and laterality </a:t>
            </a:r>
            <a:r>
              <a:rPr lang="en-US" sz="1400" dirty="0" smtClean="0"/>
              <a:t>is </a:t>
            </a:r>
            <a:r>
              <a:rPr lang="en-US" sz="1400" dirty="0"/>
              <a:t>displayed when provided by the source system</a:t>
            </a:r>
          </a:p>
          <a:p>
            <a:pPr marL="233363" indent="-233363">
              <a:spcBef>
                <a:spcPts val="0"/>
              </a:spcBef>
              <a:spcAft>
                <a:spcPts val="600"/>
              </a:spcAft>
              <a:buFont typeface="+mj-lt"/>
              <a:buAutoNum type="arabicPeriod"/>
            </a:pPr>
            <a:r>
              <a:rPr lang="en-US" sz="1400" dirty="0"/>
              <a:t>Print the contents of the DI portlet using the </a:t>
            </a:r>
            <a:r>
              <a:rPr lang="en-US" sz="1400" b="1" dirty="0" smtClean="0"/>
              <a:t>Print</a:t>
            </a:r>
            <a:r>
              <a:rPr lang="en-US" sz="1400" dirty="0" smtClean="0"/>
              <a:t> </a:t>
            </a:r>
            <a:r>
              <a:rPr lang="en-US" sz="1400" dirty="0"/>
              <a:t>icon</a:t>
            </a:r>
          </a:p>
          <a:p>
            <a:pPr>
              <a:spcBef>
                <a:spcPts val="0"/>
              </a:spcBef>
              <a:spcAft>
                <a:spcPts val="600"/>
              </a:spcAft>
            </a:pPr>
            <a:endParaRPr lang="en-CA" sz="1400" dirty="0"/>
          </a:p>
        </p:txBody>
      </p:sp>
      <p:grpSp>
        <p:nvGrpSpPr>
          <p:cNvPr id="10" name="Group 9"/>
          <p:cNvGrpSpPr/>
          <p:nvPr/>
        </p:nvGrpSpPr>
        <p:grpSpPr>
          <a:xfrm>
            <a:off x="2474727" y="3470722"/>
            <a:ext cx="4122998" cy="1510088"/>
            <a:chOff x="2474727" y="3470722"/>
            <a:chExt cx="4122998" cy="1510088"/>
          </a:xfrm>
        </p:grpSpPr>
        <p:pic>
          <p:nvPicPr>
            <p:cNvPr id="8194" name="Picture 2" descr="C:\Users\LAURIE~1.FRA\AppData\Local\Temp\SNAGHTML248126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629" y="3470722"/>
              <a:ext cx="421096" cy="278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LAURIE~1.FRA\AppData\Local\Temp\SNAGHTML245767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832" y="3913912"/>
              <a:ext cx="407408" cy="26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394" y="4137082"/>
              <a:ext cx="436537" cy="28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Users\LAURIE~1.FRA\AppData\Local\Temp\SNAGHTML245931f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4727" y="4696589"/>
              <a:ext cx="432016" cy="28422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8"/>
          <a:stretch>
            <a:fillRect/>
          </a:stretch>
        </p:blipFill>
        <p:spPr>
          <a:xfrm>
            <a:off x="6655271" y="4647822"/>
            <a:ext cx="2335449" cy="979506"/>
          </a:xfrm>
          <a:prstGeom prst="rect">
            <a:avLst/>
          </a:prstGeom>
          <a:ln>
            <a:solidFill>
              <a:schemeClr val="tx1"/>
            </a:solidFill>
          </a:ln>
        </p:spPr>
      </p:pic>
      <p:pic>
        <p:nvPicPr>
          <p:cNvPr id="9" name="Picture 8"/>
          <p:cNvPicPr>
            <a:picLocks noChangeAspect="1"/>
          </p:cNvPicPr>
          <p:nvPr/>
        </p:nvPicPr>
        <p:blipFill rotWithShape="1">
          <a:blip r:embed="rId9"/>
          <a:srcRect r="15019"/>
          <a:stretch/>
        </p:blipFill>
        <p:spPr>
          <a:xfrm>
            <a:off x="6654875" y="3514032"/>
            <a:ext cx="2342679" cy="1013821"/>
          </a:xfrm>
          <a:prstGeom prst="rect">
            <a:avLst/>
          </a:prstGeom>
          <a:ln>
            <a:solidFill>
              <a:schemeClr val="tx1"/>
            </a:solidFill>
          </a:ln>
        </p:spPr>
      </p:pic>
      <p:pic>
        <p:nvPicPr>
          <p:cNvPr id="24"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144" y="3973627"/>
            <a:ext cx="436537" cy="2871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694" y="5052440"/>
            <a:ext cx="436537" cy="287195"/>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6057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Diagnostic Imaging Portlet</a:t>
            </a:r>
            <a:br>
              <a:rPr lang="en-CA" sz="3200" dirty="0"/>
            </a:br>
            <a:r>
              <a:rPr lang="en-CA" sz="1600" b="0" dirty="0" smtClean="0">
                <a:solidFill>
                  <a:srgbClr val="008AB0"/>
                </a:solidFill>
              </a:rPr>
              <a:t>Reports</a:t>
            </a:r>
            <a:endParaRPr lang="en-CA" sz="2400" b="0" dirty="0">
              <a:solidFill>
                <a:srgbClr val="008AB0"/>
              </a:solidFill>
            </a:endParaRPr>
          </a:p>
        </p:txBody>
      </p:sp>
      <p:sp>
        <p:nvSpPr>
          <p:cNvPr id="7" name="Content Placeholder 5"/>
          <p:cNvSpPr>
            <a:spLocks noGrp="1"/>
          </p:cNvSpPr>
          <p:nvPr>
            <p:ph idx="1"/>
          </p:nvPr>
        </p:nvSpPr>
        <p:spPr>
          <a:xfrm>
            <a:off x="457199" y="1494213"/>
            <a:ext cx="4093937" cy="1176770"/>
          </a:xfrm>
        </p:spPr>
        <p:txBody>
          <a:bodyPr>
            <a:noAutofit/>
          </a:bodyPr>
          <a:lstStyle/>
          <a:p>
            <a:pPr marL="0" indent="0">
              <a:spcBef>
                <a:spcPts val="0"/>
              </a:spcBef>
              <a:spcAft>
                <a:spcPts val="600"/>
              </a:spcAft>
              <a:buNone/>
            </a:pPr>
            <a:r>
              <a:rPr lang="en-US" sz="1400" dirty="0"/>
              <a:t>To view reports:</a:t>
            </a:r>
          </a:p>
          <a:p>
            <a:pPr marL="231775" indent="-231775">
              <a:spcBef>
                <a:spcPts val="0"/>
              </a:spcBef>
              <a:spcAft>
                <a:spcPts val="600"/>
              </a:spcAft>
              <a:buFont typeface="+mj-lt"/>
              <a:buAutoNum type="arabicPeriod"/>
            </a:pPr>
            <a:r>
              <a:rPr lang="en-US" sz="1400" spc="-10" dirty="0" smtClean="0"/>
              <a:t>Select the </a:t>
            </a:r>
            <a:r>
              <a:rPr lang="en-US" sz="1400" b="1" spc="-10" dirty="0" smtClean="0"/>
              <a:t>Report</a:t>
            </a:r>
            <a:r>
              <a:rPr lang="en-US" sz="1400" spc="-10" dirty="0" smtClean="0"/>
              <a:t> icon in </a:t>
            </a:r>
            <a:r>
              <a:rPr lang="en-US" sz="1400" spc="-10" dirty="0"/>
              <a:t>the appropriate row</a:t>
            </a:r>
          </a:p>
          <a:p>
            <a:pPr marL="231775" lvl="1" indent="0">
              <a:spcBef>
                <a:spcPts val="0"/>
              </a:spcBef>
              <a:spcAft>
                <a:spcPts val="600"/>
              </a:spcAft>
              <a:buNone/>
            </a:pPr>
            <a:r>
              <a:rPr lang="en-US" sz="1400" dirty="0"/>
              <a:t>The report </a:t>
            </a:r>
            <a:r>
              <a:rPr lang="en-US" sz="1400" dirty="0" smtClean="0"/>
              <a:t>displays in </a:t>
            </a:r>
            <a:r>
              <a:rPr lang="en-US" sz="1400" dirty="0"/>
              <a:t>a separate </a:t>
            </a:r>
            <a:r>
              <a:rPr lang="en-US" sz="1400" dirty="0" smtClean="0"/>
              <a:t>document </a:t>
            </a:r>
            <a:r>
              <a:rPr lang="en-US" sz="1400" dirty="0"/>
              <a:t>viewer </a:t>
            </a:r>
            <a:r>
              <a:rPr lang="en-US" sz="1400" dirty="0" smtClean="0"/>
              <a:t>window</a:t>
            </a:r>
            <a:endParaRPr lang="en-US" sz="1400" dirty="0"/>
          </a:p>
        </p:txBody>
      </p:sp>
      <p:sp>
        <p:nvSpPr>
          <p:cNvPr id="8" name="Content Placeholder 5"/>
          <p:cNvSpPr txBox="1">
            <a:spLocks/>
          </p:cNvSpPr>
          <p:nvPr/>
        </p:nvSpPr>
        <p:spPr>
          <a:xfrm>
            <a:off x="467262" y="2904795"/>
            <a:ext cx="3726881" cy="2349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Courier New" panose="02070309020205020404" pitchFamily="49" charset="0"/>
              <a:buNone/>
            </a:pPr>
            <a:r>
              <a:rPr lang="en-US" sz="1400" b="1" u="none" dirty="0" smtClean="0">
                <a:latin typeface="Calibri" panose="020F0502020204030204" pitchFamily="34" charset="0"/>
                <a:cs typeface="Calibri" panose="020F0502020204030204" pitchFamily="34" charset="0"/>
              </a:rPr>
              <a:t>Tips:</a:t>
            </a:r>
          </a:p>
          <a:p>
            <a:pPr marL="231775" indent="-231775">
              <a:spcBef>
                <a:spcPts val="0"/>
              </a:spcBef>
              <a:spcAft>
                <a:spcPts val="600"/>
              </a:spcAft>
              <a:buFont typeface="+mj-lt"/>
              <a:buAutoNum type="arabicPeriod"/>
            </a:pPr>
            <a:r>
              <a:rPr lang="en-US" sz="1400" u="none" dirty="0">
                <a:latin typeface="Calibri" panose="020F0502020204030204" pitchFamily="34" charset="0"/>
                <a:cs typeface="Calibri" panose="020F0502020204030204" pitchFamily="34" charset="0"/>
              </a:rPr>
              <a:t>Each report is visible </a:t>
            </a:r>
            <a:r>
              <a:rPr lang="en-US" sz="1400" u="none" dirty="0" smtClean="0">
                <a:latin typeface="Calibri" panose="020F0502020204030204" pitchFamily="34" charset="0"/>
                <a:cs typeface="Calibri" panose="020F0502020204030204" pitchFamily="34" charset="0"/>
              </a:rPr>
              <a:t>in </a:t>
            </a:r>
            <a:r>
              <a:rPr lang="en-US" sz="1400" u="none" dirty="0">
                <a:latin typeface="Calibri" panose="020F0502020204030204" pitchFamily="34" charset="0"/>
                <a:cs typeface="Calibri" panose="020F0502020204030204" pitchFamily="34" charset="0"/>
              </a:rPr>
              <a:t>its own tab</a:t>
            </a:r>
          </a:p>
          <a:p>
            <a:pPr marL="231775" indent="-231775">
              <a:spcBef>
                <a:spcPts val="0"/>
              </a:spcBef>
              <a:spcAft>
                <a:spcPts val="600"/>
              </a:spcAft>
              <a:buFont typeface="+mj-lt"/>
              <a:buAutoNum type="arabicPeriod"/>
            </a:pPr>
            <a:r>
              <a:rPr lang="en-US" sz="1400" u="none" spc="-10" dirty="0">
                <a:latin typeface="Calibri" panose="020F0502020204030204" pitchFamily="34" charset="0"/>
                <a:cs typeface="Calibri" panose="020F0502020204030204" pitchFamily="34" charset="0"/>
              </a:rPr>
              <a:t>Amended reports </a:t>
            </a:r>
            <a:r>
              <a:rPr lang="en-US" sz="1400" u="none" spc="-10" dirty="0" smtClean="0">
                <a:latin typeface="Calibri" panose="020F0502020204030204" pitchFamily="34" charset="0"/>
                <a:cs typeface="Calibri" panose="020F0502020204030204" pitchFamily="34" charset="0"/>
              </a:rPr>
              <a:t>displayed </a:t>
            </a:r>
            <a:r>
              <a:rPr lang="en-US" sz="1400" u="none" spc="-10" dirty="0">
                <a:latin typeface="Calibri" panose="020F0502020204030204" pitchFamily="34" charset="0"/>
                <a:cs typeface="Calibri" panose="020F0502020204030204" pitchFamily="34" charset="0"/>
              </a:rPr>
              <a:t>with a </a:t>
            </a:r>
            <a:r>
              <a:rPr lang="en-US" sz="1400" b="1" u="none" spc="-10" dirty="0">
                <a:solidFill>
                  <a:srgbClr val="FF0000"/>
                </a:solidFill>
                <a:latin typeface="Calibri" panose="020F0502020204030204" pitchFamily="34" charset="0"/>
                <a:cs typeface="Calibri" panose="020F0502020204030204" pitchFamily="34" charset="0"/>
              </a:rPr>
              <a:t>red</a:t>
            </a:r>
            <a:r>
              <a:rPr lang="en-US" sz="1400" u="none" spc="-10" dirty="0">
                <a:latin typeface="Calibri" panose="020F0502020204030204" pitchFamily="34" charset="0"/>
                <a:cs typeface="Calibri" panose="020F0502020204030204" pitchFamily="34" charset="0"/>
              </a:rPr>
              <a:t> reporting status label and the Amended label. </a:t>
            </a:r>
            <a:r>
              <a:rPr lang="en-US" sz="1400" b="1" u="none" spc="-10" dirty="0" smtClean="0">
                <a:latin typeface="Calibri" panose="020F0502020204030204" pitchFamily="34" charset="0"/>
                <a:cs typeface="Calibri" panose="020F0502020204030204" pitchFamily="34" charset="0"/>
              </a:rPr>
              <a:t>Note:</a:t>
            </a:r>
            <a:r>
              <a:rPr lang="en-US" sz="1400" u="none" spc="-10" dirty="0" smtClean="0">
                <a:latin typeface="Calibri" panose="020F0502020204030204" pitchFamily="34" charset="0"/>
                <a:cs typeface="Calibri" panose="020F0502020204030204" pitchFamily="34" charset="0"/>
              </a:rPr>
              <a:t> Amended </a:t>
            </a:r>
            <a:r>
              <a:rPr lang="en-US" sz="1400" u="none" spc="-10" dirty="0">
                <a:latin typeface="Calibri" panose="020F0502020204030204" pitchFamily="34" charset="0"/>
                <a:cs typeface="Calibri" panose="020F0502020204030204" pitchFamily="34" charset="0"/>
              </a:rPr>
              <a:t>reports replace the original report, although both display in the Document Viewer</a:t>
            </a:r>
            <a:endParaRPr lang="en-US" sz="1400" u="none" spc="-10" dirty="0" smtClean="0">
              <a:latin typeface="Calibri" panose="020F0502020204030204" pitchFamily="34" charset="0"/>
              <a:cs typeface="Calibri" panose="020F0502020204030204" pitchFamily="34" charset="0"/>
            </a:endParaRPr>
          </a:p>
          <a:p>
            <a:pPr marL="233363" indent="-233363">
              <a:spcBef>
                <a:spcPts val="0"/>
              </a:spcBef>
              <a:spcAft>
                <a:spcPts val="600"/>
              </a:spcAft>
              <a:buFont typeface="+mj-lt"/>
              <a:buAutoNum type="arabicPeriod" startAt="3"/>
            </a:pPr>
            <a:r>
              <a:rPr lang="en-US" sz="1400" u="none" dirty="0" smtClean="0">
                <a:latin typeface="Calibri" panose="020F0502020204030204" pitchFamily="34" charset="0"/>
                <a:cs typeface="Calibri" panose="020F0502020204030204" pitchFamily="34" charset="0"/>
              </a:rPr>
              <a:t>Print </a:t>
            </a:r>
            <a:r>
              <a:rPr lang="en-US" sz="1400" u="none" dirty="0">
                <a:latin typeface="Calibri" panose="020F0502020204030204" pitchFamily="34" charset="0"/>
                <a:cs typeface="Calibri" panose="020F0502020204030204" pitchFamily="34" charset="0"/>
              </a:rPr>
              <a:t>the report using </a:t>
            </a:r>
            <a:r>
              <a:rPr lang="en-US" sz="1400" b="1" u="none" dirty="0" smtClean="0">
                <a:latin typeface="Calibri" panose="020F0502020204030204" pitchFamily="34" charset="0"/>
                <a:cs typeface="Calibri" panose="020F0502020204030204" pitchFamily="34" charset="0"/>
              </a:rPr>
              <a:t>Print </a:t>
            </a:r>
            <a:r>
              <a:rPr lang="en-US" sz="1400" b="1" u="none" dirty="0">
                <a:latin typeface="Calibri" panose="020F0502020204030204" pitchFamily="34" charset="0"/>
                <a:cs typeface="Calibri" panose="020F0502020204030204" pitchFamily="34" charset="0"/>
              </a:rPr>
              <a:t>Current </a:t>
            </a:r>
            <a:r>
              <a:rPr lang="en-US" sz="1400" b="1" u="none" dirty="0" smtClean="0">
                <a:latin typeface="Calibri" panose="020F0502020204030204" pitchFamily="34" charset="0"/>
                <a:cs typeface="Calibri" panose="020F0502020204030204" pitchFamily="34" charset="0"/>
              </a:rPr>
              <a:t>Tab</a:t>
            </a:r>
            <a:endParaRPr lang="en-US" sz="1400" u="none" dirty="0">
              <a:latin typeface="Calibri" panose="020F0502020204030204" pitchFamily="34" charset="0"/>
              <a:cs typeface="Calibri" panose="020F0502020204030204" pitchFamily="34" charset="0"/>
            </a:endParaRPr>
          </a:p>
          <a:p>
            <a:pPr marL="231775" indent="-231775">
              <a:spcBef>
                <a:spcPts val="0"/>
              </a:spcBef>
              <a:spcAft>
                <a:spcPts val="600"/>
              </a:spcAft>
              <a:buFont typeface="+mj-lt"/>
              <a:buAutoNum type="arabicPeriod" startAt="3"/>
            </a:pPr>
            <a:r>
              <a:rPr lang="en-US" sz="1400" u="none" dirty="0">
                <a:latin typeface="Calibri" panose="020F0502020204030204" pitchFamily="34" charset="0"/>
                <a:cs typeface="Calibri" panose="020F0502020204030204" pitchFamily="34" charset="0"/>
              </a:rPr>
              <a:t>Close the window using </a:t>
            </a:r>
            <a:r>
              <a:rPr lang="en-US" sz="1400" b="1" u="none" dirty="0" smtClean="0">
                <a:latin typeface="Calibri" panose="020F0502020204030204" pitchFamily="34" charset="0"/>
                <a:cs typeface="Calibri" panose="020F0502020204030204" pitchFamily="34" charset="0"/>
              </a:rPr>
              <a:t>Close</a:t>
            </a:r>
            <a:r>
              <a:rPr lang="en-US" sz="1400" u="none" dirty="0" smtClean="0">
                <a:latin typeface="Calibri" panose="020F0502020204030204" pitchFamily="34" charset="0"/>
                <a:cs typeface="Calibri" panose="020F0502020204030204" pitchFamily="34" charset="0"/>
              </a:rPr>
              <a:t> or </a:t>
            </a:r>
            <a:r>
              <a:rPr lang="en-US" sz="1400" b="1" u="none" dirty="0" smtClean="0">
                <a:latin typeface="Calibri" panose="020F0502020204030204" pitchFamily="34" charset="0"/>
                <a:cs typeface="Calibri" panose="020F0502020204030204" pitchFamily="34" charset="0"/>
              </a:rPr>
              <a:t>X</a:t>
            </a:r>
            <a:endParaRPr lang="en-US" sz="1400" u="none" dirty="0">
              <a:latin typeface="Calibri" panose="020F0502020204030204" pitchFamily="34" charset="0"/>
              <a:cs typeface="Calibri" panose="020F0502020204030204" pitchFamily="34" charset="0"/>
            </a:endParaRPr>
          </a:p>
        </p:txBody>
      </p:sp>
      <p:grpSp>
        <p:nvGrpSpPr>
          <p:cNvPr id="20" name="Group 19"/>
          <p:cNvGrpSpPr/>
          <p:nvPr/>
        </p:nvGrpSpPr>
        <p:grpSpPr>
          <a:xfrm>
            <a:off x="3990821" y="1487935"/>
            <a:ext cx="5157311" cy="4622488"/>
            <a:chOff x="3990821" y="1487935"/>
            <a:chExt cx="5157311" cy="4622488"/>
          </a:xfrm>
        </p:grpSpPr>
        <p:pic>
          <p:nvPicPr>
            <p:cNvPr id="6" name="Picture 5"/>
            <p:cNvPicPr>
              <a:picLocks noChangeAspect="1"/>
            </p:cNvPicPr>
            <p:nvPr/>
          </p:nvPicPr>
          <p:blipFill>
            <a:blip r:embed="rId3"/>
            <a:stretch>
              <a:fillRect/>
            </a:stretch>
          </p:blipFill>
          <p:spPr>
            <a:xfrm>
              <a:off x="4290645" y="2653844"/>
              <a:ext cx="4608127" cy="3416453"/>
            </a:xfrm>
            <a:prstGeom prst="rect">
              <a:avLst/>
            </a:prstGeom>
            <a:ln>
              <a:solidFill>
                <a:schemeClr val="tx1">
                  <a:lumMod val="85000"/>
                  <a:lumOff val="15000"/>
                </a:schemeClr>
              </a:solidFill>
            </a:ln>
          </p:spPr>
        </p:pic>
        <p:pic>
          <p:nvPicPr>
            <p:cNvPr id="3" name="Picture 2"/>
            <p:cNvPicPr>
              <a:picLocks noChangeAspect="1"/>
            </p:cNvPicPr>
            <p:nvPr/>
          </p:nvPicPr>
          <p:blipFill>
            <a:blip r:embed="rId4"/>
            <a:stretch>
              <a:fillRect/>
            </a:stretch>
          </p:blipFill>
          <p:spPr>
            <a:xfrm>
              <a:off x="4290645" y="1487935"/>
              <a:ext cx="4608127" cy="1037530"/>
            </a:xfrm>
            <a:prstGeom prst="rect">
              <a:avLst/>
            </a:prstGeom>
            <a:ln>
              <a:solidFill>
                <a:schemeClr val="tx1">
                  <a:lumMod val="85000"/>
                  <a:lumOff val="15000"/>
                </a:schemeClr>
              </a:solidFill>
            </a:ln>
          </p:spPr>
        </p:pic>
        <p:pic>
          <p:nvPicPr>
            <p:cNvPr id="1026" name="Picture 2" descr="C:\Users\LAURIE~1.FRA\AppData\Local\Temp\SNAGHTML2895ee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36" y="2081875"/>
              <a:ext cx="436156" cy="288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Users\LAURIE~1.FRA\AppData\Local\Temp\SNAGHTML289b2e9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075" y="3463566"/>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AURIE~1.FRA\AppData\Local\Temp\SNAGHTML2899a09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821" y="3463566"/>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LAURIE~1.FRA\AppData\Local\Temp\SNAGHTML2899fa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0921" y="5804184"/>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LAURIE~1.FRA\AppData\Local\Temp\SNAGHTML289a27a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6685" y="2561515"/>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LAURIE~1.FRA\AppData\Local\Temp\SNAGHTML289b99c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5213" y="5799373"/>
              <a:ext cx="462919" cy="3062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80034" y="2403565"/>
              <a:ext cx="3428999" cy="570151"/>
            </a:xfrm>
            <a:prstGeom prst="rect">
              <a:avLst/>
            </a:prstGeom>
            <a:solidFill>
              <a:schemeClr val="bg1"/>
            </a:solidFill>
            <a:ln w="38100">
              <a:solidFill>
                <a:srgbClr val="0073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CA" sz="1200" u="none" dirty="0">
                  <a:solidFill>
                    <a:schemeClr val="tx1"/>
                  </a:solidFill>
                  <a:latin typeface="Calibri" panose="020F0502020204030204" pitchFamily="34" charset="0"/>
                  <a:cs typeface="Calibri" panose="020F0502020204030204" pitchFamily="34" charset="0"/>
                </a:rPr>
                <a:t>The status of the report </a:t>
              </a:r>
              <a:r>
                <a:rPr lang="en-CA" sz="1200" u="none" dirty="0" smtClean="0">
                  <a:solidFill>
                    <a:schemeClr val="tx1"/>
                  </a:solidFill>
                  <a:latin typeface="Calibri" panose="020F0502020204030204" pitchFamily="34" charset="0"/>
                  <a:cs typeface="Calibri" panose="020F0502020204030204" pitchFamily="34" charset="0"/>
                </a:rPr>
                <a:t>displays </a:t>
              </a:r>
              <a:r>
                <a:rPr lang="en-CA" sz="1200" u="none" dirty="0">
                  <a:solidFill>
                    <a:schemeClr val="tx1"/>
                  </a:solidFill>
                  <a:latin typeface="Calibri" panose="020F0502020204030204" pitchFamily="34" charset="0"/>
                  <a:cs typeface="Calibri" panose="020F0502020204030204" pitchFamily="34" charset="0"/>
                </a:rPr>
                <a:t>in the portlet and in the </a:t>
              </a:r>
              <a:r>
                <a:rPr lang="en-CA" sz="1200" u="none" dirty="0" smtClean="0">
                  <a:solidFill>
                    <a:schemeClr val="tx1"/>
                  </a:solidFill>
                  <a:latin typeface="Calibri" panose="020F0502020204030204" pitchFamily="34" charset="0"/>
                  <a:cs typeface="Calibri" panose="020F0502020204030204" pitchFamily="34" charset="0"/>
                </a:rPr>
                <a:t>Document Viewer window</a:t>
              </a:r>
            </a:p>
          </p:txBody>
        </p:sp>
      </p:grpSp>
      <p:sp>
        <p:nvSpPr>
          <p:cNvPr id="21"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816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Diagnostic Imaging Portlet</a:t>
            </a:r>
            <a:br>
              <a:rPr lang="en-CA" sz="3200" dirty="0"/>
            </a:br>
            <a:r>
              <a:rPr lang="en-CA" sz="1600" b="0" dirty="0" smtClean="0">
                <a:solidFill>
                  <a:srgbClr val="008AB0"/>
                </a:solidFill>
              </a:rPr>
              <a:t>Images</a:t>
            </a:r>
            <a:endParaRPr lang="en-CA" sz="2400" b="0" dirty="0">
              <a:solidFill>
                <a:srgbClr val="008AB0"/>
              </a:solidFill>
            </a:endParaRPr>
          </a:p>
        </p:txBody>
      </p:sp>
      <p:sp>
        <p:nvSpPr>
          <p:cNvPr id="7" name="Content Placeholder 5"/>
          <p:cNvSpPr>
            <a:spLocks noGrp="1"/>
          </p:cNvSpPr>
          <p:nvPr>
            <p:ph idx="1"/>
          </p:nvPr>
        </p:nvSpPr>
        <p:spPr>
          <a:xfrm>
            <a:off x="457199" y="1497099"/>
            <a:ext cx="3690209" cy="4343400"/>
          </a:xfrm>
        </p:spPr>
        <p:txBody>
          <a:bodyPr>
            <a:normAutofit/>
          </a:bodyPr>
          <a:lstStyle/>
          <a:p>
            <a:pPr marL="0" indent="0">
              <a:spcBef>
                <a:spcPts val="0"/>
              </a:spcBef>
              <a:spcAft>
                <a:spcPts val="600"/>
              </a:spcAft>
              <a:buNone/>
            </a:pPr>
            <a:r>
              <a:rPr lang="en-US" sz="1400" dirty="0"/>
              <a:t>To view diagnostic </a:t>
            </a:r>
            <a:r>
              <a:rPr lang="en-US" sz="1400" dirty="0" smtClean="0"/>
              <a:t>images:</a:t>
            </a:r>
          </a:p>
          <a:p>
            <a:pPr marL="231775" indent="-231775">
              <a:spcBef>
                <a:spcPts val="0"/>
              </a:spcBef>
              <a:spcAft>
                <a:spcPts val="600"/>
              </a:spcAft>
              <a:buFont typeface="+mj-lt"/>
              <a:buAutoNum type="arabicPeriod"/>
            </a:pPr>
            <a:r>
              <a:rPr lang="en-US" sz="1400" dirty="0" smtClean="0"/>
              <a:t>Select the </a:t>
            </a:r>
            <a:r>
              <a:rPr lang="en-US" sz="1400" b="1" dirty="0" smtClean="0"/>
              <a:t>Image</a:t>
            </a:r>
            <a:r>
              <a:rPr lang="en-US" sz="1400" dirty="0" smtClean="0"/>
              <a:t> icon in the appropriate row</a:t>
            </a:r>
          </a:p>
          <a:p>
            <a:pPr marL="457200" lvl="1" indent="-231775">
              <a:spcBef>
                <a:spcPts val="0"/>
              </a:spcBef>
              <a:spcAft>
                <a:spcPts val="600"/>
              </a:spcAft>
              <a:buFont typeface="Arial" panose="020B0604020202020204" pitchFamily="34" charset="0"/>
              <a:buChar char="•"/>
            </a:pPr>
            <a:r>
              <a:rPr lang="en-US" sz="1400" dirty="0" smtClean="0"/>
              <a:t>The </a:t>
            </a:r>
            <a:r>
              <a:rPr lang="en-US" sz="1400" dirty="0"/>
              <a:t>Image </a:t>
            </a:r>
            <a:r>
              <a:rPr lang="en-US" sz="1400" dirty="0" smtClean="0"/>
              <a:t>Viewer launches </a:t>
            </a:r>
            <a:r>
              <a:rPr lang="en-US" sz="1400" dirty="0"/>
              <a:t>in a new window and automatically logs you in</a:t>
            </a:r>
          </a:p>
          <a:p>
            <a:pPr marL="457200" lvl="1" indent="-231775">
              <a:spcBef>
                <a:spcPts val="0"/>
              </a:spcBef>
              <a:spcAft>
                <a:spcPts val="600"/>
              </a:spcAft>
              <a:buFont typeface="Arial" panose="020B0604020202020204" pitchFamily="34" charset="0"/>
              <a:buChar char="•"/>
            </a:pPr>
            <a:r>
              <a:rPr lang="en-US" sz="1400" dirty="0" smtClean="0"/>
              <a:t>The Image Viewer displays </a:t>
            </a:r>
            <a:r>
              <a:rPr lang="en-US" sz="1400" dirty="0"/>
              <a:t>the image or images for the </a:t>
            </a:r>
            <a:r>
              <a:rPr lang="en-US" sz="1400" dirty="0" smtClean="0"/>
              <a:t>accession</a:t>
            </a:r>
            <a:endParaRPr lang="en-US" sz="1400" dirty="0"/>
          </a:p>
        </p:txBody>
      </p:sp>
      <p:pic>
        <p:nvPicPr>
          <p:cNvPr id="6" name="Picture 5"/>
          <p:cNvPicPr>
            <a:picLocks noChangeAspect="1"/>
          </p:cNvPicPr>
          <p:nvPr/>
        </p:nvPicPr>
        <p:blipFill>
          <a:blip r:embed="rId3"/>
          <a:stretch>
            <a:fillRect/>
          </a:stretch>
        </p:blipFill>
        <p:spPr>
          <a:xfrm>
            <a:off x="4264853" y="1496346"/>
            <a:ext cx="3939881" cy="1806097"/>
          </a:xfrm>
          <a:prstGeom prst="rect">
            <a:avLst/>
          </a:prstGeom>
          <a:ln>
            <a:solidFill>
              <a:schemeClr val="tx1">
                <a:lumMod val="85000"/>
                <a:lumOff val="15000"/>
              </a:schemeClr>
            </a:solidFill>
          </a:ln>
        </p:spPr>
      </p:pic>
      <p:pic>
        <p:nvPicPr>
          <p:cNvPr id="10" name="Picture 9"/>
          <p:cNvPicPr>
            <a:picLocks noChangeAspect="1"/>
          </p:cNvPicPr>
          <p:nvPr/>
        </p:nvPicPr>
        <p:blipFill>
          <a:blip r:embed="rId4"/>
          <a:stretch>
            <a:fillRect/>
          </a:stretch>
        </p:blipFill>
        <p:spPr>
          <a:xfrm>
            <a:off x="4264853" y="3411769"/>
            <a:ext cx="4822592" cy="2774418"/>
          </a:xfrm>
          <a:prstGeom prst="rect">
            <a:avLst/>
          </a:prstGeom>
          <a:ln>
            <a:solidFill>
              <a:schemeClr val="tx1">
                <a:lumMod val="85000"/>
                <a:lumOff val="15000"/>
              </a:schemeClr>
            </a:solidFill>
          </a:ln>
        </p:spPr>
      </p:pic>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243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Diagnostic Imaging Portlet</a:t>
            </a:r>
            <a:br>
              <a:rPr lang="en-CA" sz="3200" dirty="0"/>
            </a:br>
            <a:r>
              <a:rPr lang="en-CA" sz="1600" b="0" dirty="0" smtClean="0">
                <a:solidFill>
                  <a:srgbClr val="008AB0"/>
                </a:solidFill>
              </a:rPr>
              <a:t>Images </a:t>
            </a:r>
            <a:r>
              <a:rPr lang="en-CA" sz="1400" b="0" dirty="0" smtClean="0">
                <a:solidFill>
                  <a:srgbClr val="008AB0"/>
                </a:solidFill>
              </a:rPr>
              <a:t>(continued)</a:t>
            </a:r>
            <a:endParaRPr lang="en-CA" sz="2400" b="0" dirty="0">
              <a:solidFill>
                <a:srgbClr val="008AB0"/>
              </a:solidFill>
            </a:endParaRPr>
          </a:p>
        </p:txBody>
      </p:sp>
      <p:sp>
        <p:nvSpPr>
          <p:cNvPr id="7" name="Content Placeholder 5"/>
          <p:cNvSpPr>
            <a:spLocks noGrp="1"/>
          </p:cNvSpPr>
          <p:nvPr>
            <p:ph idx="1"/>
          </p:nvPr>
        </p:nvSpPr>
        <p:spPr>
          <a:xfrm>
            <a:off x="454025" y="1391013"/>
            <a:ext cx="3301229" cy="4086998"/>
          </a:xfrm>
        </p:spPr>
        <p:txBody>
          <a:bodyPr>
            <a:noAutofit/>
          </a:bodyPr>
          <a:lstStyle/>
          <a:p>
            <a:pPr marL="0" indent="0">
              <a:spcBef>
                <a:spcPts val="0"/>
              </a:spcBef>
              <a:spcAft>
                <a:spcPts val="600"/>
              </a:spcAft>
              <a:buNone/>
            </a:pPr>
            <a:r>
              <a:rPr lang="en-US" sz="1400" b="1" dirty="0" smtClean="0"/>
              <a:t>Tips:</a:t>
            </a:r>
            <a:endParaRPr lang="en-US" sz="1400" b="1" dirty="0"/>
          </a:p>
          <a:p>
            <a:pPr marL="228600" indent="-228600">
              <a:spcBef>
                <a:spcPts val="0"/>
              </a:spcBef>
              <a:spcAft>
                <a:spcPts val="600"/>
              </a:spcAft>
              <a:buFont typeface="+mj-lt"/>
              <a:buAutoNum type="arabicPeriod"/>
            </a:pPr>
            <a:r>
              <a:rPr lang="en-US" sz="1400" dirty="0"/>
              <a:t>If multiple studies are included in the accession, </a:t>
            </a:r>
            <a:r>
              <a:rPr lang="en-US" sz="1400" dirty="0" smtClean="0"/>
              <a:t>select </a:t>
            </a:r>
            <a:r>
              <a:rPr lang="en-US" sz="1400" b="1" dirty="0" smtClean="0"/>
              <a:t>Study Information </a:t>
            </a:r>
            <a:r>
              <a:rPr lang="en-US" sz="1400" dirty="0" smtClean="0"/>
              <a:t>to </a:t>
            </a:r>
            <a:r>
              <a:rPr lang="en-US" sz="1400" dirty="0"/>
              <a:t>select another study to view</a:t>
            </a:r>
          </a:p>
          <a:p>
            <a:pPr marL="227013" indent="-227013">
              <a:spcBef>
                <a:spcPts val="0"/>
              </a:spcBef>
              <a:spcAft>
                <a:spcPts val="600"/>
              </a:spcAft>
              <a:buFont typeface="+mj-lt"/>
              <a:buAutoNum type="arabicPeriod"/>
              <a:tabLst>
                <a:tab pos="461963" algn="l"/>
              </a:tabLst>
            </a:pPr>
            <a:r>
              <a:rPr lang="en-US" sz="1400" dirty="0" smtClean="0"/>
              <a:t>a)	Switch </a:t>
            </a:r>
            <a:r>
              <a:rPr lang="en-US" sz="1400" dirty="0"/>
              <a:t>between different </a:t>
            </a:r>
            <a:r>
              <a:rPr lang="en-US" sz="1400" dirty="0" smtClean="0"/>
              <a:t>layouts</a:t>
            </a:r>
            <a:br>
              <a:rPr lang="en-US" sz="1400" dirty="0" smtClean="0"/>
            </a:br>
            <a:r>
              <a:rPr lang="en-US" sz="1400" dirty="0" smtClean="0"/>
              <a:t>	using </a:t>
            </a:r>
            <a:r>
              <a:rPr lang="en-US" sz="1400" b="1" dirty="0" smtClean="0"/>
              <a:t>Options</a:t>
            </a:r>
          </a:p>
          <a:p>
            <a:pPr marL="461963" indent="-234950">
              <a:spcBef>
                <a:spcPts val="0"/>
              </a:spcBef>
              <a:spcAft>
                <a:spcPts val="600"/>
              </a:spcAft>
              <a:buAutoNum type="alphaLcParenR" startAt="2"/>
              <a:tabLst>
                <a:tab pos="461963" algn="l"/>
              </a:tabLst>
            </a:pPr>
            <a:r>
              <a:rPr lang="en-US" sz="1400" spc="-10" dirty="0" smtClean="0"/>
              <a:t>Cine the series (when applicable)</a:t>
            </a:r>
            <a:endParaRPr lang="en-US" sz="1400" b="1" dirty="0" smtClean="0"/>
          </a:p>
          <a:p>
            <a:pPr marL="461963" indent="-234950">
              <a:spcBef>
                <a:spcPts val="0"/>
              </a:spcBef>
              <a:spcAft>
                <a:spcPts val="600"/>
              </a:spcAft>
              <a:buAutoNum type="alphaLcParenR" startAt="2"/>
              <a:tabLst>
                <a:tab pos="461963" algn="l"/>
              </a:tabLst>
            </a:pPr>
            <a:r>
              <a:rPr lang="en-US" sz="1400" dirty="0" smtClean="0"/>
              <a:t>Print the series</a:t>
            </a:r>
            <a:endParaRPr lang="en-US" sz="1400" dirty="0"/>
          </a:p>
          <a:p>
            <a:pPr marL="227013" indent="-227013">
              <a:spcBef>
                <a:spcPts val="0"/>
              </a:spcBef>
              <a:spcAft>
                <a:spcPts val="600"/>
              </a:spcAft>
              <a:buFont typeface="+mj-lt"/>
              <a:buAutoNum type="arabicPeriod" startAt="3"/>
            </a:pPr>
            <a:r>
              <a:rPr lang="en-US" sz="1400" spc="-10" dirty="0"/>
              <a:t>Display the </a:t>
            </a:r>
            <a:r>
              <a:rPr lang="en-US" sz="1400" b="1" spc="-10" dirty="0"/>
              <a:t>Series Tray</a:t>
            </a:r>
            <a:r>
              <a:rPr lang="en-US" sz="1400" spc="-10" dirty="0"/>
              <a:t> to </a:t>
            </a:r>
            <a:r>
              <a:rPr lang="en-US" sz="1400" spc="-10" dirty="0" smtClean="0"/>
              <a:t>show thumb-</a:t>
            </a:r>
            <a:r>
              <a:rPr lang="en-US" sz="1400" dirty="0" smtClean="0"/>
              <a:t> </a:t>
            </a:r>
            <a:br>
              <a:rPr lang="en-US" sz="1400" dirty="0" smtClean="0"/>
            </a:br>
            <a:r>
              <a:rPr lang="en-US" sz="1400" dirty="0" smtClean="0"/>
              <a:t>nails </a:t>
            </a:r>
            <a:r>
              <a:rPr lang="en-US" sz="1400" dirty="0"/>
              <a:t>of each image in the series. Select a thumbnail to view it</a:t>
            </a:r>
          </a:p>
          <a:p>
            <a:pPr marL="228600" indent="-228600">
              <a:spcBef>
                <a:spcPts val="0"/>
              </a:spcBef>
              <a:spcAft>
                <a:spcPts val="600"/>
              </a:spcAft>
              <a:buFont typeface="+mj-lt"/>
              <a:buAutoNum type="arabicPeriod" startAt="3"/>
            </a:pPr>
            <a:r>
              <a:rPr lang="en-US" sz="1400" dirty="0" smtClean="0"/>
              <a:t>Compare </a:t>
            </a:r>
            <a:r>
              <a:rPr lang="en-US" sz="1400" dirty="0"/>
              <a:t>one image to another using </a:t>
            </a:r>
            <a:r>
              <a:rPr lang="en-US" sz="1400" b="1" dirty="0" smtClean="0"/>
              <a:t>Compare Studies</a:t>
            </a:r>
          </a:p>
          <a:p>
            <a:pPr marL="228600" indent="-228600">
              <a:spcBef>
                <a:spcPts val="0"/>
              </a:spcBef>
              <a:spcAft>
                <a:spcPts val="600"/>
              </a:spcAft>
              <a:buFont typeface="+mj-lt"/>
              <a:buAutoNum type="arabicPeriod" startAt="3"/>
            </a:pPr>
            <a:r>
              <a:rPr lang="en-US" sz="1400" dirty="0" smtClean="0"/>
              <a:t>Select from the toolbar to manage the image; hover over a button to display its name</a:t>
            </a:r>
            <a:endParaRPr lang="en-US" sz="1400" dirty="0"/>
          </a:p>
        </p:txBody>
      </p:sp>
      <p:sp>
        <p:nvSpPr>
          <p:cNvPr id="11" name="Rounded Rectangle 10"/>
          <p:cNvSpPr/>
          <p:nvPr/>
        </p:nvSpPr>
        <p:spPr>
          <a:xfrm>
            <a:off x="571253" y="5462135"/>
            <a:ext cx="8363022" cy="694576"/>
          </a:xfrm>
          <a:prstGeom prst="roundRect">
            <a:avLst>
              <a:gd name="adj" fmla="val 8872"/>
            </a:avLst>
          </a:prstGeom>
          <a:ln w="28575">
            <a:solidFill>
              <a:srgbClr val="008AB0"/>
            </a:solidFill>
          </a:ln>
        </p:spPr>
        <p:style>
          <a:lnRef idx="2">
            <a:schemeClr val="accent1"/>
          </a:lnRef>
          <a:fillRef idx="1">
            <a:schemeClr val="lt1"/>
          </a:fillRef>
          <a:effectRef idx="0">
            <a:schemeClr val="accent1"/>
          </a:effectRef>
          <a:fontRef idx="minor">
            <a:schemeClr val="dk1"/>
          </a:fontRef>
        </p:style>
        <p:txBody>
          <a:bodyPr wrap="square" lIns="45720" rIns="45720" rtlCol="0" anchor="ctr" anchorCtr="0">
            <a:noAutofit/>
          </a:bodyPr>
          <a:lstStyle/>
          <a:p>
            <a:pPr marL="55563" fontAlgn="auto">
              <a:spcAft>
                <a:spcPts val="400"/>
              </a:spcAft>
              <a:buNone/>
            </a:pPr>
            <a:r>
              <a:rPr lang="en-CA" sz="1400" b="1" u="none" dirty="0" smtClean="0">
                <a:solidFill>
                  <a:srgbClr val="007392"/>
                </a:solidFill>
                <a:latin typeface="Calibri" panose="020F0502020204030204" pitchFamily="34" charset="0"/>
                <a:cs typeface="Calibri" panose="020F0502020204030204" pitchFamily="34" charset="0"/>
              </a:rPr>
              <a:t>Best Practice:  </a:t>
            </a:r>
            <a:r>
              <a:rPr lang="en-CA" sz="1400" u="none" dirty="0" smtClean="0">
                <a:latin typeface="Calibri" panose="020F0502020204030204" pitchFamily="34" charset="0"/>
                <a:cs typeface="Calibri" panose="020F0502020204030204" pitchFamily="34" charset="0"/>
              </a:rPr>
              <a:t>close </a:t>
            </a:r>
            <a:r>
              <a:rPr lang="en-CA" sz="1400" u="none" dirty="0">
                <a:latin typeface="Calibri" panose="020F0502020204030204" pitchFamily="34" charset="0"/>
                <a:cs typeface="Calibri" panose="020F0502020204030204" pitchFamily="34" charset="0"/>
              </a:rPr>
              <a:t>the </a:t>
            </a:r>
            <a:r>
              <a:rPr lang="en-CA" u="none" dirty="0">
                <a:latin typeface="Calibri" panose="020F0502020204030204" pitchFamily="34" charset="0"/>
                <a:cs typeface="Calibri" panose="020F0502020204030204" pitchFamily="34" charset="0"/>
              </a:rPr>
              <a:t>I</a:t>
            </a:r>
            <a:r>
              <a:rPr lang="en-CA" sz="1400" u="none" dirty="0" smtClean="0">
                <a:latin typeface="Calibri" panose="020F0502020204030204" pitchFamily="34" charset="0"/>
                <a:cs typeface="Calibri" panose="020F0502020204030204" pitchFamily="34" charset="0"/>
              </a:rPr>
              <a:t>mage Viewer </a:t>
            </a:r>
            <a:r>
              <a:rPr lang="en-CA" sz="1400" u="none" dirty="0">
                <a:latin typeface="Calibri" panose="020F0502020204030204" pitchFamily="34" charset="0"/>
                <a:cs typeface="Calibri" panose="020F0502020204030204" pitchFamily="34" charset="0"/>
              </a:rPr>
              <a:t>window when you are </a:t>
            </a:r>
            <a:r>
              <a:rPr lang="en-CA" sz="1400" u="none" dirty="0" smtClean="0">
                <a:latin typeface="Calibri" panose="020F0502020204030204" pitchFamily="34" charset="0"/>
                <a:cs typeface="Calibri" panose="020F0502020204030204" pitchFamily="34" charset="0"/>
              </a:rPr>
              <a:t>finished </a:t>
            </a:r>
            <a:r>
              <a:rPr lang="en-CA" sz="1400" u="none" dirty="0">
                <a:latin typeface="Calibri" panose="020F0502020204030204" pitchFamily="34" charset="0"/>
                <a:cs typeface="Calibri" panose="020F0502020204030204" pitchFamily="34" charset="0"/>
              </a:rPr>
              <a:t>viewing </a:t>
            </a:r>
            <a:r>
              <a:rPr lang="en-CA" sz="1400" u="none" dirty="0" smtClean="0">
                <a:latin typeface="Calibri" panose="020F0502020204030204" pitchFamily="34" charset="0"/>
                <a:cs typeface="Calibri" panose="020F0502020204030204" pitchFamily="34" charset="0"/>
              </a:rPr>
              <a:t>images</a:t>
            </a:r>
          </a:p>
          <a:p>
            <a:pPr marL="55563" fontAlgn="auto">
              <a:spcBef>
                <a:spcPts val="0"/>
              </a:spcBef>
              <a:spcAft>
                <a:spcPts val="400"/>
              </a:spcAft>
              <a:buNone/>
            </a:pPr>
            <a:r>
              <a:rPr lang="en-CA" sz="1400" u="none" dirty="0" smtClean="0">
                <a:latin typeface="Calibri" panose="020F0502020204030204" pitchFamily="34" charset="0"/>
                <a:cs typeface="Calibri" panose="020F0502020204030204" pitchFamily="34" charset="0"/>
              </a:rPr>
              <a:t>Selecting another patient within </a:t>
            </a:r>
            <a:r>
              <a:rPr lang="en-CA" sz="1400" u="none" dirty="0">
                <a:latin typeface="Calibri" panose="020F0502020204030204" pitchFamily="34" charset="0"/>
                <a:cs typeface="Calibri" panose="020F0502020204030204" pitchFamily="34" charset="0"/>
              </a:rPr>
              <a:t>the ClinicalViewer or logging out of the ClinicalViewer </a:t>
            </a:r>
            <a:r>
              <a:rPr lang="en-CA" sz="1400" u="none" dirty="0" smtClean="0">
                <a:latin typeface="Calibri" panose="020F0502020204030204" pitchFamily="34" charset="0"/>
                <a:cs typeface="Calibri" panose="020F0502020204030204" pitchFamily="34" charset="0"/>
              </a:rPr>
              <a:t>closes the Image </a:t>
            </a:r>
            <a:r>
              <a:rPr lang="en-CA" u="none" dirty="0">
                <a:latin typeface="Calibri" panose="020F0502020204030204" pitchFamily="34" charset="0"/>
                <a:cs typeface="Calibri" panose="020F0502020204030204" pitchFamily="34" charset="0"/>
              </a:rPr>
              <a:t>V</a:t>
            </a:r>
            <a:r>
              <a:rPr lang="en-CA" sz="1400" u="none" dirty="0" smtClean="0">
                <a:latin typeface="Calibri" panose="020F0502020204030204" pitchFamily="34" charset="0"/>
                <a:cs typeface="Calibri" panose="020F0502020204030204" pitchFamily="34" charset="0"/>
              </a:rPr>
              <a:t>iewer</a:t>
            </a:r>
            <a:endParaRPr lang="en-CA" sz="1400" u="none" dirty="0">
              <a:latin typeface="Calibri" panose="020F0502020204030204" pitchFamily="34" charset="0"/>
              <a:cs typeface="Calibri" panose="020F0502020204030204" pitchFamily="34" charset="0"/>
            </a:endParaRPr>
          </a:p>
        </p:txBody>
      </p:sp>
      <p:pic>
        <p:nvPicPr>
          <p:cNvPr id="1028" name="Picture 4" descr="C:\Users\LAURIE~1.FRA\AppData\Local\Temp\SNAGHTML5228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378" y="1712402"/>
            <a:ext cx="5469622" cy="32943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65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Integration with DI </a:t>
            </a:r>
            <a:r>
              <a:rPr lang="en-US" sz="3200" dirty="0" smtClean="0"/>
              <a:t>CS</a:t>
            </a:r>
            <a:r>
              <a:rPr lang="en-CA" sz="3200" dirty="0"/>
              <a:t/>
            </a:r>
            <a:br>
              <a:rPr lang="en-CA" sz="3200" dirty="0"/>
            </a:br>
            <a:r>
              <a:rPr lang="en-CA" sz="1600" b="0" dirty="0">
                <a:solidFill>
                  <a:srgbClr val="008AB0"/>
                </a:solidFill>
              </a:rPr>
              <a:t>Multiple Locations for Reports</a:t>
            </a:r>
            <a:endParaRPr lang="en-CA" sz="2400" b="0" dirty="0">
              <a:solidFill>
                <a:srgbClr val="008AB0"/>
              </a:solidFill>
            </a:endParaRPr>
          </a:p>
        </p:txBody>
      </p:sp>
      <p:cxnSp>
        <p:nvCxnSpPr>
          <p:cNvPr id="7" name="Elbow Connector 6"/>
          <p:cNvCxnSpPr/>
          <p:nvPr/>
        </p:nvCxnSpPr>
        <p:spPr>
          <a:xfrm flipV="1">
            <a:off x="2069969" y="3031649"/>
            <a:ext cx="1416259" cy="720707"/>
          </a:xfrm>
          <a:prstGeom prst="bentConnector3">
            <a:avLst>
              <a:gd name="adj1" fmla="val 99096"/>
            </a:avLst>
          </a:prstGeom>
          <a:noFill/>
          <a:ln w="38100" cap="flat" cmpd="sng" algn="ctr">
            <a:solidFill>
              <a:srgbClr val="58A618"/>
            </a:solidFill>
            <a:prstDash val="sysDash"/>
            <a:tailEnd type="arrow"/>
          </a:ln>
          <a:effectLst/>
        </p:spPr>
      </p:cxnSp>
      <p:sp>
        <p:nvSpPr>
          <p:cNvPr id="8" name="Freeform 146"/>
          <p:cNvSpPr>
            <a:spLocks noEditPoints="1"/>
          </p:cNvSpPr>
          <p:nvPr/>
        </p:nvSpPr>
        <p:spPr bwMode="auto">
          <a:xfrm>
            <a:off x="5733473" y="2381930"/>
            <a:ext cx="2971800" cy="2601092"/>
          </a:xfrm>
          <a:custGeom>
            <a:avLst/>
            <a:gdLst>
              <a:gd name="T0" fmla="*/ 56 w 728"/>
              <a:gd name="T1" fmla="*/ 48 h 581"/>
              <a:gd name="T2" fmla="*/ 50 w 728"/>
              <a:gd name="T3" fmla="*/ 56 h 581"/>
              <a:gd name="T4" fmla="*/ 50 w 728"/>
              <a:gd name="T5" fmla="*/ 423 h 581"/>
              <a:gd name="T6" fmla="*/ 52 w 728"/>
              <a:gd name="T7" fmla="*/ 431 h 581"/>
              <a:gd name="T8" fmla="*/ 62 w 728"/>
              <a:gd name="T9" fmla="*/ 435 h 581"/>
              <a:gd name="T10" fmla="*/ 672 w 728"/>
              <a:gd name="T11" fmla="*/ 433 h 581"/>
              <a:gd name="T12" fmla="*/ 678 w 728"/>
              <a:gd name="T13" fmla="*/ 427 h 581"/>
              <a:gd name="T14" fmla="*/ 680 w 728"/>
              <a:gd name="T15" fmla="*/ 60 h 581"/>
              <a:gd name="T16" fmla="*/ 676 w 728"/>
              <a:gd name="T17" fmla="*/ 52 h 581"/>
              <a:gd name="T18" fmla="*/ 668 w 728"/>
              <a:gd name="T19" fmla="*/ 48 h 581"/>
              <a:gd name="T20" fmla="*/ 62 w 728"/>
              <a:gd name="T21" fmla="*/ 0 h 581"/>
              <a:gd name="T22" fmla="*/ 690 w 728"/>
              <a:gd name="T23" fmla="*/ 4 h 581"/>
              <a:gd name="T24" fmla="*/ 722 w 728"/>
              <a:gd name="T25" fmla="*/ 36 h 581"/>
              <a:gd name="T26" fmla="*/ 728 w 728"/>
              <a:gd name="T27" fmla="*/ 423 h 581"/>
              <a:gd name="T28" fmla="*/ 710 w 728"/>
              <a:gd name="T29" fmla="*/ 465 h 581"/>
              <a:gd name="T30" fmla="*/ 668 w 728"/>
              <a:gd name="T31" fmla="*/ 483 h 581"/>
              <a:gd name="T32" fmla="*/ 388 w 728"/>
              <a:gd name="T33" fmla="*/ 531 h 581"/>
              <a:gd name="T34" fmla="*/ 526 w 728"/>
              <a:gd name="T35" fmla="*/ 533 h 581"/>
              <a:gd name="T36" fmla="*/ 532 w 728"/>
              <a:gd name="T37" fmla="*/ 539 h 581"/>
              <a:gd name="T38" fmla="*/ 534 w 728"/>
              <a:gd name="T39" fmla="*/ 567 h 581"/>
              <a:gd name="T40" fmla="*/ 530 w 728"/>
              <a:gd name="T41" fmla="*/ 577 h 581"/>
              <a:gd name="T42" fmla="*/ 522 w 728"/>
              <a:gd name="T43" fmla="*/ 581 h 581"/>
              <a:gd name="T44" fmla="*/ 202 w 728"/>
              <a:gd name="T45" fmla="*/ 579 h 581"/>
              <a:gd name="T46" fmla="*/ 196 w 728"/>
              <a:gd name="T47" fmla="*/ 573 h 581"/>
              <a:gd name="T48" fmla="*/ 194 w 728"/>
              <a:gd name="T49" fmla="*/ 543 h 581"/>
              <a:gd name="T50" fmla="*/ 198 w 728"/>
              <a:gd name="T51" fmla="*/ 535 h 581"/>
              <a:gd name="T52" fmla="*/ 206 w 728"/>
              <a:gd name="T53" fmla="*/ 531 h 581"/>
              <a:gd name="T54" fmla="*/ 340 w 728"/>
              <a:gd name="T55" fmla="*/ 483 h 581"/>
              <a:gd name="T56" fmla="*/ 38 w 728"/>
              <a:gd name="T57" fmla="*/ 479 h 581"/>
              <a:gd name="T58" fmla="*/ 6 w 728"/>
              <a:gd name="T59" fmla="*/ 447 h 581"/>
              <a:gd name="T60" fmla="*/ 0 w 728"/>
              <a:gd name="T61" fmla="*/ 60 h 581"/>
              <a:gd name="T62" fmla="*/ 18 w 728"/>
              <a:gd name="T63" fmla="*/ 18 h 581"/>
              <a:gd name="T64" fmla="*/ 62 w 728"/>
              <a:gd name="T65"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8" h="581">
                <a:moveTo>
                  <a:pt x="62" y="48"/>
                </a:moveTo>
                <a:lnTo>
                  <a:pt x="56" y="48"/>
                </a:lnTo>
                <a:lnTo>
                  <a:pt x="52" y="52"/>
                </a:lnTo>
                <a:lnTo>
                  <a:pt x="50" y="56"/>
                </a:lnTo>
                <a:lnTo>
                  <a:pt x="50" y="60"/>
                </a:lnTo>
                <a:lnTo>
                  <a:pt x="50" y="423"/>
                </a:lnTo>
                <a:lnTo>
                  <a:pt x="50" y="427"/>
                </a:lnTo>
                <a:lnTo>
                  <a:pt x="52" y="431"/>
                </a:lnTo>
                <a:lnTo>
                  <a:pt x="56" y="433"/>
                </a:lnTo>
                <a:lnTo>
                  <a:pt x="62" y="435"/>
                </a:lnTo>
                <a:lnTo>
                  <a:pt x="668" y="435"/>
                </a:lnTo>
                <a:lnTo>
                  <a:pt x="672" y="433"/>
                </a:lnTo>
                <a:lnTo>
                  <a:pt x="676" y="431"/>
                </a:lnTo>
                <a:lnTo>
                  <a:pt x="678" y="427"/>
                </a:lnTo>
                <a:lnTo>
                  <a:pt x="680" y="423"/>
                </a:lnTo>
                <a:lnTo>
                  <a:pt x="680" y="60"/>
                </a:lnTo>
                <a:lnTo>
                  <a:pt x="678" y="56"/>
                </a:lnTo>
                <a:lnTo>
                  <a:pt x="676" y="52"/>
                </a:lnTo>
                <a:lnTo>
                  <a:pt x="672" y="48"/>
                </a:lnTo>
                <a:lnTo>
                  <a:pt x="668" y="48"/>
                </a:lnTo>
                <a:lnTo>
                  <a:pt x="62" y="48"/>
                </a:lnTo>
                <a:close/>
                <a:moveTo>
                  <a:pt x="62" y="0"/>
                </a:moveTo>
                <a:lnTo>
                  <a:pt x="668" y="0"/>
                </a:lnTo>
                <a:lnTo>
                  <a:pt x="690" y="4"/>
                </a:lnTo>
                <a:lnTo>
                  <a:pt x="710" y="18"/>
                </a:lnTo>
                <a:lnTo>
                  <a:pt x="722" y="36"/>
                </a:lnTo>
                <a:lnTo>
                  <a:pt x="728" y="60"/>
                </a:lnTo>
                <a:lnTo>
                  <a:pt x="728" y="423"/>
                </a:lnTo>
                <a:lnTo>
                  <a:pt x="722" y="447"/>
                </a:lnTo>
                <a:lnTo>
                  <a:pt x="710" y="465"/>
                </a:lnTo>
                <a:lnTo>
                  <a:pt x="690" y="479"/>
                </a:lnTo>
                <a:lnTo>
                  <a:pt x="668" y="483"/>
                </a:lnTo>
                <a:lnTo>
                  <a:pt x="388" y="483"/>
                </a:lnTo>
                <a:lnTo>
                  <a:pt x="388" y="531"/>
                </a:lnTo>
                <a:lnTo>
                  <a:pt x="522" y="531"/>
                </a:lnTo>
                <a:lnTo>
                  <a:pt x="526" y="533"/>
                </a:lnTo>
                <a:lnTo>
                  <a:pt x="530" y="535"/>
                </a:lnTo>
                <a:lnTo>
                  <a:pt x="532" y="539"/>
                </a:lnTo>
                <a:lnTo>
                  <a:pt x="534" y="543"/>
                </a:lnTo>
                <a:lnTo>
                  <a:pt x="534" y="567"/>
                </a:lnTo>
                <a:lnTo>
                  <a:pt x="532" y="573"/>
                </a:lnTo>
                <a:lnTo>
                  <a:pt x="530" y="577"/>
                </a:lnTo>
                <a:lnTo>
                  <a:pt x="526" y="579"/>
                </a:lnTo>
                <a:lnTo>
                  <a:pt x="522" y="581"/>
                </a:lnTo>
                <a:lnTo>
                  <a:pt x="206" y="581"/>
                </a:lnTo>
                <a:lnTo>
                  <a:pt x="202" y="579"/>
                </a:lnTo>
                <a:lnTo>
                  <a:pt x="198" y="577"/>
                </a:lnTo>
                <a:lnTo>
                  <a:pt x="196" y="573"/>
                </a:lnTo>
                <a:lnTo>
                  <a:pt x="194" y="567"/>
                </a:lnTo>
                <a:lnTo>
                  <a:pt x="194" y="543"/>
                </a:lnTo>
                <a:lnTo>
                  <a:pt x="196" y="539"/>
                </a:lnTo>
                <a:lnTo>
                  <a:pt x="198" y="535"/>
                </a:lnTo>
                <a:lnTo>
                  <a:pt x="202" y="533"/>
                </a:lnTo>
                <a:lnTo>
                  <a:pt x="206" y="531"/>
                </a:lnTo>
                <a:lnTo>
                  <a:pt x="340" y="531"/>
                </a:lnTo>
                <a:lnTo>
                  <a:pt x="340" y="483"/>
                </a:lnTo>
                <a:lnTo>
                  <a:pt x="62" y="483"/>
                </a:lnTo>
                <a:lnTo>
                  <a:pt x="38" y="479"/>
                </a:lnTo>
                <a:lnTo>
                  <a:pt x="18" y="465"/>
                </a:lnTo>
                <a:lnTo>
                  <a:pt x="6" y="447"/>
                </a:lnTo>
                <a:lnTo>
                  <a:pt x="0" y="423"/>
                </a:lnTo>
                <a:lnTo>
                  <a:pt x="0" y="60"/>
                </a:lnTo>
                <a:lnTo>
                  <a:pt x="6" y="36"/>
                </a:lnTo>
                <a:lnTo>
                  <a:pt x="18" y="18"/>
                </a:lnTo>
                <a:lnTo>
                  <a:pt x="38" y="4"/>
                </a:lnTo>
                <a:lnTo>
                  <a:pt x="62" y="0"/>
                </a:lnTo>
                <a:close/>
              </a:path>
            </a:pathLst>
          </a:custGeom>
          <a:solidFill>
            <a:sysClr val="window" lastClr="FFFFFF">
              <a:lumMod val="85000"/>
            </a:sysClr>
          </a:solidFill>
          <a:ln w="0">
            <a:solidFill>
              <a:sysClr val="window" lastClr="FFFFFF">
                <a:lumMod val="8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ndParaRPr>
          </a:p>
        </p:txBody>
      </p:sp>
      <p:sp>
        <p:nvSpPr>
          <p:cNvPr id="9" name="Rectangle 8"/>
          <p:cNvSpPr/>
          <p:nvPr/>
        </p:nvSpPr>
        <p:spPr>
          <a:xfrm>
            <a:off x="5981562" y="2632287"/>
            <a:ext cx="2496579" cy="1673140"/>
          </a:xfrm>
          <a:prstGeom prst="rect">
            <a:avLst/>
          </a:prstGeom>
          <a:solidFill>
            <a:srgbClr val="FFFFFF"/>
          </a:solidFill>
          <a:ln w="25400" cap="flat" cmpd="sng" algn="ctr">
            <a:solidFill>
              <a:srgbClr val="262626">
                <a:lumMod val="25000"/>
                <a:lumOff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0" name="Rectangle 9"/>
          <p:cNvSpPr/>
          <p:nvPr/>
        </p:nvSpPr>
        <p:spPr>
          <a:xfrm>
            <a:off x="6079507" y="2666541"/>
            <a:ext cx="2338610" cy="844942"/>
          </a:xfrm>
          <a:prstGeom prst="rect">
            <a:avLst/>
          </a:prstGeom>
          <a:gradFill flip="none" rotWithShape="1">
            <a:gsLst>
              <a:gs pos="0">
                <a:srgbClr val="58A618">
                  <a:tint val="66000"/>
                  <a:satMod val="160000"/>
                </a:srgbClr>
              </a:gs>
              <a:gs pos="50000">
                <a:srgbClr val="58A618">
                  <a:tint val="44500"/>
                  <a:satMod val="160000"/>
                </a:srgbClr>
              </a:gs>
              <a:gs pos="100000">
                <a:srgbClr val="58A618">
                  <a:tint val="23500"/>
                  <a:satMod val="160000"/>
                </a:srgbClr>
              </a:gs>
            </a:gsLst>
            <a:lin ang="540000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1" name="TextBox 10"/>
          <p:cNvSpPr txBox="1"/>
          <p:nvPr/>
        </p:nvSpPr>
        <p:spPr>
          <a:xfrm>
            <a:off x="6086826" y="2655991"/>
            <a:ext cx="2331290" cy="307777"/>
          </a:xfrm>
          <a:prstGeom prst="rect">
            <a:avLst/>
          </a:prstGeom>
          <a:noFill/>
        </p:spPr>
        <p:txBody>
          <a:bodyPr wrap="square" lIns="0" rIns="0" rtlCol="0">
            <a:spAutoFit/>
          </a:bodyPr>
          <a:lstStyle/>
          <a:p>
            <a:pPr algn="ctr" fontAlgn="base">
              <a:spcBef>
                <a:spcPct val="0"/>
              </a:spcBef>
              <a:spcAft>
                <a:spcPct val="0"/>
              </a:spcAft>
            </a:pPr>
            <a:r>
              <a:rPr lang="en-US" b="1" u="none" dirty="0" smtClean="0">
                <a:solidFill>
                  <a:srgbClr val="58A618">
                    <a:lumMod val="50000"/>
                  </a:srgbClr>
                </a:solidFill>
                <a:latin typeface="Calibri" panose="020F0502020204030204" pitchFamily="34" charset="0"/>
                <a:cs typeface="Calibri" panose="020F0502020204030204" pitchFamily="34" charset="0"/>
              </a:rPr>
              <a:t>DI Portlet</a:t>
            </a:r>
            <a:endParaRPr lang="en-US" b="1" u="none" dirty="0">
              <a:solidFill>
                <a:srgbClr val="58A618">
                  <a:lumMod val="50000"/>
                </a:srgbClr>
              </a:solidFill>
              <a:latin typeface="Calibri" panose="020F0502020204030204" pitchFamily="34" charset="0"/>
              <a:cs typeface="Calibri" panose="020F0502020204030204" pitchFamily="34" charset="0"/>
            </a:endParaRPr>
          </a:p>
        </p:txBody>
      </p:sp>
      <p:cxnSp>
        <p:nvCxnSpPr>
          <p:cNvPr id="12" name="Elbow Connector 11"/>
          <p:cNvCxnSpPr/>
          <p:nvPr/>
        </p:nvCxnSpPr>
        <p:spPr>
          <a:xfrm>
            <a:off x="1923472" y="2434680"/>
            <a:ext cx="4305886" cy="752362"/>
          </a:xfrm>
          <a:prstGeom prst="bentConnector3">
            <a:avLst>
              <a:gd name="adj1" fmla="val 35952"/>
            </a:avLst>
          </a:prstGeom>
          <a:noFill/>
          <a:ln w="38100" cap="flat" cmpd="sng" algn="ctr">
            <a:solidFill>
              <a:srgbClr val="58A618"/>
            </a:solidFill>
            <a:prstDash val="sysDash"/>
            <a:tailEnd type="arrow"/>
          </a:ln>
          <a:effectLst/>
        </p:spPr>
      </p:cxnSp>
      <p:sp>
        <p:nvSpPr>
          <p:cNvPr id="13" name="Rectangle 12"/>
          <p:cNvSpPr/>
          <p:nvPr/>
        </p:nvSpPr>
        <p:spPr>
          <a:xfrm>
            <a:off x="6079506" y="3542681"/>
            <a:ext cx="2351445" cy="720543"/>
          </a:xfrm>
          <a:prstGeom prst="rect">
            <a:avLst/>
          </a:prstGeom>
          <a:gradFill flip="none" rotWithShape="1">
            <a:gsLst>
              <a:gs pos="0">
                <a:srgbClr val="00B9E4">
                  <a:tint val="66000"/>
                  <a:satMod val="160000"/>
                </a:srgbClr>
              </a:gs>
              <a:gs pos="50000">
                <a:srgbClr val="00B9E4">
                  <a:tint val="44500"/>
                  <a:satMod val="160000"/>
                </a:srgbClr>
              </a:gs>
              <a:gs pos="100000">
                <a:srgbClr val="00B9E4">
                  <a:tint val="23500"/>
                  <a:satMod val="160000"/>
                </a:srgbClr>
              </a:gs>
            </a:gsLst>
            <a:lin ang="1620000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14" name="Group 13"/>
          <p:cNvGrpSpPr/>
          <p:nvPr/>
        </p:nvGrpSpPr>
        <p:grpSpPr>
          <a:xfrm>
            <a:off x="535808" y="1696129"/>
            <a:ext cx="1584806" cy="1236556"/>
            <a:chOff x="1400175" y="5808663"/>
            <a:chExt cx="400050" cy="333375"/>
          </a:xfrm>
          <a:solidFill>
            <a:sysClr val="window" lastClr="FFFFFF">
              <a:lumMod val="75000"/>
            </a:sysClr>
          </a:solidFill>
        </p:grpSpPr>
        <p:sp>
          <p:nvSpPr>
            <p:cNvPr id="15" name="Freeform 251"/>
            <p:cNvSpPr>
              <a:spLocks noEditPoints="1"/>
            </p:cNvSpPr>
            <p:nvPr/>
          </p:nvSpPr>
          <p:spPr bwMode="auto">
            <a:xfrm>
              <a:off x="1525588" y="5919788"/>
              <a:ext cx="144462" cy="144462"/>
            </a:xfrm>
            <a:custGeom>
              <a:avLst/>
              <a:gdLst>
                <a:gd name="T0" fmla="*/ 1 w 40"/>
                <a:gd name="T1" fmla="*/ 34 h 40"/>
                <a:gd name="T2" fmla="*/ 1 w 40"/>
                <a:gd name="T3" fmla="*/ 34 h 40"/>
                <a:gd name="T4" fmla="*/ 1 w 40"/>
                <a:gd name="T5" fmla="*/ 38 h 40"/>
                <a:gd name="T6" fmla="*/ 4 w 40"/>
                <a:gd name="T7" fmla="*/ 40 h 40"/>
                <a:gd name="T8" fmla="*/ 36 w 40"/>
                <a:gd name="T9" fmla="*/ 40 h 40"/>
                <a:gd name="T10" fmla="*/ 40 w 40"/>
                <a:gd name="T11" fmla="*/ 38 h 40"/>
                <a:gd name="T12" fmla="*/ 40 w 40"/>
                <a:gd name="T13" fmla="*/ 34 h 40"/>
                <a:gd name="T14" fmla="*/ 27 w 40"/>
                <a:gd name="T15" fmla="*/ 16 h 40"/>
                <a:gd name="T16" fmla="*/ 27 w 40"/>
                <a:gd name="T17" fmla="*/ 10 h 40"/>
                <a:gd name="T18" fmla="*/ 31 w 40"/>
                <a:gd name="T19" fmla="*/ 5 h 40"/>
                <a:gd name="T20" fmla="*/ 26 w 40"/>
                <a:gd name="T21" fmla="*/ 0 h 40"/>
                <a:gd name="T22" fmla="*/ 15 w 40"/>
                <a:gd name="T23" fmla="*/ 0 h 40"/>
                <a:gd name="T24" fmla="*/ 9 w 40"/>
                <a:gd name="T25" fmla="*/ 5 h 40"/>
                <a:gd name="T26" fmla="*/ 14 w 40"/>
                <a:gd name="T27" fmla="*/ 10 h 40"/>
                <a:gd name="T28" fmla="*/ 14 w 40"/>
                <a:gd name="T29" fmla="*/ 16 h 40"/>
                <a:gd name="T30" fmla="*/ 1 w 40"/>
                <a:gd name="T31" fmla="*/ 34 h 40"/>
                <a:gd name="T32" fmla="*/ 17 w 40"/>
                <a:gd name="T33" fmla="*/ 18 h 40"/>
                <a:gd name="T34" fmla="*/ 17 w 40"/>
                <a:gd name="T35" fmla="*/ 18 h 40"/>
                <a:gd name="T36" fmla="*/ 17 w 40"/>
                <a:gd name="T37" fmla="*/ 17 h 40"/>
                <a:gd name="T38" fmla="*/ 17 w 40"/>
                <a:gd name="T39" fmla="*/ 10 h 40"/>
                <a:gd name="T40" fmla="*/ 24 w 40"/>
                <a:gd name="T41" fmla="*/ 10 h 40"/>
                <a:gd name="T42" fmla="*/ 24 w 40"/>
                <a:gd name="T43" fmla="*/ 17 h 40"/>
                <a:gd name="T44" fmla="*/ 24 w 40"/>
                <a:gd name="T45" fmla="*/ 18 h 40"/>
                <a:gd name="T46" fmla="*/ 28 w 40"/>
                <a:gd name="T47" fmla="*/ 24 h 40"/>
                <a:gd name="T48" fmla="*/ 18 w 40"/>
                <a:gd name="T49" fmla="*/ 26 h 40"/>
                <a:gd name="T50" fmla="*/ 11 w 40"/>
                <a:gd name="T51" fmla="*/ 26 h 40"/>
                <a:gd name="T52" fmla="*/ 17 w 40"/>
                <a:gd name="T53" fmla="*/ 18 h 40"/>
                <a:gd name="T54" fmla="*/ 19 w 40"/>
                <a:gd name="T55" fmla="*/ 29 h 40"/>
                <a:gd name="T56" fmla="*/ 31 w 40"/>
                <a:gd name="T57" fmla="*/ 28 h 40"/>
                <a:gd name="T58" fmla="*/ 37 w 40"/>
                <a:gd name="T59" fmla="*/ 36 h 40"/>
                <a:gd name="T60" fmla="*/ 37 w 40"/>
                <a:gd name="T61" fmla="*/ 36 h 40"/>
                <a:gd name="T62" fmla="*/ 37 w 40"/>
                <a:gd name="T63" fmla="*/ 36 h 40"/>
                <a:gd name="T64" fmla="*/ 36 w 40"/>
                <a:gd name="T65" fmla="*/ 36 h 40"/>
                <a:gd name="T66" fmla="*/ 5 w 40"/>
                <a:gd name="T67" fmla="*/ 36 h 40"/>
                <a:gd name="T68" fmla="*/ 4 w 40"/>
                <a:gd name="T69" fmla="*/ 36 h 40"/>
                <a:gd name="T70" fmla="*/ 4 w 40"/>
                <a:gd name="T71" fmla="*/ 36 h 40"/>
                <a:gd name="T72" fmla="*/ 9 w 40"/>
                <a:gd name="T73" fmla="*/ 29 h 40"/>
                <a:gd name="T74" fmla="*/ 14 w 40"/>
                <a:gd name="T75" fmla="*/ 31 h 40"/>
                <a:gd name="T76" fmla="*/ 19 w 40"/>
                <a:gd name="T77" fmla="*/ 29 h 40"/>
                <a:gd name="T78" fmla="*/ 28 w 40"/>
                <a:gd name="T79" fmla="*/ 5 h 40"/>
                <a:gd name="T80" fmla="*/ 26 w 40"/>
                <a:gd name="T81" fmla="*/ 7 h 40"/>
                <a:gd name="T82" fmla="*/ 15 w 40"/>
                <a:gd name="T83" fmla="*/ 7 h 40"/>
                <a:gd name="T84" fmla="*/ 13 w 40"/>
                <a:gd name="T85" fmla="*/ 5 h 40"/>
                <a:gd name="T86" fmla="*/ 15 w 40"/>
                <a:gd name="T87" fmla="*/ 4 h 40"/>
                <a:gd name="T88" fmla="*/ 26 w 40"/>
                <a:gd name="T89" fmla="*/ 4 h 40"/>
                <a:gd name="T90" fmla="*/ 28 w 40"/>
                <a:gd name="T91"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40">
                  <a:moveTo>
                    <a:pt x="1" y="34"/>
                  </a:moveTo>
                  <a:cubicBezTo>
                    <a:pt x="1" y="34"/>
                    <a:pt x="1" y="34"/>
                    <a:pt x="1" y="34"/>
                  </a:cubicBezTo>
                  <a:cubicBezTo>
                    <a:pt x="0" y="35"/>
                    <a:pt x="0" y="36"/>
                    <a:pt x="1" y="38"/>
                  </a:cubicBezTo>
                  <a:cubicBezTo>
                    <a:pt x="2" y="39"/>
                    <a:pt x="3" y="40"/>
                    <a:pt x="4" y="40"/>
                  </a:cubicBezTo>
                  <a:cubicBezTo>
                    <a:pt x="36" y="40"/>
                    <a:pt x="36" y="40"/>
                    <a:pt x="36" y="40"/>
                  </a:cubicBezTo>
                  <a:cubicBezTo>
                    <a:pt x="38" y="40"/>
                    <a:pt x="39" y="39"/>
                    <a:pt x="40" y="38"/>
                  </a:cubicBezTo>
                  <a:cubicBezTo>
                    <a:pt x="40" y="36"/>
                    <a:pt x="40" y="35"/>
                    <a:pt x="40" y="34"/>
                  </a:cubicBezTo>
                  <a:cubicBezTo>
                    <a:pt x="27" y="16"/>
                    <a:pt x="27" y="16"/>
                    <a:pt x="27" y="16"/>
                  </a:cubicBezTo>
                  <a:cubicBezTo>
                    <a:pt x="27" y="10"/>
                    <a:pt x="27" y="10"/>
                    <a:pt x="27" y="10"/>
                  </a:cubicBezTo>
                  <a:cubicBezTo>
                    <a:pt x="29" y="10"/>
                    <a:pt x="31" y="8"/>
                    <a:pt x="31" y="5"/>
                  </a:cubicBezTo>
                  <a:cubicBezTo>
                    <a:pt x="31" y="2"/>
                    <a:pt x="29" y="0"/>
                    <a:pt x="26" y="0"/>
                  </a:cubicBezTo>
                  <a:cubicBezTo>
                    <a:pt x="15" y="0"/>
                    <a:pt x="15" y="0"/>
                    <a:pt x="15" y="0"/>
                  </a:cubicBezTo>
                  <a:cubicBezTo>
                    <a:pt x="12" y="0"/>
                    <a:pt x="9" y="2"/>
                    <a:pt x="9" y="5"/>
                  </a:cubicBezTo>
                  <a:cubicBezTo>
                    <a:pt x="9" y="8"/>
                    <a:pt x="11" y="10"/>
                    <a:pt x="14" y="10"/>
                  </a:cubicBezTo>
                  <a:cubicBezTo>
                    <a:pt x="14" y="16"/>
                    <a:pt x="14" y="16"/>
                    <a:pt x="14" y="16"/>
                  </a:cubicBezTo>
                  <a:lnTo>
                    <a:pt x="1" y="34"/>
                  </a:lnTo>
                  <a:close/>
                  <a:moveTo>
                    <a:pt x="17" y="18"/>
                  </a:moveTo>
                  <a:cubicBezTo>
                    <a:pt x="17" y="18"/>
                    <a:pt x="17" y="18"/>
                    <a:pt x="17" y="18"/>
                  </a:cubicBezTo>
                  <a:cubicBezTo>
                    <a:pt x="17" y="17"/>
                    <a:pt x="17" y="17"/>
                    <a:pt x="17" y="17"/>
                  </a:cubicBezTo>
                  <a:cubicBezTo>
                    <a:pt x="17" y="10"/>
                    <a:pt x="17" y="10"/>
                    <a:pt x="17" y="10"/>
                  </a:cubicBezTo>
                  <a:cubicBezTo>
                    <a:pt x="24" y="10"/>
                    <a:pt x="24" y="10"/>
                    <a:pt x="24" y="10"/>
                  </a:cubicBezTo>
                  <a:cubicBezTo>
                    <a:pt x="24" y="17"/>
                    <a:pt x="24" y="17"/>
                    <a:pt x="24" y="17"/>
                  </a:cubicBezTo>
                  <a:cubicBezTo>
                    <a:pt x="24" y="17"/>
                    <a:pt x="24" y="17"/>
                    <a:pt x="24" y="18"/>
                  </a:cubicBezTo>
                  <a:cubicBezTo>
                    <a:pt x="28" y="24"/>
                    <a:pt x="28" y="24"/>
                    <a:pt x="28" y="24"/>
                  </a:cubicBezTo>
                  <a:cubicBezTo>
                    <a:pt x="24" y="23"/>
                    <a:pt x="21" y="25"/>
                    <a:pt x="18" y="26"/>
                  </a:cubicBezTo>
                  <a:cubicBezTo>
                    <a:pt x="15" y="27"/>
                    <a:pt x="13" y="28"/>
                    <a:pt x="11" y="26"/>
                  </a:cubicBezTo>
                  <a:lnTo>
                    <a:pt x="17" y="18"/>
                  </a:lnTo>
                  <a:close/>
                  <a:moveTo>
                    <a:pt x="19" y="29"/>
                  </a:moveTo>
                  <a:cubicBezTo>
                    <a:pt x="22" y="28"/>
                    <a:pt x="26" y="26"/>
                    <a:pt x="31" y="28"/>
                  </a:cubicBezTo>
                  <a:cubicBezTo>
                    <a:pt x="37" y="36"/>
                    <a:pt x="37" y="36"/>
                    <a:pt x="37" y="36"/>
                  </a:cubicBezTo>
                  <a:cubicBezTo>
                    <a:pt x="37" y="36"/>
                    <a:pt x="37" y="36"/>
                    <a:pt x="37" y="36"/>
                  </a:cubicBezTo>
                  <a:cubicBezTo>
                    <a:pt x="37" y="36"/>
                    <a:pt x="37" y="36"/>
                    <a:pt x="37" y="36"/>
                  </a:cubicBezTo>
                  <a:cubicBezTo>
                    <a:pt x="37" y="36"/>
                    <a:pt x="36" y="36"/>
                    <a:pt x="36" y="36"/>
                  </a:cubicBezTo>
                  <a:cubicBezTo>
                    <a:pt x="5" y="36"/>
                    <a:pt x="5" y="36"/>
                    <a:pt x="5" y="36"/>
                  </a:cubicBezTo>
                  <a:cubicBezTo>
                    <a:pt x="4" y="36"/>
                    <a:pt x="4" y="36"/>
                    <a:pt x="4" y="36"/>
                  </a:cubicBezTo>
                  <a:cubicBezTo>
                    <a:pt x="4" y="36"/>
                    <a:pt x="4" y="36"/>
                    <a:pt x="4" y="36"/>
                  </a:cubicBezTo>
                  <a:cubicBezTo>
                    <a:pt x="9" y="29"/>
                    <a:pt x="9" y="29"/>
                    <a:pt x="9" y="29"/>
                  </a:cubicBezTo>
                  <a:cubicBezTo>
                    <a:pt x="10" y="30"/>
                    <a:pt x="12" y="31"/>
                    <a:pt x="14" y="31"/>
                  </a:cubicBezTo>
                  <a:cubicBezTo>
                    <a:pt x="16" y="31"/>
                    <a:pt x="17" y="30"/>
                    <a:pt x="19" y="29"/>
                  </a:cubicBezTo>
                  <a:close/>
                  <a:moveTo>
                    <a:pt x="28" y="5"/>
                  </a:moveTo>
                  <a:cubicBezTo>
                    <a:pt x="28" y="6"/>
                    <a:pt x="27" y="7"/>
                    <a:pt x="26" y="7"/>
                  </a:cubicBezTo>
                  <a:cubicBezTo>
                    <a:pt x="15" y="7"/>
                    <a:pt x="15" y="7"/>
                    <a:pt x="15" y="7"/>
                  </a:cubicBezTo>
                  <a:cubicBezTo>
                    <a:pt x="14" y="7"/>
                    <a:pt x="13" y="6"/>
                    <a:pt x="13" y="5"/>
                  </a:cubicBezTo>
                  <a:cubicBezTo>
                    <a:pt x="13" y="4"/>
                    <a:pt x="14" y="4"/>
                    <a:pt x="15" y="4"/>
                  </a:cubicBezTo>
                  <a:cubicBezTo>
                    <a:pt x="26" y="4"/>
                    <a:pt x="26" y="4"/>
                    <a:pt x="26" y="4"/>
                  </a:cubicBezTo>
                  <a:cubicBezTo>
                    <a:pt x="27" y="4"/>
                    <a:pt x="28" y="4"/>
                    <a:pt x="28" y="5"/>
                  </a:cubicBezTo>
                  <a:close/>
                </a:path>
              </a:pathLst>
            </a:custGeom>
            <a:grpFill/>
            <a:ln w="9525">
              <a:solidFill>
                <a:sysClr val="window" lastClr="FFFFFF">
                  <a:lumMod val="65000"/>
                </a:sys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252"/>
            <p:cNvSpPr>
              <a:spLocks/>
            </p:cNvSpPr>
            <p:nvPr/>
          </p:nvSpPr>
          <p:spPr bwMode="auto">
            <a:xfrm>
              <a:off x="1400175" y="5808663"/>
              <a:ext cx="400050" cy="333375"/>
            </a:xfrm>
            <a:custGeom>
              <a:avLst/>
              <a:gdLst>
                <a:gd name="T0" fmla="*/ 110 w 111"/>
                <a:gd name="T1" fmla="*/ 46 h 93"/>
                <a:gd name="T2" fmla="*/ 94 w 111"/>
                <a:gd name="T3" fmla="*/ 32 h 93"/>
                <a:gd name="T4" fmla="*/ 94 w 111"/>
                <a:gd name="T5" fmla="*/ 22 h 93"/>
                <a:gd name="T6" fmla="*/ 92 w 111"/>
                <a:gd name="T7" fmla="*/ 20 h 93"/>
                <a:gd name="T8" fmla="*/ 80 w 111"/>
                <a:gd name="T9" fmla="*/ 20 h 93"/>
                <a:gd name="T10" fmla="*/ 57 w 111"/>
                <a:gd name="T11" fmla="*/ 0 h 93"/>
                <a:gd name="T12" fmla="*/ 55 w 111"/>
                <a:gd name="T13" fmla="*/ 0 h 93"/>
                <a:gd name="T14" fmla="*/ 55 w 111"/>
                <a:gd name="T15" fmla="*/ 0 h 93"/>
                <a:gd name="T16" fmla="*/ 54 w 111"/>
                <a:gd name="T17" fmla="*/ 0 h 93"/>
                <a:gd name="T18" fmla="*/ 1 w 111"/>
                <a:gd name="T19" fmla="*/ 46 h 93"/>
                <a:gd name="T20" fmla="*/ 0 w 111"/>
                <a:gd name="T21" fmla="*/ 48 h 93"/>
                <a:gd name="T22" fmla="*/ 2 w 111"/>
                <a:gd name="T23" fmla="*/ 50 h 93"/>
                <a:gd name="T24" fmla="*/ 16 w 111"/>
                <a:gd name="T25" fmla="*/ 50 h 93"/>
                <a:gd name="T26" fmla="*/ 16 w 111"/>
                <a:gd name="T27" fmla="*/ 88 h 93"/>
                <a:gd name="T28" fmla="*/ 8 w 111"/>
                <a:gd name="T29" fmla="*/ 88 h 93"/>
                <a:gd name="T30" fmla="*/ 6 w 111"/>
                <a:gd name="T31" fmla="*/ 91 h 93"/>
                <a:gd name="T32" fmla="*/ 8 w 111"/>
                <a:gd name="T33" fmla="*/ 93 h 93"/>
                <a:gd name="T34" fmla="*/ 8 w 111"/>
                <a:gd name="T35" fmla="*/ 93 h 93"/>
                <a:gd name="T36" fmla="*/ 102 w 111"/>
                <a:gd name="T37" fmla="*/ 93 h 93"/>
                <a:gd name="T38" fmla="*/ 102 w 111"/>
                <a:gd name="T39" fmla="*/ 93 h 93"/>
                <a:gd name="T40" fmla="*/ 104 w 111"/>
                <a:gd name="T41" fmla="*/ 92 h 93"/>
                <a:gd name="T42" fmla="*/ 104 w 111"/>
                <a:gd name="T43" fmla="*/ 91 h 93"/>
                <a:gd name="T44" fmla="*/ 104 w 111"/>
                <a:gd name="T45" fmla="*/ 89 h 93"/>
                <a:gd name="T46" fmla="*/ 102 w 111"/>
                <a:gd name="T47" fmla="*/ 88 h 93"/>
                <a:gd name="T48" fmla="*/ 21 w 111"/>
                <a:gd name="T49" fmla="*/ 88 h 93"/>
                <a:gd name="T50" fmla="*/ 21 w 111"/>
                <a:gd name="T51" fmla="*/ 48 h 93"/>
                <a:gd name="T52" fmla="*/ 19 w 111"/>
                <a:gd name="T53" fmla="*/ 45 h 93"/>
                <a:gd name="T54" fmla="*/ 8 w 111"/>
                <a:gd name="T55" fmla="*/ 45 h 93"/>
                <a:gd name="T56" fmla="*/ 55 w 111"/>
                <a:gd name="T57" fmla="*/ 5 h 93"/>
                <a:gd name="T58" fmla="*/ 77 w 111"/>
                <a:gd name="T59" fmla="*/ 24 h 93"/>
                <a:gd name="T60" fmla="*/ 79 w 111"/>
                <a:gd name="T61" fmla="*/ 25 h 93"/>
                <a:gd name="T62" fmla="*/ 90 w 111"/>
                <a:gd name="T63" fmla="*/ 25 h 93"/>
                <a:gd name="T64" fmla="*/ 90 w 111"/>
                <a:gd name="T65" fmla="*/ 33 h 93"/>
                <a:gd name="T66" fmla="*/ 91 w 111"/>
                <a:gd name="T67" fmla="*/ 35 h 93"/>
                <a:gd name="T68" fmla="*/ 102 w 111"/>
                <a:gd name="T69" fmla="*/ 45 h 93"/>
                <a:gd name="T70" fmla="*/ 92 w 111"/>
                <a:gd name="T71" fmla="*/ 45 h 93"/>
                <a:gd name="T72" fmla="*/ 90 w 111"/>
                <a:gd name="T73" fmla="*/ 48 h 93"/>
                <a:gd name="T74" fmla="*/ 90 w 111"/>
                <a:gd name="T75" fmla="*/ 83 h 93"/>
                <a:gd name="T76" fmla="*/ 90 w 111"/>
                <a:gd name="T77" fmla="*/ 85 h 93"/>
                <a:gd name="T78" fmla="*/ 94 w 111"/>
                <a:gd name="T79" fmla="*/ 85 h 93"/>
                <a:gd name="T80" fmla="*/ 94 w 111"/>
                <a:gd name="T81" fmla="*/ 83 h 93"/>
                <a:gd name="T82" fmla="*/ 94 w 111"/>
                <a:gd name="T83" fmla="*/ 50 h 93"/>
                <a:gd name="T84" fmla="*/ 109 w 111"/>
                <a:gd name="T85" fmla="*/ 50 h 93"/>
                <a:gd name="T86" fmla="*/ 111 w 111"/>
                <a:gd name="T87" fmla="*/ 48 h 93"/>
                <a:gd name="T88" fmla="*/ 110 w 111"/>
                <a:gd name="T89"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93">
                  <a:moveTo>
                    <a:pt x="110" y="46"/>
                  </a:moveTo>
                  <a:cubicBezTo>
                    <a:pt x="94" y="32"/>
                    <a:pt x="94" y="32"/>
                    <a:pt x="94" y="32"/>
                  </a:cubicBezTo>
                  <a:cubicBezTo>
                    <a:pt x="94" y="22"/>
                    <a:pt x="94" y="22"/>
                    <a:pt x="94" y="22"/>
                  </a:cubicBezTo>
                  <a:cubicBezTo>
                    <a:pt x="94" y="21"/>
                    <a:pt x="93" y="20"/>
                    <a:pt x="92" y="20"/>
                  </a:cubicBezTo>
                  <a:cubicBezTo>
                    <a:pt x="80" y="20"/>
                    <a:pt x="80" y="20"/>
                    <a:pt x="80" y="20"/>
                  </a:cubicBezTo>
                  <a:cubicBezTo>
                    <a:pt x="57" y="0"/>
                    <a:pt x="57" y="0"/>
                    <a:pt x="57" y="0"/>
                  </a:cubicBezTo>
                  <a:cubicBezTo>
                    <a:pt x="56" y="0"/>
                    <a:pt x="56" y="0"/>
                    <a:pt x="55" y="0"/>
                  </a:cubicBezTo>
                  <a:cubicBezTo>
                    <a:pt x="55" y="0"/>
                    <a:pt x="55" y="0"/>
                    <a:pt x="55" y="0"/>
                  </a:cubicBezTo>
                  <a:cubicBezTo>
                    <a:pt x="54" y="0"/>
                    <a:pt x="54" y="0"/>
                    <a:pt x="54" y="0"/>
                  </a:cubicBezTo>
                  <a:cubicBezTo>
                    <a:pt x="1" y="46"/>
                    <a:pt x="1" y="46"/>
                    <a:pt x="1" y="46"/>
                  </a:cubicBezTo>
                  <a:cubicBezTo>
                    <a:pt x="0" y="47"/>
                    <a:pt x="0" y="48"/>
                    <a:pt x="0" y="48"/>
                  </a:cubicBezTo>
                  <a:cubicBezTo>
                    <a:pt x="0" y="49"/>
                    <a:pt x="1" y="50"/>
                    <a:pt x="2" y="50"/>
                  </a:cubicBezTo>
                  <a:cubicBezTo>
                    <a:pt x="16" y="50"/>
                    <a:pt x="16" y="50"/>
                    <a:pt x="16" y="50"/>
                  </a:cubicBezTo>
                  <a:cubicBezTo>
                    <a:pt x="16" y="88"/>
                    <a:pt x="16" y="88"/>
                    <a:pt x="16" y="88"/>
                  </a:cubicBezTo>
                  <a:cubicBezTo>
                    <a:pt x="8" y="88"/>
                    <a:pt x="8" y="88"/>
                    <a:pt x="8" y="88"/>
                  </a:cubicBezTo>
                  <a:cubicBezTo>
                    <a:pt x="7" y="88"/>
                    <a:pt x="6" y="90"/>
                    <a:pt x="6" y="91"/>
                  </a:cubicBezTo>
                  <a:cubicBezTo>
                    <a:pt x="6" y="92"/>
                    <a:pt x="7" y="93"/>
                    <a:pt x="8" y="93"/>
                  </a:cubicBezTo>
                  <a:cubicBezTo>
                    <a:pt x="8" y="93"/>
                    <a:pt x="8" y="93"/>
                    <a:pt x="8" y="93"/>
                  </a:cubicBezTo>
                  <a:cubicBezTo>
                    <a:pt x="102" y="93"/>
                    <a:pt x="102" y="93"/>
                    <a:pt x="102" y="93"/>
                  </a:cubicBezTo>
                  <a:cubicBezTo>
                    <a:pt x="102" y="93"/>
                    <a:pt x="102" y="93"/>
                    <a:pt x="102" y="93"/>
                  </a:cubicBezTo>
                  <a:cubicBezTo>
                    <a:pt x="103" y="93"/>
                    <a:pt x="103" y="93"/>
                    <a:pt x="104" y="92"/>
                  </a:cubicBezTo>
                  <a:cubicBezTo>
                    <a:pt x="104" y="92"/>
                    <a:pt x="104" y="91"/>
                    <a:pt x="104" y="91"/>
                  </a:cubicBezTo>
                  <a:cubicBezTo>
                    <a:pt x="104" y="90"/>
                    <a:pt x="104" y="90"/>
                    <a:pt x="104" y="89"/>
                  </a:cubicBezTo>
                  <a:cubicBezTo>
                    <a:pt x="103" y="89"/>
                    <a:pt x="103" y="88"/>
                    <a:pt x="102" y="88"/>
                  </a:cubicBezTo>
                  <a:cubicBezTo>
                    <a:pt x="21" y="88"/>
                    <a:pt x="21" y="88"/>
                    <a:pt x="21" y="88"/>
                  </a:cubicBezTo>
                  <a:cubicBezTo>
                    <a:pt x="21" y="48"/>
                    <a:pt x="21" y="48"/>
                    <a:pt x="21" y="48"/>
                  </a:cubicBezTo>
                  <a:cubicBezTo>
                    <a:pt x="21" y="46"/>
                    <a:pt x="20" y="45"/>
                    <a:pt x="19" y="45"/>
                  </a:cubicBezTo>
                  <a:cubicBezTo>
                    <a:pt x="8" y="45"/>
                    <a:pt x="8" y="45"/>
                    <a:pt x="8" y="45"/>
                  </a:cubicBezTo>
                  <a:cubicBezTo>
                    <a:pt x="55" y="5"/>
                    <a:pt x="55" y="5"/>
                    <a:pt x="55" y="5"/>
                  </a:cubicBezTo>
                  <a:cubicBezTo>
                    <a:pt x="77" y="24"/>
                    <a:pt x="77" y="24"/>
                    <a:pt x="77" y="24"/>
                  </a:cubicBezTo>
                  <a:cubicBezTo>
                    <a:pt x="78" y="24"/>
                    <a:pt x="78" y="25"/>
                    <a:pt x="79" y="25"/>
                  </a:cubicBezTo>
                  <a:cubicBezTo>
                    <a:pt x="90" y="25"/>
                    <a:pt x="90" y="25"/>
                    <a:pt x="90" y="25"/>
                  </a:cubicBezTo>
                  <a:cubicBezTo>
                    <a:pt x="90" y="33"/>
                    <a:pt x="90" y="33"/>
                    <a:pt x="90" y="33"/>
                  </a:cubicBezTo>
                  <a:cubicBezTo>
                    <a:pt x="90" y="34"/>
                    <a:pt x="90" y="35"/>
                    <a:pt x="91" y="35"/>
                  </a:cubicBezTo>
                  <a:cubicBezTo>
                    <a:pt x="102" y="45"/>
                    <a:pt x="102" y="45"/>
                    <a:pt x="102" y="45"/>
                  </a:cubicBezTo>
                  <a:cubicBezTo>
                    <a:pt x="92" y="45"/>
                    <a:pt x="92" y="45"/>
                    <a:pt x="92" y="45"/>
                  </a:cubicBezTo>
                  <a:cubicBezTo>
                    <a:pt x="91" y="45"/>
                    <a:pt x="90" y="46"/>
                    <a:pt x="90" y="48"/>
                  </a:cubicBezTo>
                  <a:cubicBezTo>
                    <a:pt x="90" y="83"/>
                    <a:pt x="90" y="83"/>
                    <a:pt x="90" y="83"/>
                  </a:cubicBezTo>
                  <a:cubicBezTo>
                    <a:pt x="90" y="84"/>
                    <a:pt x="90" y="84"/>
                    <a:pt x="90" y="85"/>
                  </a:cubicBezTo>
                  <a:cubicBezTo>
                    <a:pt x="91" y="86"/>
                    <a:pt x="93" y="86"/>
                    <a:pt x="94" y="85"/>
                  </a:cubicBezTo>
                  <a:cubicBezTo>
                    <a:pt x="94" y="84"/>
                    <a:pt x="94" y="84"/>
                    <a:pt x="94" y="83"/>
                  </a:cubicBezTo>
                  <a:cubicBezTo>
                    <a:pt x="94" y="50"/>
                    <a:pt x="94" y="50"/>
                    <a:pt x="94" y="50"/>
                  </a:cubicBezTo>
                  <a:cubicBezTo>
                    <a:pt x="109" y="50"/>
                    <a:pt x="109" y="50"/>
                    <a:pt x="109" y="50"/>
                  </a:cubicBezTo>
                  <a:cubicBezTo>
                    <a:pt x="109" y="50"/>
                    <a:pt x="110" y="49"/>
                    <a:pt x="111" y="48"/>
                  </a:cubicBezTo>
                  <a:cubicBezTo>
                    <a:pt x="111" y="48"/>
                    <a:pt x="111" y="47"/>
                    <a:pt x="110" y="46"/>
                  </a:cubicBezTo>
                  <a:close/>
                </a:path>
              </a:pathLst>
            </a:custGeom>
            <a:grpFill/>
            <a:ln w="9525">
              <a:solidFill>
                <a:sysClr val="window" lastClr="FFFFFF">
                  <a:lumMod val="65000"/>
                </a:sys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7" name="Group 16"/>
          <p:cNvGrpSpPr/>
          <p:nvPr/>
        </p:nvGrpSpPr>
        <p:grpSpPr>
          <a:xfrm>
            <a:off x="3161722" y="2784962"/>
            <a:ext cx="762000" cy="881376"/>
            <a:chOff x="2733412" y="2815401"/>
            <a:chExt cx="847988" cy="918399"/>
          </a:xfrm>
        </p:grpSpPr>
        <p:sp>
          <p:nvSpPr>
            <p:cNvPr id="18" name="Rectangle 17"/>
            <p:cNvSpPr/>
            <p:nvPr/>
          </p:nvSpPr>
          <p:spPr>
            <a:xfrm>
              <a:off x="2733412" y="2834103"/>
              <a:ext cx="847988" cy="8953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9" name="Freeform 255"/>
            <p:cNvSpPr>
              <a:spLocks noEditPoints="1"/>
            </p:cNvSpPr>
            <p:nvPr/>
          </p:nvSpPr>
          <p:spPr bwMode="auto">
            <a:xfrm>
              <a:off x="2733412" y="2815401"/>
              <a:ext cx="847988" cy="918399"/>
            </a:xfrm>
            <a:custGeom>
              <a:avLst/>
              <a:gdLst>
                <a:gd name="T0" fmla="*/ 69 w 85"/>
                <a:gd name="T1" fmla="*/ 42 h 91"/>
                <a:gd name="T2" fmla="*/ 69 w 85"/>
                <a:gd name="T3" fmla="*/ 42 h 91"/>
                <a:gd name="T4" fmla="*/ 69 w 85"/>
                <a:gd name="T5" fmla="*/ 13 h 91"/>
                <a:gd name="T6" fmla="*/ 34 w 85"/>
                <a:gd name="T7" fmla="*/ 0 h 91"/>
                <a:gd name="T8" fmla="*/ 0 w 85"/>
                <a:gd name="T9" fmla="*/ 13 h 91"/>
                <a:gd name="T10" fmla="*/ 0 w 85"/>
                <a:gd name="T11" fmla="*/ 70 h 91"/>
                <a:gd name="T12" fmla="*/ 34 w 85"/>
                <a:gd name="T13" fmla="*/ 84 h 91"/>
                <a:gd name="T14" fmla="*/ 43 w 85"/>
                <a:gd name="T15" fmla="*/ 83 h 91"/>
                <a:gd name="T16" fmla="*/ 61 w 85"/>
                <a:gd name="T17" fmla="*/ 91 h 91"/>
                <a:gd name="T18" fmla="*/ 85 w 85"/>
                <a:gd name="T19" fmla="*/ 66 h 91"/>
                <a:gd name="T20" fmla="*/ 69 w 85"/>
                <a:gd name="T21" fmla="*/ 42 h 91"/>
                <a:gd name="T22" fmla="*/ 34 w 85"/>
                <a:gd name="T23" fmla="*/ 4 h 91"/>
                <a:gd name="T24" fmla="*/ 65 w 85"/>
                <a:gd name="T25" fmla="*/ 13 h 91"/>
                <a:gd name="T26" fmla="*/ 34 w 85"/>
                <a:gd name="T27" fmla="*/ 23 h 91"/>
                <a:gd name="T28" fmla="*/ 3 w 85"/>
                <a:gd name="T29" fmla="*/ 13 h 91"/>
                <a:gd name="T30" fmla="*/ 34 w 85"/>
                <a:gd name="T31" fmla="*/ 4 h 91"/>
                <a:gd name="T32" fmla="*/ 3 w 85"/>
                <a:gd name="T33" fmla="*/ 20 h 91"/>
                <a:gd name="T34" fmla="*/ 34 w 85"/>
                <a:gd name="T35" fmla="*/ 27 h 91"/>
                <a:gd name="T36" fmla="*/ 65 w 85"/>
                <a:gd name="T37" fmla="*/ 20 h 91"/>
                <a:gd name="T38" fmla="*/ 65 w 85"/>
                <a:gd name="T39" fmla="*/ 41 h 91"/>
                <a:gd name="T40" fmla="*/ 61 w 85"/>
                <a:gd name="T41" fmla="*/ 41 h 91"/>
                <a:gd name="T42" fmla="*/ 41 w 85"/>
                <a:gd name="T43" fmla="*/ 51 h 91"/>
                <a:gd name="T44" fmla="*/ 34 w 85"/>
                <a:gd name="T45" fmla="*/ 51 h 91"/>
                <a:gd name="T46" fmla="*/ 3 w 85"/>
                <a:gd name="T47" fmla="*/ 42 h 91"/>
                <a:gd name="T48" fmla="*/ 3 w 85"/>
                <a:gd name="T49" fmla="*/ 20 h 91"/>
                <a:gd name="T50" fmla="*/ 34 w 85"/>
                <a:gd name="T51" fmla="*/ 80 h 91"/>
                <a:gd name="T52" fmla="*/ 34 w 85"/>
                <a:gd name="T53" fmla="*/ 80 h 91"/>
                <a:gd name="T54" fmla="*/ 3 w 85"/>
                <a:gd name="T55" fmla="*/ 70 h 91"/>
                <a:gd name="T56" fmla="*/ 3 w 85"/>
                <a:gd name="T57" fmla="*/ 48 h 91"/>
                <a:gd name="T58" fmla="*/ 34 w 85"/>
                <a:gd name="T59" fmla="*/ 55 h 91"/>
                <a:gd name="T60" fmla="*/ 39 w 85"/>
                <a:gd name="T61" fmla="*/ 55 h 91"/>
                <a:gd name="T62" fmla="*/ 36 w 85"/>
                <a:gd name="T63" fmla="*/ 66 h 91"/>
                <a:gd name="T64" fmla="*/ 40 w 85"/>
                <a:gd name="T65" fmla="*/ 79 h 91"/>
                <a:gd name="T66" fmla="*/ 34 w 85"/>
                <a:gd name="T67" fmla="*/ 80 h 91"/>
                <a:gd name="T68" fmla="*/ 61 w 85"/>
                <a:gd name="T69" fmla="*/ 87 h 91"/>
                <a:gd name="T70" fmla="*/ 40 w 85"/>
                <a:gd name="T71" fmla="*/ 66 h 91"/>
                <a:gd name="T72" fmla="*/ 61 w 85"/>
                <a:gd name="T73" fmla="*/ 45 h 91"/>
                <a:gd name="T74" fmla="*/ 81 w 85"/>
                <a:gd name="T75" fmla="*/ 66 h 91"/>
                <a:gd name="T76" fmla="*/ 61 w 85"/>
                <a:gd name="T77"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1">
                  <a:moveTo>
                    <a:pt x="69" y="42"/>
                  </a:moveTo>
                  <a:cubicBezTo>
                    <a:pt x="69" y="42"/>
                    <a:pt x="69" y="42"/>
                    <a:pt x="69" y="42"/>
                  </a:cubicBezTo>
                  <a:cubicBezTo>
                    <a:pt x="69" y="13"/>
                    <a:pt x="69" y="13"/>
                    <a:pt x="69" y="13"/>
                  </a:cubicBezTo>
                  <a:cubicBezTo>
                    <a:pt x="69" y="5"/>
                    <a:pt x="51" y="0"/>
                    <a:pt x="34" y="0"/>
                  </a:cubicBezTo>
                  <a:cubicBezTo>
                    <a:pt x="17" y="0"/>
                    <a:pt x="0" y="5"/>
                    <a:pt x="0" y="13"/>
                  </a:cubicBezTo>
                  <a:cubicBezTo>
                    <a:pt x="0" y="70"/>
                    <a:pt x="0" y="70"/>
                    <a:pt x="0" y="70"/>
                  </a:cubicBezTo>
                  <a:cubicBezTo>
                    <a:pt x="0" y="79"/>
                    <a:pt x="17" y="84"/>
                    <a:pt x="34" y="84"/>
                  </a:cubicBezTo>
                  <a:cubicBezTo>
                    <a:pt x="37" y="84"/>
                    <a:pt x="40" y="83"/>
                    <a:pt x="43" y="83"/>
                  </a:cubicBezTo>
                  <a:cubicBezTo>
                    <a:pt x="47" y="88"/>
                    <a:pt x="54" y="91"/>
                    <a:pt x="61" y="91"/>
                  </a:cubicBezTo>
                  <a:cubicBezTo>
                    <a:pt x="74" y="91"/>
                    <a:pt x="85" y="80"/>
                    <a:pt x="85" y="66"/>
                  </a:cubicBezTo>
                  <a:cubicBezTo>
                    <a:pt x="85" y="55"/>
                    <a:pt x="79" y="46"/>
                    <a:pt x="69" y="42"/>
                  </a:cubicBezTo>
                  <a:close/>
                  <a:moveTo>
                    <a:pt x="34" y="4"/>
                  </a:moveTo>
                  <a:cubicBezTo>
                    <a:pt x="53" y="4"/>
                    <a:pt x="65" y="9"/>
                    <a:pt x="65" y="13"/>
                  </a:cubicBezTo>
                  <a:cubicBezTo>
                    <a:pt x="65" y="18"/>
                    <a:pt x="53" y="23"/>
                    <a:pt x="34" y="23"/>
                  </a:cubicBezTo>
                  <a:cubicBezTo>
                    <a:pt x="15" y="23"/>
                    <a:pt x="3" y="18"/>
                    <a:pt x="3" y="13"/>
                  </a:cubicBezTo>
                  <a:cubicBezTo>
                    <a:pt x="3" y="9"/>
                    <a:pt x="15" y="4"/>
                    <a:pt x="34" y="4"/>
                  </a:cubicBezTo>
                  <a:close/>
                  <a:moveTo>
                    <a:pt x="3" y="20"/>
                  </a:moveTo>
                  <a:cubicBezTo>
                    <a:pt x="10" y="25"/>
                    <a:pt x="22" y="27"/>
                    <a:pt x="34" y="27"/>
                  </a:cubicBezTo>
                  <a:cubicBezTo>
                    <a:pt x="46" y="27"/>
                    <a:pt x="59" y="25"/>
                    <a:pt x="65" y="20"/>
                  </a:cubicBezTo>
                  <a:cubicBezTo>
                    <a:pt x="65" y="41"/>
                    <a:pt x="65" y="41"/>
                    <a:pt x="65" y="41"/>
                  </a:cubicBezTo>
                  <a:cubicBezTo>
                    <a:pt x="64" y="41"/>
                    <a:pt x="62" y="41"/>
                    <a:pt x="61" y="41"/>
                  </a:cubicBezTo>
                  <a:cubicBezTo>
                    <a:pt x="53" y="41"/>
                    <a:pt x="46" y="45"/>
                    <a:pt x="41" y="51"/>
                  </a:cubicBezTo>
                  <a:cubicBezTo>
                    <a:pt x="39" y="51"/>
                    <a:pt x="37" y="51"/>
                    <a:pt x="34" y="51"/>
                  </a:cubicBezTo>
                  <a:cubicBezTo>
                    <a:pt x="15" y="51"/>
                    <a:pt x="3" y="46"/>
                    <a:pt x="3" y="42"/>
                  </a:cubicBezTo>
                  <a:lnTo>
                    <a:pt x="3" y="20"/>
                  </a:lnTo>
                  <a:close/>
                  <a:moveTo>
                    <a:pt x="34" y="80"/>
                  </a:moveTo>
                  <a:cubicBezTo>
                    <a:pt x="34" y="80"/>
                    <a:pt x="34" y="80"/>
                    <a:pt x="34" y="80"/>
                  </a:cubicBezTo>
                  <a:cubicBezTo>
                    <a:pt x="15" y="80"/>
                    <a:pt x="3" y="74"/>
                    <a:pt x="3" y="70"/>
                  </a:cubicBezTo>
                  <a:cubicBezTo>
                    <a:pt x="3" y="48"/>
                    <a:pt x="3" y="48"/>
                    <a:pt x="3" y="48"/>
                  </a:cubicBezTo>
                  <a:cubicBezTo>
                    <a:pt x="10" y="53"/>
                    <a:pt x="22" y="55"/>
                    <a:pt x="34" y="55"/>
                  </a:cubicBezTo>
                  <a:cubicBezTo>
                    <a:pt x="36" y="55"/>
                    <a:pt x="37" y="55"/>
                    <a:pt x="39" y="55"/>
                  </a:cubicBezTo>
                  <a:cubicBezTo>
                    <a:pt x="37" y="58"/>
                    <a:pt x="36" y="62"/>
                    <a:pt x="36" y="66"/>
                  </a:cubicBezTo>
                  <a:cubicBezTo>
                    <a:pt x="36" y="71"/>
                    <a:pt x="38" y="76"/>
                    <a:pt x="40" y="79"/>
                  </a:cubicBezTo>
                  <a:cubicBezTo>
                    <a:pt x="38" y="80"/>
                    <a:pt x="36" y="80"/>
                    <a:pt x="34" y="80"/>
                  </a:cubicBezTo>
                  <a:close/>
                  <a:moveTo>
                    <a:pt x="61" y="87"/>
                  </a:moveTo>
                  <a:cubicBezTo>
                    <a:pt x="49" y="87"/>
                    <a:pt x="40" y="78"/>
                    <a:pt x="40" y="66"/>
                  </a:cubicBezTo>
                  <a:cubicBezTo>
                    <a:pt x="40" y="54"/>
                    <a:pt x="49" y="45"/>
                    <a:pt x="61" y="45"/>
                  </a:cubicBezTo>
                  <a:cubicBezTo>
                    <a:pt x="72" y="45"/>
                    <a:pt x="81" y="54"/>
                    <a:pt x="81" y="66"/>
                  </a:cubicBezTo>
                  <a:cubicBezTo>
                    <a:pt x="81" y="78"/>
                    <a:pt x="72" y="87"/>
                    <a:pt x="61" y="87"/>
                  </a:cubicBezTo>
                  <a:close/>
                </a:path>
              </a:pathLst>
            </a:custGeom>
            <a:solidFill>
              <a:srgbClr val="00B9E4">
                <a:lumMod val="75000"/>
              </a:srgbClr>
            </a:solidFill>
            <a:ln w="9525">
              <a:solidFill>
                <a:srgbClr val="00B9E4">
                  <a:lumMod val="7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ndParaRPr>
            </a:p>
          </p:txBody>
        </p:sp>
        <p:sp>
          <p:nvSpPr>
            <p:cNvPr id="20" name="TextBox 19"/>
            <p:cNvSpPr txBox="1"/>
            <p:nvPr/>
          </p:nvSpPr>
          <p:spPr>
            <a:xfrm>
              <a:off x="3115737" y="3296685"/>
              <a:ext cx="440831" cy="352775"/>
            </a:xfrm>
            <a:prstGeom prst="rect">
              <a:avLst/>
            </a:prstGeom>
            <a:noFill/>
            <a:ln>
              <a:noFill/>
            </a:ln>
          </p:spPr>
          <p:txBody>
            <a:bodyPr wrap="square" lIns="0"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B9E4">
                      <a:lumMod val="75000"/>
                    </a:srgbClr>
                  </a:solidFill>
                  <a:effectLst/>
                  <a:uLnTx/>
                  <a:uFillTx/>
                </a:rPr>
                <a:t>DI</a:t>
              </a:r>
              <a:r>
                <a:rPr kumimoji="0" lang="en-US" sz="1000" b="1" i="0" u="none" strike="noStrike" kern="0" cap="none" spc="0" normalizeH="0" baseline="0" noProof="0" dirty="0" smtClean="0">
                  <a:ln>
                    <a:noFill/>
                  </a:ln>
                  <a:solidFill>
                    <a:srgbClr val="00B9E4">
                      <a:lumMod val="75000"/>
                    </a:srgbClr>
                  </a:solidFill>
                  <a:effectLst/>
                  <a:uLnTx/>
                  <a:uFillTx/>
                </a:rPr>
                <a:t> </a:t>
              </a:r>
              <a:r>
                <a:rPr kumimoji="0" lang="en-US" sz="1600" b="1" i="0" u="none" strike="noStrike" kern="0" cap="none" spc="0" normalizeH="0" baseline="0" noProof="0" dirty="0" smtClean="0">
                  <a:ln>
                    <a:noFill/>
                  </a:ln>
                  <a:solidFill>
                    <a:srgbClr val="00B9E4">
                      <a:lumMod val="75000"/>
                    </a:srgbClr>
                  </a:solidFill>
                  <a:effectLst/>
                  <a:uLnTx/>
                  <a:uFillTx/>
                </a:rPr>
                <a:t>r</a:t>
              </a:r>
            </a:p>
          </p:txBody>
        </p:sp>
      </p:grpSp>
      <p:grpSp>
        <p:nvGrpSpPr>
          <p:cNvPr id="21" name="Group 20"/>
          <p:cNvGrpSpPr/>
          <p:nvPr/>
        </p:nvGrpSpPr>
        <p:grpSpPr>
          <a:xfrm>
            <a:off x="4133273" y="2579444"/>
            <a:ext cx="1243011" cy="1376702"/>
            <a:chOff x="4038601" y="2559715"/>
            <a:chExt cx="1243011" cy="1376702"/>
          </a:xfrm>
        </p:grpSpPr>
        <p:sp>
          <p:nvSpPr>
            <p:cNvPr id="22" name="Rectangle 21"/>
            <p:cNvSpPr/>
            <p:nvPr/>
          </p:nvSpPr>
          <p:spPr>
            <a:xfrm>
              <a:off x="4038601" y="2559715"/>
              <a:ext cx="1143000" cy="13767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23" name="Freeform 255"/>
            <p:cNvSpPr>
              <a:spLocks noEditPoints="1"/>
            </p:cNvSpPr>
            <p:nvPr/>
          </p:nvSpPr>
          <p:spPr bwMode="auto">
            <a:xfrm>
              <a:off x="4047510" y="2623373"/>
              <a:ext cx="1234102" cy="1313044"/>
            </a:xfrm>
            <a:custGeom>
              <a:avLst/>
              <a:gdLst>
                <a:gd name="T0" fmla="*/ 69 w 85"/>
                <a:gd name="T1" fmla="*/ 42 h 91"/>
                <a:gd name="T2" fmla="*/ 69 w 85"/>
                <a:gd name="T3" fmla="*/ 42 h 91"/>
                <a:gd name="T4" fmla="*/ 69 w 85"/>
                <a:gd name="T5" fmla="*/ 13 h 91"/>
                <a:gd name="T6" fmla="*/ 34 w 85"/>
                <a:gd name="T7" fmla="*/ 0 h 91"/>
                <a:gd name="T8" fmla="*/ 0 w 85"/>
                <a:gd name="T9" fmla="*/ 13 h 91"/>
                <a:gd name="T10" fmla="*/ 0 w 85"/>
                <a:gd name="T11" fmla="*/ 70 h 91"/>
                <a:gd name="T12" fmla="*/ 34 w 85"/>
                <a:gd name="T13" fmla="*/ 84 h 91"/>
                <a:gd name="T14" fmla="*/ 43 w 85"/>
                <a:gd name="T15" fmla="*/ 83 h 91"/>
                <a:gd name="T16" fmla="*/ 61 w 85"/>
                <a:gd name="T17" fmla="*/ 91 h 91"/>
                <a:gd name="T18" fmla="*/ 85 w 85"/>
                <a:gd name="T19" fmla="*/ 66 h 91"/>
                <a:gd name="T20" fmla="*/ 69 w 85"/>
                <a:gd name="T21" fmla="*/ 42 h 91"/>
                <a:gd name="T22" fmla="*/ 34 w 85"/>
                <a:gd name="T23" fmla="*/ 4 h 91"/>
                <a:gd name="T24" fmla="*/ 65 w 85"/>
                <a:gd name="T25" fmla="*/ 13 h 91"/>
                <a:gd name="T26" fmla="*/ 34 w 85"/>
                <a:gd name="T27" fmla="*/ 23 h 91"/>
                <a:gd name="T28" fmla="*/ 3 w 85"/>
                <a:gd name="T29" fmla="*/ 13 h 91"/>
                <a:gd name="T30" fmla="*/ 34 w 85"/>
                <a:gd name="T31" fmla="*/ 4 h 91"/>
                <a:gd name="T32" fmla="*/ 3 w 85"/>
                <a:gd name="T33" fmla="*/ 20 h 91"/>
                <a:gd name="T34" fmla="*/ 34 w 85"/>
                <a:gd name="T35" fmla="*/ 27 h 91"/>
                <a:gd name="T36" fmla="*/ 65 w 85"/>
                <a:gd name="T37" fmla="*/ 20 h 91"/>
                <a:gd name="T38" fmla="*/ 65 w 85"/>
                <a:gd name="T39" fmla="*/ 41 h 91"/>
                <a:gd name="T40" fmla="*/ 61 w 85"/>
                <a:gd name="T41" fmla="*/ 41 h 91"/>
                <a:gd name="T42" fmla="*/ 41 w 85"/>
                <a:gd name="T43" fmla="*/ 51 h 91"/>
                <a:gd name="T44" fmla="*/ 34 w 85"/>
                <a:gd name="T45" fmla="*/ 51 h 91"/>
                <a:gd name="T46" fmla="*/ 3 w 85"/>
                <a:gd name="T47" fmla="*/ 42 h 91"/>
                <a:gd name="T48" fmla="*/ 3 w 85"/>
                <a:gd name="T49" fmla="*/ 20 h 91"/>
                <a:gd name="T50" fmla="*/ 34 w 85"/>
                <a:gd name="T51" fmla="*/ 80 h 91"/>
                <a:gd name="T52" fmla="*/ 34 w 85"/>
                <a:gd name="T53" fmla="*/ 80 h 91"/>
                <a:gd name="T54" fmla="*/ 3 w 85"/>
                <a:gd name="T55" fmla="*/ 70 h 91"/>
                <a:gd name="T56" fmla="*/ 3 w 85"/>
                <a:gd name="T57" fmla="*/ 48 h 91"/>
                <a:gd name="T58" fmla="*/ 34 w 85"/>
                <a:gd name="T59" fmla="*/ 55 h 91"/>
                <a:gd name="T60" fmla="*/ 39 w 85"/>
                <a:gd name="T61" fmla="*/ 55 h 91"/>
                <a:gd name="T62" fmla="*/ 36 w 85"/>
                <a:gd name="T63" fmla="*/ 66 h 91"/>
                <a:gd name="T64" fmla="*/ 40 w 85"/>
                <a:gd name="T65" fmla="*/ 79 h 91"/>
                <a:gd name="T66" fmla="*/ 34 w 85"/>
                <a:gd name="T67" fmla="*/ 80 h 91"/>
                <a:gd name="T68" fmla="*/ 61 w 85"/>
                <a:gd name="T69" fmla="*/ 87 h 91"/>
                <a:gd name="T70" fmla="*/ 40 w 85"/>
                <a:gd name="T71" fmla="*/ 66 h 91"/>
                <a:gd name="T72" fmla="*/ 61 w 85"/>
                <a:gd name="T73" fmla="*/ 45 h 91"/>
                <a:gd name="T74" fmla="*/ 81 w 85"/>
                <a:gd name="T75" fmla="*/ 66 h 91"/>
                <a:gd name="T76" fmla="*/ 61 w 85"/>
                <a:gd name="T77"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1">
                  <a:moveTo>
                    <a:pt x="69" y="42"/>
                  </a:moveTo>
                  <a:cubicBezTo>
                    <a:pt x="69" y="42"/>
                    <a:pt x="69" y="42"/>
                    <a:pt x="69" y="42"/>
                  </a:cubicBezTo>
                  <a:cubicBezTo>
                    <a:pt x="69" y="13"/>
                    <a:pt x="69" y="13"/>
                    <a:pt x="69" y="13"/>
                  </a:cubicBezTo>
                  <a:cubicBezTo>
                    <a:pt x="69" y="5"/>
                    <a:pt x="51" y="0"/>
                    <a:pt x="34" y="0"/>
                  </a:cubicBezTo>
                  <a:cubicBezTo>
                    <a:pt x="17" y="0"/>
                    <a:pt x="0" y="5"/>
                    <a:pt x="0" y="13"/>
                  </a:cubicBezTo>
                  <a:cubicBezTo>
                    <a:pt x="0" y="70"/>
                    <a:pt x="0" y="70"/>
                    <a:pt x="0" y="70"/>
                  </a:cubicBezTo>
                  <a:cubicBezTo>
                    <a:pt x="0" y="79"/>
                    <a:pt x="17" y="84"/>
                    <a:pt x="34" y="84"/>
                  </a:cubicBezTo>
                  <a:cubicBezTo>
                    <a:pt x="37" y="84"/>
                    <a:pt x="40" y="83"/>
                    <a:pt x="43" y="83"/>
                  </a:cubicBezTo>
                  <a:cubicBezTo>
                    <a:pt x="47" y="88"/>
                    <a:pt x="54" y="91"/>
                    <a:pt x="61" y="91"/>
                  </a:cubicBezTo>
                  <a:cubicBezTo>
                    <a:pt x="74" y="91"/>
                    <a:pt x="85" y="80"/>
                    <a:pt x="85" y="66"/>
                  </a:cubicBezTo>
                  <a:cubicBezTo>
                    <a:pt x="85" y="55"/>
                    <a:pt x="79" y="46"/>
                    <a:pt x="69" y="42"/>
                  </a:cubicBezTo>
                  <a:close/>
                  <a:moveTo>
                    <a:pt x="34" y="4"/>
                  </a:moveTo>
                  <a:cubicBezTo>
                    <a:pt x="53" y="4"/>
                    <a:pt x="65" y="9"/>
                    <a:pt x="65" y="13"/>
                  </a:cubicBezTo>
                  <a:cubicBezTo>
                    <a:pt x="65" y="18"/>
                    <a:pt x="53" y="23"/>
                    <a:pt x="34" y="23"/>
                  </a:cubicBezTo>
                  <a:cubicBezTo>
                    <a:pt x="15" y="23"/>
                    <a:pt x="3" y="18"/>
                    <a:pt x="3" y="13"/>
                  </a:cubicBezTo>
                  <a:cubicBezTo>
                    <a:pt x="3" y="9"/>
                    <a:pt x="15" y="4"/>
                    <a:pt x="34" y="4"/>
                  </a:cubicBezTo>
                  <a:close/>
                  <a:moveTo>
                    <a:pt x="3" y="20"/>
                  </a:moveTo>
                  <a:cubicBezTo>
                    <a:pt x="10" y="25"/>
                    <a:pt x="22" y="27"/>
                    <a:pt x="34" y="27"/>
                  </a:cubicBezTo>
                  <a:cubicBezTo>
                    <a:pt x="46" y="27"/>
                    <a:pt x="59" y="25"/>
                    <a:pt x="65" y="20"/>
                  </a:cubicBezTo>
                  <a:cubicBezTo>
                    <a:pt x="65" y="41"/>
                    <a:pt x="65" y="41"/>
                    <a:pt x="65" y="41"/>
                  </a:cubicBezTo>
                  <a:cubicBezTo>
                    <a:pt x="64" y="41"/>
                    <a:pt x="62" y="41"/>
                    <a:pt x="61" y="41"/>
                  </a:cubicBezTo>
                  <a:cubicBezTo>
                    <a:pt x="53" y="41"/>
                    <a:pt x="46" y="45"/>
                    <a:pt x="41" y="51"/>
                  </a:cubicBezTo>
                  <a:cubicBezTo>
                    <a:pt x="39" y="51"/>
                    <a:pt x="37" y="51"/>
                    <a:pt x="34" y="51"/>
                  </a:cubicBezTo>
                  <a:cubicBezTo>
                    <a:pt x="15" y="51"/>
                    <a:pt x="3" y="46"/>
                    <a:pt x="3" y="42"/>
                  </a:cubicBezTo>
                  <a:lnTo>
                    <a:pt x="3" y="20"/>
                  </a:lnTo>
                  <a:close/>
                  <a:moveTo>
                    <a:pt x="34" y="80"/>
                  </a:moveTo>
                  <a:cubicBezTo>
                    <a:pt x="34" y="80"/>
                    <a:pt x="34" y="80"/>
                    <a:pt x="34" y="80"/>
                  </a:cubicBezTo>
                  <a:cubicBezTo>
                    <a:pt x="15" y="80"/>
                    <a:pt x="3" y="74"/>
                    <a:pt x="3" y="70"/>
                  </a:cubicBezTo>
                  <a:cubicBezTo>
                    <a:pt x="3" y="48"/>
                    <a:pt x="3" y="48"/>
                    <a:pt x="3" y="48"/>
                  </a:cubicBezTo>
                  <a:cubicBezTo>
                    <a:pt x="10" y="53"/>
                    <a:pt x="22" y="55"/>
                    <a:pt x="34" y="55"/>
                  </a:cubicBezTo>
                  <a:cubicBezTo>
                    <a:pt x="36" y="55"/>
                    <a:pt x="37" y="55"/>
                    <a:pt x="39" y="55"/>
                  </a:cubicBezTo>
                  <a:cubicBezTo>
                    <a:pt x="37" y="58"/>
                    <a:pt x="36" y="62"/>
                    <a:pt x="36" y="66"/>
                  </a:cubicBezTo>
                  <a:cubicBezTo>
                    <a:pt x="36" y="71"/>
                    <a:pt x="38" y="76"/>
                    <a:pt x="40" y="79"/>
                  </a:cubicBezTo>
                  <a:cubicBezTo>
                    <a:pt x="38" y="80"/>
                    <a:pt x="36" y="80"/>
                    <a:pt x="34" y="80"/>
                  </a:cubicBezTo>
                  <a:close/>
                  <a:moveTo>
                    <a:pt x="61" y="87"/>
                  </a:moveTo>
                  <a:cubicBezTo>
                    <a:pt x="49" y="87"/>
                    <a:pt x="40" y="78"/>
                    <a:pt x="40" y="66"/>
                  </a:cubicBezTo>
                  <a:cubicBezTo>
                    <a:pt x="40" y="54"/>
                    <a:pt x="49" y="45"/>
                    <a:pt x="61" y="45"/>
                  </a:cubicBezTo>
                  <a:cubicBezTo>
                    <a:pt x="72" y="45"/>
                    <a:pt x="81" y="54"/>
                    <a:pt x="81" y="66"/>
                  </a:cubicBezTo>
                  <a:cubicBezTo>
                    <a:pt x="81" y="78"/>
                    <a:pt x="72" y="87"/>
                    <a:pt x="61" y="87"/>
                  </a:cubicBezTo>
                  <a:close/>
                </a:path>
              </a:pathLst>
            </a:custGeom>
            <a:solidFill>
              <a:srgbClr val="00B9E4">
                <a:lumMod val="75000"/>
              </a:srgbClr>
            </a:solidFill>
            <a:ln w="9525">
              <a:solidFill>
                <a:srgbClr val="00B9E4">
                  <a:lumMod val="7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D47600"/>
                </a:solidFill>
                <a:effectLst/>
                <a:uLnTx/>
                <a:uFillTx/>
              </a:endParaRPr>
            </a:p>
          </p:txBody>
        </p:sp>
        <p:sp>
          <p:nvSpPr>
            <p:cNvPr id="24" name="TextBox 23"/>
            <p:cNvSpPr txBox="1"/>
            <p:nvPr/>
          </p:nvSpPr>
          <p:spPr>
            <a:xfrm>
              <a:off x="4599961" y="3391398"/>
              <a:ext cx="681651" cy="338554"/>
            </a:xfrm>
            <a:prstGeom prst="rect">
              <a:avLst/>
            </a:prstGeom>
            <a:noFill/>
          </p:spPr>
          <p:txBody>
            <a:bodyPr wrap="square" lIns="0"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B9E4">
                      <a:lumMod val="75000"/>
                    </a:srgbClr>
                  </a:solidFill>
                  <a:effectLst/>
                  <a:uLnTx/>
                  <a:uFillTx/>
                </a:rPr>
                <a:t>DI</a:t>
              </a:r>
              <a:r>
                <a:rPr kumimoji="0" lang="en-US" sz="1100" b="1" i="0" u="none" strike="noStrike" kern="0" cap="none" spc="0" normalizeH="0" baseline="0" noProof="0" dirty="0" smtClean="0">
                  <a:ln>
                    <a:noFill/>
                  </a:ln>
                  <a:solidFill>
                    <a:srgbClr val="00B9E4">
                      <a:lumMod val="75000"/>
                    </a:srgbClr>
                  </a:solidFill>
                  <a:effectLst/>
                  <a:uLnTx/>
                  <a:uFillTx/>
                </a:rPr>
                <a:t> </a:t>
              </a:r>
              <a:r>
                <a:rPr kumimoji="0" lang="en-US" sz="1600" b="1" i="0" u="none" strike="noStrike" kern="0" cap="none" spc="0" normalizeH="0" baseline="0" noProof="0" dirty="0" smtClean="0">
                  <a:ln>
                    <a:noFill/>
                  </a:ln>
                  <a:solidFill>
                    <a:srgbClr val="00B9E4">
                      <a:lumMod val="75000"/>
                    </a:srgbClr>
                  </a:solidFill>
                  <a:effectLst/>
                  <a:uLnTx/>
                  <a:uFillTx/>
                </a:rPr>
                <a:t>CS</a:t>
              </a:r>
            </a:p>
          </p:txBody>
        </p:sp>
      </p:grpSp>
      <p:sp>
        <p:nvSpPr>
          <p:cNvPr id="25" name="Freeform 216"/>
          <p:cNvSpPr>
            <a:spLocks noEditPoints="1"/>
          </p:cNvSpPr>
          <p:nvPr/>
        </p:nvSpPr>
        <p:spPr bwMode="auto">
          <a:xfrm>
            <a:off x="764407" y="3220129"/>
            <a:ext cx="1295400" cy="1236556"/>
          </a:xfrm>
          <a:custGeom>
            <a:avLst/>
            <a:gdLst>
              <a:gd name="T0" fmla="*/ 83 w 96"/>
              <a:gd name="T1" fmla="*/ 61 h 91"/>
              <a:gd name="T2" fmla="*/ 67 w 96"/>
              <a:gd name="T3" fmla="*/ 69 h 91"/>
              <a:gd name="T4" fmla="*/ 40 w 96"/>
              <a:gd name="T5" fmla="*/ 61 h 91"/>
              <a:gd name="T6" fmla="*/ 55 w 96"/>
              <a:gd name="T7" fmla="*/ 87 h 91"/>
              <a:gd name="T8" fmla="*/ 40 w 96"/>
              <a:gd name="T9" fmla="*/ 61 h 91"/>
              <a:gd name="T10" fmla="*/ 28 w 96"/>
              <a:gd name="T11" fmla="*/ 61 h 91"/>
              <a:gd name="T12" fmla="*/ 13 w 96"/>
              <a:gd name="T13" fmla="*/ 69 h 91"/>
              <a:gd name="T14" fmla="*/ 65 w 96"/>
              <a:gd name="T15" fmla="*/ 56 h 91"/>
              <a:gd name="T16" fmla="*/ 63 w 96"/>
              <a:gd name="T17" fmla="*/ 72 h 91"/>
              <a:gd name="T18" fmla="*/ 85 w 96"/>
              <a:gd name="T19" fmla="*/ 74 h 91"/>
              <a:gd name="T20" fmla="*/ 87 w 96"/>
              <a:gd name="T21" fmla="*/ 59 h 91"/>
              <a:gd name="T22" fmla="*/ 65 w 96"/>
              <a:gd name="T23" fmla="*/ 56 h 91"/>
              <a:gd name="T24" fmla="*/ 9 w 96"/>
              <a:gd name="T25" fmla="*/ 59 h 91"/>
              <a:gd name="T26" fmla="*/ 11 w 96"/>
              <a:gd name="T27" fmla="*/ 74 h 91"/>
              <a:gd name="T28" fmla="*/ 33 w 96"/>
              <a:gd name="T29" fmla="*/ 72 h 91"/>
              <a:gd name="T30" fmla="*/ 30 w 96"/>
              <a:gd name="T31" fmla="*/ 56 h 91"/>
              <a:gd name="T32" fmla="*/ 67 w 96"/>
              <a:gd name="T33" fmla="*/ 39 h 91"/>
              <a:gd name="T34" fmla="*/ 83 w 96"/>
              <a:gd name="T35" fmla="*/ 48 h 91"/>
              <a:gd name="T36" fmla="*/ 67 w 96"/>
              <a:gd name="T37" fmla="*/ 39 h 91"/>
              <a:gd name="T38" fmla="*/ 55 w 96"/>
              <a:gd name="T39" fmla="*/ 39 h 91"/>
              <a:gd name="T40" fmla="*/ 40 w 96"/>
              <a:gd name="T41" fmla="*/ 48 h 91"/>
              <a:gd name="T42" fmla="*/ 13 w 96"/>
              <a:gd name="T43" fmla="*/ 39 h 91"/>
              <a:gd name="T44" fmla="*/ 28 w 96"/>
              <a:gd name="T45" fmla="*/ 48 h 91"/>
              <a:gd name="T46" fmla="*/ 13 w 96"/>
              <a:gd name="T47" fmla="*/ 39 h 91"/>
              <a:gd name="T48" fmla="*/ 63 w 96"/>
              <a:gd name="T49" fmla="*/ 37 h 91"/>
              <a:gd name="T50" fmla="*/ 65 w 96"/>
              <a:gd name="T51" fmla="*/ 52 h 91"/>
              <a:gd name="T52" fmla="*/ 87 w 96"/>
              <a:gd name="T53" fmla="*/ 50 h 91"/>
              <a:gd name="T54" fmla="*/ 85 w 96"/>
              <a:gd name="T55" fmla="*/ 35 h 91"/>
              <a:gd name="T56" fmla="*/ 38 w 96"/>
              <a:gd name="T57" fmla="*/ 35 h 91"/>
              <a:gd name="T58" fmla="*/ 36 w 96"/>
              <a:gd name="T59" fmla="*/ 50 h 91"/>
              <a:gd name="T60" fmla="*/ 58 w 96"/>
              <a:gd name="T61" fmla="*/ 52 h 91"/>
              <a:gd name="T62" fmla="*/ 60 w 96"/>
              <a:gd name="T63" fmla="*/ 37 h 91"/>
              <a:gd name="T64" fmla="*/ 38 w 96"/>
              <a:gd name="T65" fmla="*/ 35 h 91"/>
              <a:gd name="T66" fmla="*/ 9 w 96"/>
              <a:gd name="T67" fmla="*/ 37 h 91"/>
              <a:gd name="T68" fmla="*/ 11 w 96"/>
              <a:gd name="T69" fmla="*/ 52 h 91"/>
              <a:gd name="T70" fmla="*/ 33 w 96"/>
              <a:gd name="T71" fmla="*/ 50 h 91"/>
              <a:gd name="T72" fmla="*/ 30 w 96"/>
              <a:gd name="T73" fmla="*/ 35 h 91"/>
              <a:gd name="T74" fmla="*/ 46 w 96"/>
              <a:gd name="T75" fmla="*/ 9 h 91"/>
              <a:gd name="T76" fmla="*/ 37 w 96"/>
              <a:gd name="T77" fmla="*/ 17 h 91"/>
              <a:gd name="T78" fmla="*/ 46 w 96"/>
              <a:gd name="T79" fmla="*/ 22 h 91"/>
              <a:gd name="T80" fmla="*/ 50 w 96"/>
              <a:gd name="T81" fmla="*/ 30 h 91"/>
              <a:gd name="T82" fmla="*/ 59 w 96"/>
              <a:gd name="T83" fmla="*/ 22 h 91"/>
              <a:gd name="T84" fmla="*/ 50 w 96"/>
              <a:gd name="T85" fmla="*/ 17 h 91"/>
              <a:gd name="T86" fmla="*/ 46 w 96"/>
              <a:gd name="T87" fmla="*/ 9 h 91"/>
              <a:gd name="T88" fmla="*/ 72 w 96"/>
              <a:gd name="T89" fmla="*/ 28 h 91"/>
              <a:gd name="T90" fmla="*/ 91 w 96"/>
              <a:gd name="T91" fmla="*/ 30 h 91"/>
              <a:gd name="T92" fmla="*/ 60 w 96"/>
              <a:gd name="T93" fmla="*/ 87 h 91"/>
              <a:gd name="T94" fmla="*/ 58 w 96"/>
              <a:gd name="T95" fmla="*/ 56 h 91"/>
              <a:gd name="T96" fmla="*/ 36 w 96"/>
              <a:gd name="T97" fmla="*/ 59 h 91"/>
              <a:gd name="T98" fmla="*/ 4 w 96"/>
              <a:gd name="T99" fmla="*/ 87 h 91"/>
              <a:gd name="T100" fmla="*/ 22 w 96"/>
              <a:gd name="T101" fmla="*/ 30 h 91"/>
              <a:gd name="T102" fmla="*/ 48 w 96"/>
              <a:gd name="T103" fmla="*/ 4 h 91"/>
              <a:gd name="T104" fmla="*/ 20 w 96"/>
              <a:gd name="T105" fmla="*/ 26 h 91"/>
              <a:gd name="T106" fmla="*/ 0 w 96"/>
              <a:gd name="T107" fmla="*/ 28 h 91"/>
              <a:gd name="T108" fmla="*/ 2 w 96"/>
              <a:gd name="T109" fmla="*/ 91 h 91"/>
              <a:gd name="T110" fmla="*/ 96 w 96"/>
              <a:gd name="T111" fmla="*/ 89 h 91"/>
              <a:gd name="T112" fmla="*/ 93 w 96"/>
              <a:gd name="T113" fmla="*/ 26 h 91"/>
              <a:gd name="T114" fmla="*/ 48 w 96"/>
              <a:gd name="T11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91">
                <a:moveTo>
                  <a:pt x="67" y="61"/>
                </a:moveTo>
                <a:cubicBezTo>
                  <a:pt x="83" y="61"/>
                  <a:pt x="83" y="61"/>
                  <a:pt x="83" y="61"/>
                </a:cubicBezTo>
                <a:cubicBezTo>
                  <a:pt x="83" y="69"/>
                  <a:pt x="83" y="69"/>
                  <a:pt x="83" y="69"/>
                </a:cubicBezTo>
                <a:cubicBezTo>
                  <a:pt x="67" y="69"/>
                  <a:pt x="67" y="69"/>
                  <a:pt x="67" y="69"/>
                </a:cubicBezTo>
                <a:lnTo>
                  <a:pt x="67" y="61"/>
                </a:lnTo>
                <a:close/>
                <a:moveTo>
                  <a:pt x="40" y="61"/>
                </a:moveTo>
                <a:cubicBezTo>
                  <a:pt x="55" y="61"/>
                  <a:pt x="55" y="61"/>
                  <a:pt x="55" y="61"/>
                </a:cubicBezTo>
                <a:cubicBezTo>
                  <a:pt x="55" y="87"/>
                  <a:pt x="55" y="87"/>
                  <a:pt x="55" y="87"/>
                </a:cubicBezTo>
                <a:cubicBezTo>
                  <a:pt x="40" y="87"/>
                  <a:pt x="40" y="87"/>
                  <a:pt x="40" y="87"/>
                </a:cubicBezTo>
                <a:lnTo>
                  <a:pt x="40" y="61"/>
                </a:lnTo>
                <a:close/>
                <a:moveTo>
                  <a:pt x="13" y="61"/>
                </a:moveTo>
                <a:cubicBezTo>
                  <a:pt x="28" y="61"/>
                  <a:pt x="28" y="61"/>
                  <a:pt x="28" y="61"/>
                </a:cubicBezTo>
                <a:cubicBezTo>
                  <a:pt x="28" y="69"/>
                  <a:pt x="28" y="69"/>
                  <a:pt x="28" y="69"/>
                </a:cubicBezTo>
                <a:cubicBezTo>
                  <a:pt x="13" y="69"/>
                  <a:pt x="13" y="69"/>
                  <a:pt x="13" y="69"/>
                </a:cubicBezTo>
                <a:lnTo>
                  <a:pt x="13" y="61"/>
                </a:lnTo>
                <a:close/>
                <a:moveTo>
                  <a:pt x="65" y="56"/>
                </a:moveTo>
                <a:cubicBezTo>
                  <a:pt x="64" y="56"/>
                  <a:pt x="63" y="57"/>
                  <a:pt x="63" y="59"/>
                </a:cubicBezTo>
                <a:cubicBezTo>
                  <a:pt x="63" y="72"/>
                  <a:pt x="63" y="72"/>
                  <a:pt x="63" y="72"/>
                </a:cubicBezTo>
                <a:cubicBezTo>
                  <a:pt x="63" y="73"/>
                  <a:pt x="64" y="74"/>
                  <a:pt x="65" y="74"/>
                </a:cubicBezTo>
                <a:cubicBezTo>
                  <a:pt x="85" y="74"/>
                  <a:pt x="85" y="74"/>
                  <a:pt x="85" y="74"/>
                </a:cubicBezTo>
                <a:cubicBezTo>
                  <a:pt x="86" y="74"/>
                  <a:pt x="87" y="73"/>
                  <a:pt x="87" y="72"/>
                </a:cubicBezTo>
                <a:cubicBezTo>
                  <a:pt x="87" y="59"/>
                  <a:pt x="87" y="59"/>
                  <a:pt x="87" y="59"/>
                </a:cubicBezTo>
                <a:cubicBezTo>
                  <a:pt x="87" y="57"/>
                  <a:pt x="86" y="56"/>
                  <a:pt x="85" y="56"/>
                </a:cubicBezTo>
                <a:lnTo>
                  <a:pt x="65" y="56"/>
                </a:lnTo>
                <a:close/>
                <a:moveTo>
                  <a:pt x="11" y="56"/>
                </a:moveTo>
                <a:cubicBezTo>
                  <a:pt x="10" y="56"/>
                  <a:pt x="9" y="57"/>
                  <a:pt x="9" y="59"/>
                </a:cubicBezTo>
                <a:cubicBezTo>
                  <a:pt x="9" y="72"/>
                  <a:pt x="9" y="72"/>
                  <a:pt x="9" y="72"/>
                </a:cubicBezTo>
                <a:cubicBezTo>
                  <a:pt x="9" y="73"/>
                  <a:pt x="10" y="74"/>
                  <a:pt x="11" y="74"/>
                </a:cubicBezTo>
                <a:cubicBezTo>
                  <a:pt x="30" y="74"/>
                  <a:pt x="30" y="74"/>
                  <a:pt x="30" y="74"/>
                </a:cubicBezTo>
                <a:cubicBezTo>
                  <a:pt x="32" y="74"/>
                  <a:pt x="33" y="73"/>
                  <a:pt x="33" y="72"/>
                </a:cubicBezTo>
                <a:cubicBezTo>
                  <a:pt x="33" y="59"/>
                  <a:pt x="33" y="59"/>
                  <a:pt x="33" y="59"/>
                </a:cubicBezTo>
                <a:cubicBezTo>
                  <a:pt x="33" y="57"/>
                  <a:pt x="32" y="56"/>
                  <a:pt x="30" y="56"/>
                </a:cubicBezTo>
                <a:lnTo>
                  <a:pt x="11" y="56"/>
                </a:lnTo>
                <a:close/>
                <a:moveTo>
                  <a:pt x="67" y="39"/>
                </a:moveTo>
                <a:cubicBezTo>
                  <a:pt x="83" y="39"/>
                  <a:pt x="83" y="39"/>
                  <a:pt x="83" y="39"/>
                </a:cubicBezTo>
                <a:cubicBezTo>
                  <a:pt x="83" y="48"/>
                  <a:pt x="83" y="48"/>
                  <a:pt x="83" y="48"/>
                </a:cubicBezTo>
                <a:cubicBezTo>
                  <a:pt x="67" y="48"/>
                  <a:pt x="67" y="48"/>
                  <a:pt x="67" y="48"/>
                </a:cubicBezTo>
                <a:lnTo>
                  <a:pt x="67" y="39"/>
                </a:lnTo>
                <a:close/>
                <a:moveTo>
                  <a:pt x="40" y="39"/>
                </a:moveTo>
                <a:cubicBezTo>
                  <a:pt x="55" y="39"/>
                  <a:pt x="55" y="39"/>
                  <a:pt x="55" y="39"/>
                </a:cubicBezTo>
                <a:cubicBezTo>
                  <a:pt x="55" y="48"/>
                  <a:pt x="55" y="48"/>
                  <a:pt x="55" y="48"/>
                </a:cubicBezTo>
                <a:cubicBezTo>
                  <a:pt x="40" y="48"/>
                  <a:pt x="40" y="48"/>
                  <a:pt x="40" y="48"/>
                </a:cubicBezTo>
                <a:lnTo>
                  <a:pt x="40" y="39"/>
                </a:lnTo>
                <a:close/>
                <a:moveTo>
                  <a:pt x="13" y="39"/>
                </a:moveTo>
                <a:cubicBezTo>
                  <a:pt x="28" y="39"/>
                  <a:pt x="28" y="39"/>
                  <a:pt x="28" y="39"/>
                </a:cubicBezTo>
                <a:cubicBezTo>
                  <a:pt x="28" y="48"/>
                  <a:pt x="28" y="48"/>
                  <a:pt x="28" y="48"/>
                </a:cubicBezTo>
                <a:cubicBezTo>
                  <a:pt x="13" y="48"/>
                  <a:pt x="13" y="48"/>
                  <a:pt x="13" y="48"/>
                </a:cubicBezTo>
                <a:lnTo>
                  <a:pt x="13" y="39"/>
                </a:lnTo>
                <a:close/>
                <a:moveTo>
                  <a:pt x="65" y="35"/>
                </a:moveTo>
                <a:cubicBezTo>
                  <a:pt x="64" y="35"/>
                  <a:pt x="63" y="36"/>
                  <a:pt x="63" y="37"/>
                </a:cubicBezTo>
                <a:cubicBezTo>
                  <a:pt x="63" y="50"/>
                  <a:pt x="63" y="50"/>
                  <a:pt x="63" y="50"/>
                </a:cubicBezTo>
                <a:cubicBezTo>
                  <a:pt x="63" y="51"/>
                  <a:pt x="64" y="52"/>
                  <a:pt x="65" y="52"/>
                </a:cubicBezTo>
                <a:cubicBezTo>
                  <a:pt x="85" y="52"/>
                  <a:pt x="85" y="52"/>
                  <a:pt x="85" y="52"/>
                </a:cubicBezTo>
                <a:cubicBezTo>
                  <a:pt x="86" y="52"/>
                  <a:pt x="87" y="51"/>
                  <a:pt x="87" y="50"/>
                </a:cubicBezTo>
                <a:cubicBezTo>
                  <a:pt x="87" y="37"/>
                  <a:pt x="87" y="37"/>
                  <a:pt x="87" y="37"/>
                </a:cubicBezTo>
                <a:cubicBezTo>
                  <a:pt x="87" y="36"/>
                  <a:pt x="86" y="35"/>
                  <a:pt x="85" y="35"/>
                </a:cubicBezTo>
                <a:lnTo>
                  <a:pt x="65" y="35"/>
                </a:lnTo>
                <a:close/>
                <a:moveTo>
                  <a:pt x="38" y="35"/>
                </a:moveTo>
                <a:cubicBezTo>
                  <a:pt x="37" y="35"/>
                  <a:pt x="36" y="36"/>
                  <a:pt x="36" y="37"/>
                </a:cubicBezTo>
                <a:cubicBezTo>
                  <a:pt x="36" y="50"/>
                  <a:pt x="36" y="50"/>
                  <a:pt x="36" y="50"/>
                </a:cubicBezTo>
                <a:cubicBezTo>
                  <a:pt x="36" y="51"/>
                  <a:pt x="37" y="52"/>
                  <a:pt x="38" y="52"/>
                </a:cubicBezTo>
                <a:cubicBezTo>
                  <a:pt x="58" y="52"/>
                  <a:pt x="58" y="52"/>
                  <a:pt x="58" y="52"/>
                </a:cubicBezTo>
                <a:cubicBezTo>
                  <a:pt x="59" y="52"/>
                  <a:pt x="60" y="51"/>
                  <a:pt x="60" y="50"/>
                </a:cubicBezTo>
                <a:cubicBezTo>
                  <a:pt x="60" y="37"/>
                  <a:pt x="60" y="37"/>
                  <a:pt x="60" y="37"/>
                </a:cubicBezTo>
                <a:cubicBezTo>
                  <a:pt x="60" y="36"/>
                  <a:pt x="59" y="35"/>
                  <a:pt x="58" y="35"/>
                </a:cubicBezTo>
                <a:lnTo>
                  <a:pt x="38" y="35"/>
                </a:lnTo>
                <a:close/>
                <a:moveTo>
                  <a:pt x="11" y="35"/>
                </a:moveTo>
                <a:cubicBezTo>
                  <a:pt x="10" y="35"/>
                  <a:pt x="9" y="36"/>
                  <a:pt x="9" y="37"/>
                </a:cubicBezTo>
                <a:cubicBezTo>
                  <a:pt x="9" y="50"/>
                  <a:pt x="9" y="50"/>
                  <a:pt x="9" y="50"/>
                </a:cubicBezTo>
                <a:cubicBezTo>
                  <a:pt x="9" y="51"/>
                  <a:pt x="10" y="52"/>
                  <a:pt x="11" y="52"/>
                </a:cubicBezTo>
                <a:cubicBezTo>
                  <a:pt x="30" y="52"/>
                  <a:pt x="30" y="52"/>
                  <a:pt x="30" y="52"/>
                </a:cubicBezTo>
                <a:cubicBezTo>
                  <a:pt x="32" y="52"/>
                  <a:pt x="33" y="51"/>
                  <a:pt x="33" y="50"/>
                </a:cubicBezTo>
                <a:cubicBezTo>
                  <a:pt x="33" y="37"/>
                  <a:pt x="33" y="37"/>
                  <a:pt x="33" y="37"/>
                </a:cubicBezTo>
                <a:cubicBezTo>
                  <a:pt x="33" y="36"/>
                  <a:pt x="32" y="35"/>
                  <a:pt x="30" y="35"/>
                </a:cubicBezTo>
                <a:lnTo>
                  <a:pt x="11" y="35"/>
                </a:lnTo>
                <a:close/>
                <a:moveTo>
                  <a:pt x="46" y="9"/>
                </a:moveTo>
                <a:cubicBezTo>
                  <a:pt x="46" y="17"/>
                  <a:pt x="46" y="17"/>
                  <a:pt x="46" y="17"/>
                </a:cubicBezTo>
                <a:cubicBezTo>
                  <a:pt x="37" y="17"/>
                  <a:pt x="37" y="17"/>
                  <a:pt x="37" y="17"/>
                </a:cubicBezTo>
                <a:cubicBezTo>
                  <a:pt x="37" y="22"/>
                  <a:pt x="37" y="22"/>
                  <a:pt x="37" y="22"/>
                </a:cubicBezTo>
                <a:cubicBezTo>
                  <a:pt x="46" y="22"/>
                  <a:pt x="46" y="22"/>
                  <a:pt x="46" y="22"/>
                </a:cubicBezTo>
                <a:cubicBezTo>
                  <a:pt x="46" y="30"/>
                  <a:pt x="46" y="30"/>
                  <a:pt x="46" y="30"/>
                </a:cubicBezTo>
                <a:cubicBezTo>
                  <a:pt x="50" y="30"/>
                  <a:pt x="50" y="30"/>
                  <a:pt x="50" y="30"/>
                </a:cubicBezTo>
                <a:cubicBezTo>
                  <a:pt x="50" y="22"/>
                  <a:pt x="50" y="22"/>
                  <a:pt x="50" y="22"/>
                </a:cubicBezTo>
                <a:cubicBezTo>
                  <a:pt x="59" y="22"/>
                  <a:pt x="59" y="22"/>
                  <a:pt x="59" y="22"/>
                </a:cubicBezTo>
                <a:cubicBezTo>
                  <a:pt x="59" y="17"/>
                  <a:pt x="59" y="17"/>
                  <a:pt x="59" y="17"/>
                </a:cubicBezTo>
                <a:cubicBezTo>
                  <a:pt x="50" y="17"/>
                  <a:pt x="50" y="17"/>
                  <a:pt x="50" y="17"/>
                </a:cubicBezTo>
                <a:cubicBezTo>
                  <a:pt x="50" y="9"/>
                  <a:pt x="50" y="9"/>
                  <a:pt x="50" y="9"/>
                </a:cubicBezTo>
                <a:lnTo>
                  <a:pt x="46" y="9"/>
                </a:lnTo>
                <a:close/>
                <a:moveTo>
                  <a:pt x="48" y="4"/>
                </a:moveTo>
                <a:cubicBezTo>
                  <a:pt x="61" y="4"/>
                  <a:pt x="72" y="15"/>
                  <a:pt x="72" y="28"/>
                </a:cubicBezTo>
                <a:cubicBezTo>
                  <a:pt x="72" y="29"/>
                  <a:pt x="73" y="30"/>
                  <a:pt x="74" y="30"/>
                </a:cubicBezTo>
                <a:cubicBezTo>
                  <a:pt x="91" y="30"/>
                  <a:pt x="91" y="30"/>
                  <a:pt x="91" y="30"/>
                </a:cubicBezTo>
                <a:cubicBezTo>
                  <a:pt x="91" y="87"/>
                  <a:pt x="91" y="87"/>
                  <a:pt x="91" y="87"/>
                </a:cubicBezTo>
                <a:cubicBezTo>
                  <a:pt x="60" y="87"/>
                  <a:pt x="60" y="87"/>
                  <a:pt x="60" y="87"/>
                </a:cubicBezTo>
                <a:cubicBezTo>
                  <a:pt x="60" y="59"/>
                  <a:pt x="60" y="59"/>
                  <a:pt x="60" y="59"/>
                </a:cubicBezTo>
                <a:cubicBezTo>
                  <a:pt x="60" y="57"/>
                  <a:pt x="59" y="56"/>
                  <a:pt x="58" y="56"/>
                </a:cubicBezTo>
                <a:cubicBezTo>
                  <a:pt x="38" y="56"/>
                  <a:pt x="38" y="56"/>
                  <a:pt x="38" y="56"/>
                </a:cubicBezTo>
                <a:cubicBezTo>
                  <a:pt x="37" y="56"/>
                  <a:pt x="36" y="58"/>
                  <a:pt x="36" y="59"/>
                </a:cubicBezTo>
                <a:cubicBezTo>
                  <a:pt x="36" y="87"/>
                  <a:pt x="36" y="87"/>
                  <a:pt x="36" y="87"/>
                </a:cubicBezTo>
                <a:cubicBezTo>
                  <a:pt x="4" y="87"/>
                  <a:pt x="4" y="87"/>
                  <a:pt x="4" y="87"/>
                </a:cubicBezTo>
                <a:cubicBezTo>
                  <a:pt x="4" y="30"/>
                  <a:pt x="4" y="30"/>
                  <a:pt x="4" y="30"/>
                </a:cubicBezTo>
                <a:cubicBezTo>
                  <a:pt x="22" y="30"/>
                  <a:pt x="22" y="30"/>
                  <a:pt x="22" y="30"/>
                </a:cubicBezTo>
                <a:cubicBezTo>
                  <a:pt x="23" y="30"/>
                  <a:pt x="24" y="29"/>
                  <a:pt x="24" y="28"/>
                </a:cubicBezTo>
                <a:cubicBezTo>
                  <a:pt x="24" y="15"/>
                  <a:pt x="35" y="4"/>
                  <a:pt x="48" y="4"/>
                </a:cubicBezTo>
                <a:close/>
                <a:moveTo>
                  <a:pt x="48" y="0"/>
                </a:moveTo>
                <a:cubicBezTo>
                  <a:pt x="33" y="0"/>
                  <a:pt x="21" y="11"/>
                  <a:pt x="20" y="26"/>
                </a:cubicBezTo>
                <a:cubicBezTo>
                  <a:pt x="2" y="26"/>
                  <a:pt x="2" y="26"/>
                  <a:pt x="2" y="26"/>
                </a:cubicBezTo>
                <a:cubicBezTo>
                  <a:pt x="1" y="26"/>
                  <a:pt x="0" y="27"/>
                  <a:pt x="0" y="28"/>
                </a:cubicBezTo>
                <a:cubicBezTo>
                  <a:pt x="0" y="89"/>
                  <a:pt x="0" y="89"/>
                  <a:pt x="0" y="89"/>
                </a:cubicBezTo>
                <a:cubicBezTo>
                  <a:pt x="0" y="90"/>
                  <a:pt x="1" y="91"/>
                  <a:pt x="2" y="91"/>
                </a:cubicBezTo>
                <a:cubicBezTo>
                  <a:pt x="93" y="91"/>
                  <a:pt x="93" y="91"/>
                  <a:pt x="93" y="91"/>
                </a:cubicBezTo>
                <a:cubicBezTo>
                  <a:pt x="95" y="91"/>
                  <a:pt x="96" y="90"/>
                  <a:pt x="96" y="89"/>
                </a:cubicBezTo>
                <a:cubicBezTo>
                  <a:pt x="96" y="28"/>
                  <a:pt x="96" y="28"/>
                  <a:pt x="96" y="28"/>
                </a:cubicBezTo>
                <a:cubicBezTo>
                  <a:pt x="96" y="27"/>
                  <a:pt x="95" y="26"/>
                  <a:pt x="93" y="26"/>
                </a:cubicBezTo>
                <a:cubicBezTo>
                  <a:pt x="76" y="26"/>
                  <a:pt x="76" y="26"/>
                  <a:pt x="76" y="26"/>
                </a:cubicBezTo>
                <a:cubicBezTo>
                  <a:pt x="75" y="11"/>
                  <a:pt x="63" y="0"/>
                  <a:pt x="48" y="0"/>
                </a:cubicBezTo>
                <a:close/>
              </a:path>
            </a:pathLst>
          </a:custGeom>
          <a:solidFill>
            <a:sysClr val="window" lastClr="FFFFFF">
              <a:lumMod val="75000"/>
            </a:sysClr>
          </a:solidFill>
          <a:ln>
            <a:solidFill>
              <a:sysClr val="window" lastClr="FFFFFF">
                <a:lumMod val="65000"/>
              </a:sys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TextBox 25"/>
          <p:cNvSpPr txBox="1"/>
          <p:nvPr/>
        </p:nvSpPr>
        <p:spPr>
          <a:xfrm>
            <a:off x="6086827" y="3514119"/>
            <a:ext cx="2276166" cy="307777"/>
          </a:xfrm>
          <a:prstGeom prst="rect">
            <a:avLst/>
          </a:prstGeom>
          <a:noFill/>
        </p:spPr>
        <p:txBody>
          <a:bodyPr wrap="square" lIns="0" rIns="0" rtlCol="0">
            <a:spAutoFit/>
          </a:bodyPr>
          <a:lstStyle/>
          <a:p>
            <a:pPr algn="ctr" fontAlgn="base">
              <a:spcBef>
                <a:spcPct val="0"/>
              </a:spcBef>
              <a:spcAft>
                <a:spcPct val="0"/>
              </a:spcAft>
            </a:pPr>
            <a:r>
              <a:rPr lang="en-US" b="1" u="none" dirty="0" smtClean="0">
                <a:solidFill>
                  <a:srgbClr val="00B9E4">
                    <a:lumMod val="50000"/>
                  </a:srgbClr>
                </a:solidFill>
                <a:latin typeface="Calibri" panose="020F0502020204030204" pitchFamily="34" charset="0"/>
                <a:cs typeface="Calibri" panose="020F0502020204030204" pitchFamily="34" charset="0"/>
              </a:rPr>
              <a:t>Other Results Portlet</a:t>
            </a:r>
            <a:endParaRPr lang="en-US" b="1" u="none" dirty="0">
              <a:solidFill>
                <a:srgbClr val="00B9E4">
                  <a:lumMod val="50000"/>
                </a:srgbClr>
              </a:solidFill>
              <a:latin typeface="Calibri" panose="020F0502020204030204" pitchFamily="34" charset="0"/>
              <a:cs typeface="Calibri" panose="020F0502020204030204" pitchFamily="34" charset="0"/>
            </a:endParaRPr>
          </a:p>
        </p:txBody>
      </p:sp>
      <p:grpSp>
        <p:nvGrpSpPr>
          <p:cNvPr id="27" name="Group 26"/>
          <p:cNvGrpSpPr/>
          <p:nvPr/>
        </p:nvGrpSpPr>
        <p:grpSpPr>
          <a:xfrm>
            <a:off x="2213975" y="2512700"/>
            <a:ext cx="477667" cy="478829"/>
            <a:chOff x="1709738" y="1441450"/>
            <a:chExt cx="652463" cy="654050"/>
          </a:xfrm>
          <a:solidFill>
            <a:srgbClr val="693A77"/>
          </a:solidFill>
        </p:grpSpPr>
        <p:sp>
          <p:nvSpPr>
            <p:cNvPr id="28"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2" name="Group 31"/>
          <p:cNvGrpSpPr/>
          <p:nvPr/>
        </p:nvGrpSpPr>
        <p:grpSpPr>
          <a:xfrm>
            <a:off x="2523928" y="2250103"/>
            <a:ext cx="493776" cy="493776"/>
            <a:chOff x="2429256" y="2306574"/>
            <a:chExt cx="493776" cy="493776"/>
          </a:xfrm>
        </p:grpSpPr>
        <p:sp>
          <p:nvSpPr>
            <p:cNvPr id="33" name="Oval 32"/>
            <p:cNvSpPr/>
            <p:nvPr/>
          </p:nvSpPr>
          <p:spPr>
            <a:xfrm>
              <a:off x="2429256" y="2306574"/>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34" name="Freeform 1497"/>
            <p:cNvSpPr>
              <a:spLocks noEditPoints="1"/>
            </p:cNvSpPr>
            <p:nvPr/>
          </p:nvSpPr>
          <p:spPr bwMode="auto">
            <a:xfrm>
              <a:off x="2438400" y="2315718"/>
              <a:ext cx="475488" cy="475488"/>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5" name="Group 34"/>
          <p:cNvGrpSpPr/>
          <p:nvPr/>
        </p:nvGrpSpPr>
        <p:grpSpPr>
          <a:xfrm>
            <a:off x="6266558" y="3007033"/>
            <a:ext cx="396113" cy="397077"/>
            <a:chOff x="1709738" y="1441450"/>
            <a:chExt cx="652463" cy="654050"/>
          </a:xfrm>
          <a:solidFill>
            <a:srgbClr val="693A77"/>
          </a:solidFill>
        </p:grpSpPr>
        <p:sp>
          <p:nvSpPr>
            <p:cNvPr id="36"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40" name="Freeform 1497"/>
          <p:cNvSpPr>
            <a:spLocks noEditPoints="1"/>
          </p:cNvSpPr>
          <p:nvPr/>
        </p:nvSpPr>
        <p:spPr bwMode="auto">
          <a:xfrm>
            <a:off x="6770954" y="3006463"/>
            <a:ext cx="394306" cy="394306"/>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cxnSp>
        <p:nvCxnSpPr>
          <p:cNvPr id="41" name="Straight Arrow Connector 40"/>
          <p:cNvCxnSpPr/>
          <p:nvPr/>
        </p:nvCxnSpPr>
        <p:spPr>
          <a:xfrm flipV="1">
            <a:off x="2111138" y="4214514"/>
            <a:ext cx="4155420" cy="17461"/>
          </a:xfrm>
          <a:prstGeom prst="straightConnector1">
            <a:avLst/>
          </a:prstGeom>
          <a:noFill/>
          <a:ln w="38100" cap="flat" cmpd="sng" algn="ctr">
            <a:solidFill>
              <a:srgbClr val="00B9E4"/>
            </a:solidFill>
            <a:prstDash val="sysDash"/>
            <a:tailEnd type="arrow"/>
          </a:ln>
          <a:effectLst/>
        </p:spPr>
      </p:cxnSp>
      <p:grpSp>
        <p:nvGrpSpPr>
          <p:cNvPr id="42" name="Group 41"/>
          <p:cNvGrpSpPr/>
          <p:nvPr/>
        </p:nvGrpSpPr>
        <p:grpSpPr>
          <a:xfrm>
            <a:off x="2252989" y="3976323"/>
            <a:ext cx="493776" cy="493776"/>
            <a:chOff x="2158317" y="4096511"/>
            <a:chExt cx="493776" cy="493776"/>
          </a:xfrm>
        </p:grpSpPr>
        <p:sp>
          <p:nvSpPr>
            <p:cNvPr id="43" name="Oval 42"/>
            <p:cNvSpPr/>
            <p:nvPr/>
          </p:nvSpPr>
          <p:spPr>
            <a:xfrm>
              <a:off x="2158317" y="4096511"/>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44" name="Group 43"/>
            <p:cNvGrpSpPr/>
            <p:nvPr/>
          </p:nvGrpSpPr>
          <p:grpSpPr>
            <a:xfrm>
              <a:off x="2166372" y="4103985"/>
              <a:ext cx="477667" cy="478829"/>
              <a:chOff x="1709738" y="1441450"/>
              <a:chExt cx="652463" cy="654050"/>
            </a:xfrm>
            <a:solidFill>
              <a:srgbClr val="693A77"/>
            </a:solidFill>
          </p:grpSpPr>
          <p:sp>
            <p:nvSpPr>
              <p:cNvPr id="45"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49" name="Group 48"/>
          <p:cNvGrpSpPr/>
          <p:nvPr/>
        </p:nvGrpSpPr>
        <p:grpSpPr>
          <a:xfrm>
            <a:off x="7068728" y="3817437"/>
            <a:ext cx="396113" cy="397077"/>
            <a:chOff x="4678447" y="5533263"/>
            <a:chExt cx="477667" cy="478829"/>
          </a:xfrm>
          <a:solidFill>
            <a:srgbClr val="693A77"/>
          </a:solidFill>
        </p:grpSpPr>
        <p:sp>
          <p:nvSpPr>
            <p:cNvPr id="50" name="Freeform 1343"/>
            <p:cNvSpPr>
              <a:spLocks/>
            </p:cNvSpPr>
            <p:nvPr/>
          </p:nvSpPr>
          <p:spPr bwMode="auto">
            <a:xfrm>
              <a:off x="4964350" y="5666917"/>
              <a:ext cx="36029" cy="3951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1344"/>
            <p:cNvSpPr>
              <a:spLocks/>
            </p:cNvSpPr>
            <p:nvPr/>
          </p:nvSpPr>
          <p:spPr bwMode="auto">
            <a:xfrm>
              <a:off x="4858589" y="5700621"/>
              <a:ext cx="53461" cy="52300"/>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Freeform 1345"/>
            <p:cNvSpPr>
              <a:spLocks noEditPoints="1"/>
            </p:cNvSpPr>
            <p:nvPr/>
          </p:nvSpPr>
          <p:spPr bwMode="auto">
            <a:xfrm>
              <a:off x="4678447" y="5533263"/>
              <a:ext cx="477667" cy="478829"/>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3" name="Freeform 1346"/>
            <p:cNvSpPr>
              <a:spLocks noEditPoints="1"/>
            </p:cNvSpPr>
            <p:nvPr/>
          </p:nvSpPr>
          <p:spPr bwMode="auto">
            <a:xfrm>
              <a:off x="4822561" y="5658781"/>
              <a:ext cx="189440" cy="227792"/>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54" name="TextBox 53"/>
          <p:cNvSpPr txBox="1"/>
          <p:nvPr/>
        </p:nvSpPr>
        <p:spPr>
          <a:xfrm>
            <a:off x="2146146" y="1498422"/>
            <a:ext cx="5888740" cy="73866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DI reports and images from hospital radiology departments and Independent Health Facilities are contributed to the local DI repository and then DI CS is updated. These reports and images display in the ClinicalViewer, </a:t>
            </a:r>
            <a:r>
              <a:rPr kumimoji="0" lang="en-US" sz="1400" b="1"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DI Portlet</a:t>
            </a:r>
            <a:endParaRPr kumimoji="0" lang="en-US" sz="14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55" name="TextBox 54"/>
          <p:cNvSpPr txBox="1"/>
          <p:nvPr/>
        </p:nvSpPr>
        <p:spPr>
          <a:xfrm>
            <a:off x="665456" y="4606328"/>
            <a:ext cx="5877706" cy="52322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DI reports that are not sent to DI CS continue to be contributed to the acCDR. These reports display in the ClinicalViewer, </a:t>
            </a:r>
            <a:r>
              <a:rPr kumimoji="0" lang="en-US" sz="1400" b="1"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Other Results Portlet</a:t>
            </a:r>
            <a:r>
              <a:rPr kumimoji="0" lang="en-US" sz="14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 </a:t>
            </a:r>
          </a:p>
        </p:txBody>
      </p:sp>
      <p:sp>
        <p:nvSpPr>
          <p:cNvPr id="56" name="TextBox 55"/>
          <p:cNvSpPr txBox="1"/>
          <p:nvPr/>
        </p:nvSpPr>
        <p:spPr>
          <a:xfrm>
            <a:off x="1308281" y="5170350"/>
            <a:ext cx="6974423" cy="738664"/>
          </a:xfrm>
          <a:prstGeom prst="rect">
            <a:avLst/>
          </a:prstGeom>
          <a:noFill/>
        </p:spPr>
        <p:txBody>
          <a:bodyPr wrap="square" rtlCol="0">
            <a:spAutoFit/>
          </a:bodyPr>
          <a:lstStyle/>
          <a:p>
            <a:pPr marL="228600" marR="0" lvl="0" indent="-22860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Check both the </a:t>
            </a:r>
            <a:r>
              <a:rPr kumimoji="0" lang="en-US" sz="1400" b="1"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DI</a:t>
            </a: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 and </a:t>
            </a:r>
            <a:r>
              <a:rPr kumimoji="0" lang="en-US" sz="1400" b="1"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Other Results </a:t>
            </a: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portlets for DI information</a:t>
            </a:r>
          </a:p>
          <a:p>
            <a:pPr marL="228600" marR="0" lvl="0" indent="-22860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If a procedure is performed at an organization that contributes </a:t>
            </a:r>
            <a:r>
              <a:rPr kumimoji="0" lang="en-US" sz="1400" b="0" i="0" u="sng"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only</a:t>
            </a:r>
            <a:r>
              <a:rPr kumimoji="0" lang="en-US" sz="1400" b="0" i="1"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 </a:t>
            </a: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to DI CS, information </a:t>
            </a:r>
            <a:b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b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for the patient will display </a:t>
            </a:r>
            <a:r>
              <a:rPr kumimoji="0" lang="en-US" sz="1400" b="0" i="0" u="sng"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only</a:t>
            </a:r>
            <a:r>
              <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rPr>
              <a:t> in the DI Portlet (no other portlets will be populated)</a:t>
            </a:r>
          </a:p>
        </p:txBody>
      </p:sp>
      <p:sp>
        <p:nvSpPr>
          <p:cNvPr id="57" name="Oval 56"/>
          <p:cNvSpPr/>
          <p:nvPr/>
        </p:nvSpPr>
        <p:spPr>
          <a:xfrm>
            <a:off x="756109" y="5256687"/>
            <a:ext cx="508802" cy="478431"/>
          </a:xfrm>
          <a:prstGeom prst="ellipse">
            <a:avLst/>
          </a:prstGeom>
          <a:solidFill>
            <a:srgbClr val="007392"/>
          </a:solidFill>
          <a:ln>
            <a:solidFill>
              <a:srgbClr val="00739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Tw Cen MT Condensed Extra Bold"/>
                <a:ea typeface="+mn-ea"/>
                <a:cs typeface="+mn-cs"/>
              </a:rPr>
              <a:t> </a:t>
            </a:r>
            <a:r>
              <a:rPr kumimoji="0" lang="en-US" sz="36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US" sz="1200" b="0" i="0" u="none" strike="noStrike" kern="0" cap="none" spc="0" normalizeH="0" baseline="0" noProof="0" dirty="0" smtClean="0">
                <a:ln>
                  <a:noFill/>
                </a:ln>
                <a:solidFill>
                  <a:prstClr val="white"/>
                </a:solidFill>
                <a:effectLst/>
                <a:uLnTx/>
                <a:uFillTx/>
                <a:latin typeface="Tw Cen MT Condensed Extra Bold"/>
                <a:ea typeface="+mn-ea"/>
                <a:cs typeface="+mn-cs"/>
              </a:rPr>
              <a:t> </a:t>
            </a:r>
            <a:endParaRPr kumimoji="0" lang="en-US" sz="3200" b="0" i="0" u="none" strike="noStrike" kern="0" cap="none" spc="0" normalizeH="0" baseline="0" noProof="0" dirty="0" smtClean="0">
              <a:ln>
                <a:noFill/>
              </a:ln>
              <a:solidFill>
                <a:prstClr val="white"/>
              </a:solidFill>
              <a:effectLst/>
              <a:uLnTx/>
              <a:uFillTx/>
              <a:latin typeface="Tw Cen MT Condensed Extra Bold"/>
              <a:ea typeface="+mn-ea"/>
              <a:cs typeface="+mn-cs"/>
            </a:endParaRPr>
          </a:p>
        </p:txBody>
      </p:sp>
      <p:grpSp>
        <p:nvGrpSpPr>
          <p:cNvPr id="58" name="Group 57"/>
          <p:cNvGrpSpPr/>
          <p:nvPr/>
        </p:nvGrpSpPr>
        <p:grpSpPr>
          <a:xfrm>
            <a:off x="2262514" y="3481786"/>
            <a:ext cx="477667" cy="478829"/>
            <a:chOff x="2167842" y="3434656"/>
            <a:chExt cx="477667" cy="478829"/>
          </a:xfrm>
        </p:grpSpPr>
        <p:sp>
          <p:nvSpPr>
            <p:cNvPr id="59" name="Rectangle 58"/>
            <p:cNvSpPr/>
            <p:nvPr/>
          </p:nvSpPr>
          <p:spPr>
            <a:xfrm>
              <a:off x="2167842" y="3448050"/>
              <a:ext cx="429127" cy="46543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60" name="Group 59"/>
            <p:cNvGrpSpPr/>
            <p:nvPr/>
          </p:nvGrpSpPr>
          <p:grpSpPr>
            <a:xfrm>
              <a:off x="2167842" y="3434656"/>
              <a:ext cx="477667" cy="478829"/>
              <a:chOff x="1709738" y="1441450"/>
              <a:chExt cx="652463" cy="654050"/>
            </a:xfrm>
            <a:solidFill>
              <a:srgbClr val="693A77"/>
            </a:solidFill>
          </p:grpSpPr>
          <p:sp>
            <p:nvSpPr>
              <p:cNvPr id="61"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2"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3"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4"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65" name="Group 64"/>
          <p:cNvGrpSpPr/>
          <p:nvPr/>
        </p:nvGrpSpPr>
        <p:grpSpPr>
          <a:xfrm>
            <a:off x="2629846" y="3323730"/>
            <a:ext cx="493776" cy="493776"/>
            <a:chOff x="2429256" y="2306574"/>
            <a:chExt cx="493776" cy="493776"/>
          </a:xfrm>
        </p:grpSpPr>
        <p:sp>
          <p:nvSpPr>
            <p:cNvPr id="66" name="Oval 65"/>
            <p:cNvSpPr/>
            <p:nvPr/>
          </p:nvSpPr>
          <p:spPr>
            <a:xfrm>
              <a:off x="2429256" y="2306574"/>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67" name="Freeform 1497"/>
            <p:cNvSpPr>
              <a:spLocks noEditPoints="1"/>
            </p:cNvSpPr>
            <p:nvPr/>
          </p:nvSpPr>
          <p:spPr bwMode="auto">
            <a:xfrm>
              <a:off x="2438400" y="2315718"/>
              <a:ext cx="475488" cy="475488"/>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68" name="Group 67"/>
          <p:cNvGrpSpPr/>
          <p:nvPr/>
        </p:nvGrpSpPr>
        <p:grpSpPr>
          <a:xfrm>
            <a:off x="7273171" y="3007033"/>
            <a:ext cx="396113" cy="397077"/>
            <a:chOff x="1709738" y="1441450"/>
            <a:chExt cx="652463" cy="654050"/>
          </a:xfrm>
          <a:solidFill>
            <a:srgbClr val="693A77"/>
          </a:solidFill>
        </p:grpSpPr>
        <p:sp>
          <p:nvSpPr>
            <p:cNvPr id="69"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0"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73" name="Freeform 1497"/>
          <p:cNvSpPr>
            <a:spLocks noEditPoints="1"/>
          </p:cNvSpPr>
          <p:nvPr/>
        </p:nvSpPr>
        <p:spPr bwMode="auto">
          <a:xfrm>
            <a:off x="7777566" y="3006463"/>
            <a:ext cx="394306" cy="394306"/>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4791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Integration with DI CS</a:t>
            </a:r>
            <a:r>
              <a:rPr lang="en-CA" sz="3200" dirty="0"/>
              <a:t/>
            </a:r>
            <a:br>
              <a:rPr lang="en-CA" sz="3200" dirty="0"/>
            </a:br>
            <a:r>
              <a:rPr lang="en-CA" sz="1600" b="0" dirty="0">
                <a:solidFill>
                  <a:srgbClr val="008AB0"/>
                </a:solidFill>
              </a:rPr>
              <a:t>Organizations </a:t>
            </a:r>
            <a:r>
              <a:rPr lang="en-CA" sz="1600" b="0" dirty="0" smtClean="0">
                <a:solidFill>
                  <a:srgbClr val="008AB0"/>
                </a:solidFill>
              </a:rPr>
              <a:t>and </a:t>
            </a:r>
            <a:r>
              <a:rPr lang="en-CA" sz="1600" b="0" dirty="0">
                <a:solidFill>
                  <a:srgbClr val="008AB0"/>
                </a:solidFill>
              </a:rPr>
              <a:t>Facility Names</a:t>
            </a:r>
            <a:endParaRPr lang="en-CA" sz="2400" b="0" dirty="0">
              <a:solidFill>
                <a:srgbClr val="008AB0"/>
              </a:solidFill>
            </a:endParaRPr>
          </a:p>
        </p:txBody>
      </p:sp>
      <p:sp>
        <p:nvSpPr>
          <p:cNvPr id="7" name="Content Placeholder 5"/>
          <p:cNvSpPr>
            <a:spLocks noGrp="1"/>
          </p:cNvSpPr>
          <p:nvPr>
            <p:ph idx="1"/>
          </p:nvPr>
        </p:nvSpPr>
        <p:spPr>
          <a:xfrm>
            <a:off x="457200" y="1383165"/>
            <a:ext cx="7748381" cy="838199"/>
          </a:xfrm>
        </p:spPr>
        <p:txBody>
          <a:bodyPr>
            <a:normAutofit/>
          </a:bodyPr>
          <a:lstStyle/>
          <a:p>
            <a:pPr marL="231775" indent="-231775">
              <a:spcBef>
                <a:spcPts val="0"/>
              </a:spcBef>
              <a:spcAft>
                <a:spcPts val="600"/>
              </a:spcAft>
            </a:pPr>
            <a:r>
              <a:rPr lang="en-US" sz="1400" dirty="0"/>
              <a:t>The coding approach at each contributing organization determines what </a:t>
            </a:r>
            <a:r>
              <a:rPr lang="en-US" sz="1400" dirty="0" smtClean="0"/>
              <a:t>displays </a:t>
            </a:r>
            <a:r>
              <a:rPr lang="en-US" sz="1400" dirty="0"/>
              <a:t>in the Organization column within the ClinicalViewer:  organization only or organization plus facility. This </a:t>
            </a:r>
            <a:r>
              <a:rPr lang="en-US" sz="1400" dirty="0" smtClean="0"/>
              <a:t>results </a:t>
            </a:r>
            <a:r>
              <a:rPr lang="en-US" sz="1400" dirty="0"/>
              <a:t>in differences between how the same organization is listed in the DI portlet and all of the others: </a:t>
            </a:r>
          </a:p>
        </p:txBody>
      </p:sp>
      <p:pic>
        <p:nvPicPr>
          <p:cNvPr id="9" name="Picture 8"/>
          <p:cNvPicPr>
            <a:picLocks noChangeAspect="1"/>
          </p:cNvPicPr>
          <p:nvPr/>
        </p:nvPicPr>
        <p:blipFill>
          <a:blip r:embed="rId3"/>
          <a:stretch>
            <a:fillRect/>
          </a:stretch>
        </p:blipFill>
        <p:spPr>
          <a:xfrm>
            <a:off x="5102811" y="2202892"/>
            <a:ext cx="3936180" cy="1706904"/>
          </a:xfrm>
          <a:prstGeom prst="rect">
            <a:avLst/>
          </a:prstGeom>
        </p:spPr>
      </p:pic>
      <p:grpSp>
        <p:nvGrpSpPr>
          <p:cNvPr id="3" name="Group 2"/>
          <p:cNvGrpSpPr/>
          <p:nvPr/>
        </p:nvGrpSpPr>
        <p:grpSpPr>
          <a:xfrm>
            <a:off x="762001" y="2208177"/>
            <a:ext cx="4274016" cy="1701619"/>
            <a:chOff x="762001" y="2208177"/>
            <a:chExt cx="4274016" cy="1701619"/>
          </a:xfrm>
        </p:grpSpPr>
        <p:pic>
          <p:nvPicPr>
            <p:cNvPr id="8" name="Picture 2" descr="C:\Users\LAURIE~1.FRA\AppData\Local\Temp\SNAGHTMLa2d5b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2208177"/>
              <a:ext cx="4274016" cy="1701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312985" y="2473569"/>
              <a:ext cx="3651738" cy="20515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sp>
        <p:nvSpPr>
          <p:cNvPr id="11"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600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Diagnostic Imaging Portlet</a:t>
            </a:r>
            <a:r>
              <a:rPr lang="en-CA" sz="3200" dirty="0"/>
              <a:t/>
            </a:r>
            <a:br>
              <a:rPr lang="en-CA" sz="3200" dirty="0"/>
            </a:br>
            <a:r>
              <a:rPr lang="en-CA" sz="1600" b="0" dirty="0" smtClean="0">
                <a:solidFill>
                  <a:srgbClr val="008AB0"/>
                </a:solidFill>
              </a:rPr>
              <a:t>Consent</a:t>
            </a:r>
            <a:endParaRPr lang="en-CA" sz="2400" b="0" dirty="0">
              <a:solidFill>
                <a:srgbClr val="008AB0"/>
              </a:solidFill>
            </a:endParaRPr>
          </a:p>
        </p:txBody>
      </p:sp>
      <p:sp>
        <p:nvSpPr>
          <p:cNvPr id="7" name="Content Placeholder 5"/>
          <p:cNvSpPr>
            <a:spLocks noGrp="1"/>
          </p:cNvSpPr>
          <p:nvPr>
            <p:ph idx="1"/>
          </p:nvPr>
        </p:nvSpPr>
        <p:spPr>
          <a:xfrm>
            <a:off x="457199" y="1383164"/>
            <a:ext cx="8446656" cy="407536"/>
          </a:xfrm>
        </p:spPr>
        <p:txBody>
          <a:bodyPr>
            <a:noAutofit/>
          </a:bodyPr>
          <a:lstStyle/>
          <a:p>
            <a:pPr marL="228600" indent="-228600">
              <a:spcBef>
                <a:spcPts val="0"/>
              </a:spcBef>
              <a:spcAft>
                <a:spcPts val="600"/>
              </a:spcAft>
            </a:pPr>
            <a:r>
              <a:rPr lang="en-US" sz="1400" dirty="0" smtClean="0"/>
              <a:t>The message outlined in red below indicates </a:t>
            </a:r>
            <a:r>
              <a:rPr lang="en-US" sz="1400" dirty="0"/>
              <a:t>that </a:t>
            </a:r>
            <a:r>
              <a:rPr lang="en-US" sz="1400" dirty="0" smtClean="0"/>
              <a:t>data </a:t>
            </a:r>
            <a:r>
              <a:rPr lang="en-US" sz="1400" dirty="0"/>
              <a:t>in DI CS has been blocked due to a consent </a:t>
            </a:r>
            <a:r>
              <a:rPr lang="en-US" sz="1400" dirty="0" smtClean="0"/>
              <a:t>directive </a:t>
            </a:r>
          </a:p>
        </p:txBody>
      </p:sp>
      <p:pic>
        <p:nvPicPr>
          <p:cNvPr id="2" name="Picture 1"/>
          <p:cNvPicPr>
            <a:picLocks noChangeAspect="1"/>
          </p:cNvPicPr>
          <p:nvPr/>
        </p:nvPicPr>
        <p:blipFill rotWithShape="1">
          <a:blip r:embed="rId3"/>
          <a:srcRect b="20676"/>
          <a:stretch/>
        </p:blipFill>
        <p:spPr>
          <a:xfrm>
            <a:off x="816180" y="1745898"/>
            <a:ext cx="4323810" cy="1457273"/>
          </a:xfrm>
          <a:prstGeom prst="rect">
            <a:avLst/>
          </a:prstGeom>
          <a:ln>
            <a:solidFill>
              <a:schemeClr val="tx1">
                <a:lumMod val="85000"/>
                <a:lumOff val="15000"/>
              </a:schemeClr>
            </a:solidFill>
          </a:ln>
        </p:spPr>
      </p:pic>
      <p:sp>
        <p:nvSpPr>
          <p:cNvPr id="3" name="Rectangle 2"/>
          <p:cNvSpPr/>
          <p:nvPr/>
        </p:nvSpPr>
        <p:spPr bwMode="auto">
          <a:xfrm>
            <a:off x="816180" y="1973580"/>
            <a:ext cx="4323810" cy="335280"/>
          </a:xfrm>
          <a:prstGeom prst="rect">
            <a:avLst/>
          </a:prstGeom>
          <a:noFill/>
          <a:ln w="19050" cap="flat" cmpd="sng" algn="ctr">
            <a:solidFill>
              <a:srgbClr val="FC424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8" name="Content Placeholder 5"/>
          <p:cNvSpPr txBox="1">
            <a:spLocks/>
          </p:cNvSpPr>
          <p:nvPr/>
        </p:nvSpPr>
        <p:spPr bwMode="auto">
          <a:xfrm>
            <a:off x="457199" y="3302231"/>
            <a:ext cx="8083900" cy="430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28600" indent="-225425" defTabSz="914400">
              <a:spcBef>
                <a:spcPts val="0"/>
              </a:spcBef>
              <a:spcAft>
                <a:spcPts val="600"/>
              </a:spcAft>
            </a:pPr>
            <a:r>
              <a:rPr lang="en-US" sz="1400" u="none" kern="0" dirty="0" smtClean="0">
                <a:solidFill>
                  <a:srgbClr val="008AB0"/>
                </a:solidFill>
              </a:rPr>
              <a:t>It is not possible to override consent blocks in the DI portlet nor to retrieve blocked data stored in DI CS</a:t>
            </a:r>
            <a:endParaRPr lang="en-US" sz="1400" u="none" kern="0" dirty="0">
              <a:solidFill>
                <a:srgbClr val="008AB0"/>
              </a:solidFill>
            </a:endParaRPr>
          </a:p>
        </p:txBody>
      </p:sp>
      <p:sp>
        <p:nvSpPr>
          <p:cNvPr id="10"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901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Lab and Pathology Results: Amended Results</a:t>
            </a:r>
            <a:r>
              <a:rPr lang="en-CA" sz="3200" dirty="0"/>
              <a:t/>
            </a:r>
            <a:br>
              <a:rPr lang="en-CA" sz="3200" dirty="0"/>
            </a:br>
            <a:r>
              <a:rPr lang="en-US" sz="1600" b="0" dirty="0">
                <a:solidFill>
                  <a:srgbClr val="008AB0"/>
                </a:solidFill>
              </a:rPr>
              <a:t>An </a:t>
            </a:r>
            <a:r>
              <a:rPr lang="en-US" sz="1600" b="0" dirty="0" smtClean="0">
                <a:solidFill>
                  <a:srgbClr val="008AB0"/>
                </a:solidFill>
              </a:rPr>
              <a:t>Amended </a:t>
            </a:r>
            <a:r>
              <a:rPr lang="en-US" sz="1600" b="0" dirty="0">
                <a:solidFill>
                  <a:srgbClr val="008AB0"/>
                </a:solidFill>
              </a:rPr>
              <a:t>result is a test that was at “Final” status and was then revised</a:t>
            </a:r>
          </a:p>
        </p:txBody>
      </p:sp>
      <p:sp>
        <p:nvSpPr>
          <p:cNvPr id="8" name="TextBox 7"/>
          <p:cNvSpPr txBox="1"/>
          <p:nvPr/>
        </p:nvSpPr>
        <p:spPr>
          <a:xfrm>
            <a:off x="758825" y="3173264"/>
            <a:ext cx="4114800" cy="307777"/>
          </a:xfrm>
          <a:prstGeom prst="rect">
            <a:avLst/>
          </a:prstGeom>
          <a:noFill/>
        </p:spPr>
        <p:txBody>
          <a:bodyPr wrap="square" rtlCol="0">
            <a:spAutoFit/>
          </a:bodyPr>
          <a:lstStyle/>
          <a:p>
            <a:pPr>
              <a:buClr>
                <a:schemeClr val="accent1"/>
              </a:buClr>
            </a:pPr>
            <a:r>
              <a:rPr lang="en-US" sz="1400" b="1" u="none" dirty="0" smtClean="0">
                <a:solidFill>
                  <a:schemeClr val="tx1">
                    <a:lumMod val="85000"/>
                    <a:lumOff val="15000"/>
                  </a:schemeClr>
                </a:solidFill>
                <a:latin typeface="Calibri" panose="020F0502020204030204" pitchFamily="34" charset="0"/>
                <a:cs typeface="Calibri" panose="020F0502020204030204" pitchFamily="34" charset="0"/>
              </a:rPr>
              <a:t>Report displayed in Document Viewer:</a:t>
            </a:r>
            <a:endParaRPr lang="en-US" sz="1400" b="1"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537152" y="1485900"/>
            <a:ext cx="7841673" cy="1605892"/>
          </a:xfrm>
          <a:prstGeom prst="rect">
            <a:avLst/>
          </a:prstGeom>
        </p:spPr>
      </p:pic>
      <p:grpSp>
        <p:nvGrpSpPr>
          <p:cNvPr id="4" name="Group 3"/>
          <p:cNvGrpSpPr/>
          <p:nvPr/>
        </p:nvGrpSpPr>
        <p:grpSpPr>
          <a:xfrm>
            <a:off x="1085548" y="3498026"/>
            <a:ext cx="6972904" cy="2530059"/>
            <a:chOff x="1085548" y="3498026"/>
            <a:chExt cx="6972904" cy="2530059"/>
          </a:xfrm>
        </p:grpSpPr>
        <p:pic>
          <p:nvPicPr>
            <p:cNvPr id="2" name="Picture 1"/>
            <p:cNvPicPr>
              <a:picLocks noChangeAspect="1"/>
            </p:cNvPicPr>
            <p:nvPr/>
          </p:nvPicPr>
          <p:blipFill>
            <a:blip r:embed="rId4"/>
            <a:stretch>
              <a:fillRect/>
            </a:stretch>
          </p:blipFill>
          <p:spPr>
            <a:xfrm>
              <a:off x="1085548" y="3498026"/>
              <a:ext cx="6972904" cy="2530059"/>
            </a:xfrm>
            <a:prstGeom prst="rect">
              <a:avLst/>
            </a:prstGeom>
            <a:ln>
              <a:solidFill>
                <a:schemeClr val="tx1">
                  <a:lumMod val="85000"/>
                  <a:lumOff val="15000"/>
                </a:schemeClr>
              </a:solidFill>
            </a:ln>
          </p:spPr>
        </p:pic>
        <p:sp>
          <p:nvSpPr>
            <p:cNvPr id="3" name="Rectangle 2"/>
            <p:cNvSpPr/>
            <p:nvPr/>
          </p:nvSpPr>
          <p:spPr bwMode="auto">
            <a:xfrm>
              <a:off x="5753735" y="4411980"/>
              <a:ext cx="2102485" cy="268795"/>
            </a:xfrm>
            <a:prstGeom prst="rect">
              <a:avLst/>
            </a:prstGeom>
            <a:noFill/>
            <a:ln w="190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sp>
        <p:nvSpPr>
          <p:cNvPr id="11" name="Down Arrow 10"/>
          <p:cNvSpPr/>
          <p:nvPr/>
        </p:nvSpPr>
        <p:spPr>
          <a:xfrm>
            <a:off x="6778625" y="2662634"/>
            <a:ext cx="381000" cy="1680766"/>
          </a:xfrm>
          <a:prstGeom prst="downArrow">
            <a:avLst>
              <a:gd name="adj1" fmla="val 38923"/>
              <a:gd name="adj2" fmla="val 50000"/>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256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Lab and Pathology Results: Invalid Results</a:t>
            </a:r>
            <a:r>
              <a:rPr lang="en-CA" sz="3200" dirty="0"/>
              <a:t/>
            </a:r>
            <a:br>
              <a:rPr lang="en-CA" sz="3200" dirty="0"/>
            </a:br>
            <a:r>
              <a:rPr lang="en-US" sz="1600" b="0" dirty="0">
                <a:solidFill>
                  <a:srgbClr val="008AB0"/>
                </a:solidFill>
              </a:rPr>
              <a:t>An </a:t>
            </a:r>
            <a:r>
              <a:rPr lang="en-US" sz="1600" b="0" dirty="0" smtClean="0">
                <a:solidFill>
                  <a:srgbClr val="008AB0"/>
                </a:solidFill>
              </a:rPr>
              <a:t>Invalid </a:t>
            </a:r>
            <a:r>
              <a:rPr lang="en-US" sz="1600" b="0" dirty="0">
                <a:solidFill>
                  <a:srgbClr val="008AB0"/>
                </a:solidFill>
              </a:rPr>
              <a:t>result is a test that was incorrectly entered on the wrong patient and has been removed </a:t>
            </a:r>
          </a:p>
        </p:txBody>
      </p:sp>
      <p:sp>
        <p:nvSpPr>
          <p:cNvPr id="8" name="TextBox 7"/>
          <p:cNvSpPr txBox="1"/>
          <p:nvPr/>
        </p:nvSpPr>
        <p:spPr>
          <a:xfrm>
            <a:off x="458426" y="3198150"/>
            <a:ext cx="4114800" cy="307777"/>
          </a:xfrm>
          <a:prstGeom prst="rect">
            <a:avLst/>
          </a:prstGeom>
          <a:noFill/>
        </p:spPr>
        <p:txBody>
          <a:bodyPr wrap="square" rtlCol="0">
            <a:spAutoFit/>
          </a:bodyPr>
          <a:lstStyle/>
          <a:p>
            <a:pPr>
              <a:buClr>
                <a:schemeClr val="accent1"/>
              </a:buClr>
            </a:pPr>
            <a:r>
              <a:rPr lang="en-US" sz="1400" b="1" u="none" dirty="0" smtClean="0">
                <a:solidFill>
                  <a:schemeClr val="tx1">
                    <a:lumMod val="85000"/>
                    <a:lumOff val="15000"/>
                  </a:schemeClr>
                </a:solidFill>
                <a:latin typeface="Calibri" panose="020F0502020204030204" pitchFamily="34" charset="0"/>
                <a:cs typeface="Calibri" panose="020F0502020204030204" pitchFamily="34" charset="0"/>
              </a:rPr>
              <a:t>Detail View:</a:t>
            </a:r>
            <a:endParaRPr lang="en-US" sz="1400" b="1"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9" name="Picture 4" descr="C:\Users\LAURIE~1.FRA\AppData\Local\Temp\SNAGHTMLe5ace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36" y="1490917"/>
            <a:ext cx="8222673" cy="1613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546836" y="3482937"/>
            <a:ext cx="6876792" cy="2555424"/>
          </a:xfrm>
          <a:prstGeom prst="rect">
            <a:avLst/>
          </a:prstGeom>
        </p:spPr>
      </p:pic>
      <p:sp>
        <p:nvSpPr>
          <p:cNvPr id="11" name="Down Arrow 10"/>
          <p:cNvSpPr/>
          <p:nvPr/>
        </p:nvSpPr>
        <p:spPr>
          <a:xfrm>
            <a:off x="5882694" y="2960646"/>
            <a:ext cx="381000" cy="817027"/>
          </a:xfrm>
          <a:prstGeom prst="downArrow">
            <a:avLst>
              <a:gd name="adj1" fmla="val 38923"/>
              <a:gd name="adj2" fmla="val 50000"/>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70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92"/>
            <a:ext cx="8686800" cy="1165909"/>
          </a:xfrm>
        </p:spPr>
        <p:txBody>
          <a:bodyPr/>
          <a:lstStyle/>
          <a:p>
            <a:r>
              <a:rPr lang="en-CA" sz="3200" dirty="0"/>
              <a:t>Accessing the ConnectingOntario ClinicalViewer</a:t>
            </a:r>
            <a:br>
              <a:rPr lang="en-CA" sz="3200" dirty="0"/>
            </a:br>
            <a:r>
              <a:rPr lang="en-CA" sz="1600" dirty="0">
                <a:solidFill>
                  <a:srgbClr val="008AB0"/>
                </a:solidFill>
              </a:rPr>
              <a:t>Using </a:t>
            </a:r>
            <a:r>
              <a:rPr lang="en-CA" sz="1600" dirty="0" smtClean="0">
                <a:solidFill>
                  <a:srgbClr val="008AB0"/>
                </a:solidFill>
              </a:rPr>
              <a:t>ONE® ID</a:t>
            </a:r>
            <a:endParaRPr lang="en-CA" sz="2400" dirty="0">
              <a:solidFill>
                <a:srgbClr val="008AB0"/>
              </a:solidFill>
            </a:endParaRPr>
          </a:p>
        </p:txBody>
      </p:sp>
      <p:sp>
        <p:nvSpPr>
          <p:cNvPr id="6" name="Content Placeholder 5"/>
          <p:cNvSpPr>
            <a:spLocks noGrp="1"/>
          </p:cNvSpPr>
          <p:nvPr>
            <p:ph idx="1"/>
          </p:nvPr>
        </p:nvSpPr>
        <p:spPr>
          <a:xfrm>
            <a:off x="457200" y="1379993"/>
            <a:ext cx="4336565" cy="4248472"/>
          </a:xfrm>
        </p:spPr>
        <p:txBody>
          <a:bodyPr/>
          <a:lstStyle/>
          <a:p>
            <a:pPr marL="0" indent="0">
              <a:spcBef>
                <a:spcPts val="0"/>
              </a:spcBef>
              <a:spcAft>
                <a:spcPts val="600"/>
              </a:spcAft>
              <a:buNone/>
            </a:pPr>
            <a:r>
              <a:rPr lang="en-US" sz="1600" dirty="0"/>
              <a:t>To access the ClinicalViewer with your ONE ID credentials:</a:t>
            </a:r>
          </a:p>
          <a:p>
            <a:pPr marL="233363" indent="-233363">
              <a:spcBef>
                <a:spcPts val="0"/>
              </a:spcBef>
              <a:spcAft>
                <a:spcPts val="600"/>
              </a:spcAft>
              <a:buFont typeface="+mj-lt"/>
              <a:buAutoNum type="arabicPeriod"/>
            </a:pPr>
            <a:r>
              <a:rPr lang="en-US" sz="1600" dirty="0"/>
              <a:t>Go to </a:t>
            </a:r>
            <a:r>
              <a:rPr lang="en-US" sz="1600" dirty="0">
                <a:hlinkClick r:id="rId3"/>
              </a:rPr>
              <a:t>https://portal.connectinggta.ca/pe/p/ql</a:t>
            </a:r>
            <a:endParaRPr lang="en-US" sz="1600" dirty="0"/>
          </a:p>
          <a:p>
            <a:pPr marL="233363" indent="-233363">
              <a:spcBef>
                <a:spcPts val="0"/>
              </a:spcBef>
              <a:spcAft>
                <a:spcPts val="600"/>
              </a:spcAft>
              <a:buFont typeface="+mj-lt"/>
              <a:buAutoNum type="arabicPeriod"/>
            </a:pPr>
            <a:r>
              <a:rPr lang="en-US" sz="1600" dirty="0"/>
              <a:t>Select “ONE ID” from the drop down list </a:t>
            </a:r>
          </a:p>
          <a:p>
            <a:pPr marL="233363" indent="-233363">
              <a:spcBef>
                <a:spcPts val="0"/>
              </a:spcBef>
              <a:spcAft>
                <a:spcPts val="600"/>
              </a:spcAft>
              <a:buFont typeface="+mj-lt"/>
              <a:buAutoNum type="arabicPeriod"/>
            </a:pPr>
            <a:r>
              <a:rPr lang="en-US" sz="1600" dirty="0" smtClean="0"/>
              <a:t>Select </a:t>
            </a:r>
            <a:r>
              <a:rPr lang="en-US" sz="1600" b="1" dirty="0"/>
              <a:t>Next</a:t>
            </a:r>
          </a:p>
          <a:p>
            <a:pPr marL="233363" indent="-233363">
              <a:spcBef>
                <a:spcPts val="0"/>
              </a:spcBef>
              <a:spcAft>
                <a:spcPts val="600"/>
              </a:spcAft>
              <a:buFont typeface="+mj-lt"/>
              <a:buAutoNum type="arabicPeriod"/>
            </a:pPr>
            <a:r>
              <a:rPr lang="en-US" sz="1600" dirty="0"/>
              <a:t>Enter your login ID and password </a:t>
            </a:r>
          </a:p>
          <a:p>
            <a:pPr marL="233363" indent="-233363">
              <a:spcBef>
                <a:spcPts val="0"/>
              </a:spcBef>
              <a:spcAft>
                <a:spcPts val="600"/>
              </a:spcAft>
              <a:buFont typeface="+mj-lt"/>
              <a:buAutoNum type="arabicPeriod"/>
            </a:pPr>
            <a:r>
              <a:rPr lang="en-US" sz="1600" dirty="0" smtClean="0"/>
              <a:t>Select </a:t>
            </a:r>
            <a:r>
              <a:rPr lang="en-US" sz="1600" b="1" dirty="0"/>
              <a:t>Login</a:t>
            </a:r>
          </a:p>
          <a:p>
            <a:pPr>
              <a:spcBef>
                <a:spcPts val="0"/>
              </a:spcBef>
              <a:spcAft>
                <a:spcPts val="600"/>
              </a:spcAft>
            </a:pPr>
            <a:endParaRPr lang="en-CA" sz="1600" dirty="0"/>
          </a:p>
        </p:txBody>
      </p:sp>
      <p:pic>
        <p:nvPicPr>
          <p:cNvPr id="7" name="Picture 8" descr="C:\Users\DOREEN~1.WAN\AppData\Local\Temp\SNAGHTML1a5237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258" y="1493481"/>
            <a:ext cx="3967490" cy="19111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790108" y="3504229"/>
            <a:ext cx="3977640" cy="1983823"/>
          </a:xfrm>
          <a:prstGeom prst="rect">
            <a:avLst/>
          </a:prstGeom>
          <a:ln>
            <a:solidFill>
              <a:schemeClr val="tx1"/>
            </a:solidFill>
          </a:ln>
        </p:spPr>
      </p:pic>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061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908474" cy="1031514"/>
          </a:xfrm>
        </p:spPr>
        <p:txBody>
          <a:bodyPr/>
          <a:lstStyle/>
          <a:p>
            <a:r>
              <a:rPr lang="en-US" sz="3200" spc="-50" dirty="0"/>
              <a:t>Lab </a:t>
            </a:r>
            <a:r>
              <a:rPr lang="en-US" sz="3200" spc="-50" dirty="0" smtClean="0"/>
              <a:t>&amp; </a:t>
            </a:r>
            <a:r>
              <a:rPr lang="en-US" sz="3200" spc="-50" dirty="0"/>
              <a:t>Pathology Results: Flowsheets &amp; Trend Graphs</a:t>
            </a:r>
            <a:r>
              <a:rPr lang="en-CA" sz="3200" dirty="0"/>
              <a:t/>
            </a:r>
            <a:br>
              <a:rPr lang="en-CA" sz="3200" dirty="0"/>
            </a:br>
            <a:r>
              <a:rPr lang="en-US" sz="1600" b="0" dirty="0">
                <a:solidFill>
                  <a:srgbClr val="008AB0"/>
                </a:solidFill>
              </a:rPr>
              <a:t>Trending graphs can be displayed for results available from the </a:t>
            </a:r>
            <a:r>
              <a:rPr lang="en-US" sz="1600" b="0" dirty="0" smtClean="0">
                <a:solidFill>
                  <a:srgbClr val="008AB0"/>
                </a:solidFill>
              </a:rPr>
              <a:t>Flowsheet</a:t>
            </a:r>
            <a:endParaRPr lang="en-US" sz="1600" b="0" dirty="0">
              <a:solidFill>
                <a:srgbClr val="008AB0"/>
              </a:solidFill>
            </a:endParaRPr>
          </a:p>
        </p:txBody>
      </p:sp>
      <p:sp>
        <p:nvSpPr>
          <p:cNvPr id="8" name="Content Placeholder 5"/>
          <p:cNvSpPr>
            <a:spLocks noGrp="1"/>
          </p:cNvSpPr>
          <p:nvPr>
            <p:ph idx="1"/>
          </p:nvPr>
        </p:nvSpPr>
        <p:spPr>
          <a:xfrm>
            <a:off x="457199" y="1506498"/>
            <a:ext cx="3634509" cy="1790884"/>
          </a:xfrm>
        </p:spPr>
        <p:txBody>
          <a:bodyPr>
            <a:noAutofit/>
          </a:bodyPr>
          <a:lstStyle/>
          <a:p>
            <a:pPr marL="0" indent="0">
              <a:spcBef>
                <a:spcPts val="0"/>
              </a:spcBef>
              <a:spcAft>
                <a:spcPts val="600"/>
              </a:spcAft>
              <a:buNone/>
            </a:pPr>
            <a:r>
              <a:rPr lang="en-US" sz="1400" dirty="0">
                <a:solidFill>
                  <a:schemeClr val="tx1">
                    <a:lumMod val="85000"/>
                    <a:lumOff val="15000"/>
                  </a:schemeClr>
                </a:solidFill>
              </a:rPr>
              <a:t>To graph results:</a:t>
            </a:r>
          </a:p>
          <a:p>
            <a:pPr marL="231775" indent="-231775">
              <a:spcBef>
                <a:spcPts val="0"/>
              </a:spcBef>
              <a:spcAft>
                <a:spcPts val="600"/>
              </a:spcAft>
              <a:buFont typeface="+mj-lt"/>
              <a:buAutoNum type="arabicPeriod"/>
            </a:pPr>
            <a:r>
              <a:rPr lang="en-US" sz="1400" dirty="0" smtClean="0">
                <a:solidFill>
                  <a:schemeClr val="tx1">
                    <a:lumMod val="85000"/>
                    <a:lumOff val="15000"/>
                  </a:schemeClr>
                </a:solidFill>
              </a:rPr>
              <a:t>Check the boxes beside </a:t>
            </a:r>
            <a:r>
              <a:rPr lang="en-US" sz="1400" dirty="0">
                <a:solidFill>
                  <a:schemeClr val="tx1">
                    <a:lumMod val="85000"/>
                    <a:lumOff val="15000"/>
                  </a:schemeClr>
                </a:solidFill>
              </a:rPr>
              <a:t>the results that you </a:t>
            </a:r>
            <a:r>
              <a:rPr lang="en-US" sz="1400" dirty="0" smtClean="0">
                <a:solidFill>
                  <a:schemeClr val="tx1">
                    <a:lumMod val="85000"/>
                    <a:lumOff val="15000"/>
                  </a:schemeClr>
                </a:solidFill>
              </a:rPr>
              <a:t>want </a:t>
            </a:r>
            <a:r>
              <a:rPr lang="en-US" sz="1400" dirty="0">
                <a:solidFill>
                  <a:schemeClr val="tx1">
                    <a:lumMod val="85000"/>
                    <a:lumOff val="15000"/>
                  </a:schemeClr>
                </a:solidFill>
              </a:rPr>
              <a:t>to graph</a:t>
            </a:r>
          </a:p>
          <a:p>
            <a:pPr marL="231775" indent="-231775">
              <a:spcBef>
                <a:spcPts val="0"/>
              </a:spcBef>
              <a:spcAft>
                <a:spcPts val="600"/>
              </a:spcAft>
              <a:buFont typeface="+mj-lt"/>
              <a:buAutoNum type="arabicPeriod"/>
            </a:pPr>
            <a:r>
              <a:rPr lang="en-US" sz="1400" dirty="0" smtClean="0">
                <a:solidFill>
                  <a:schemeClr val="tx1">
                    <a:lumMod val="85000"/>
                    <a:lumOff val="15000"/>
                  </a:schemeClr>
                </a:solidFill>
              </a:rPr>
              <a:t>Select </a:t>
            </a:r>
            <a:r>
              <a:rPr lang="en-US" sz="1400" b="1" dirty="0" smtClean="0">
                <a:solidFill>
                  <a:schemeClr val="tx1">
                    <a:lumMod val="85000"/>
                    <a:lumOff val="15000"/>
                  </a:schemeClr>
                </a:solidFill>
              </a:rPr>
              <a:t>Graph</a:t>
            </a:r>
            <a:endParaRPr lang="en-US" sz="1400" dirty="0">
              <a:solidFill>
                <a:schemeClr val="tx1">
                  <a:lumMod val="85000"/>
                  <a:lumOff val="15000"/>
                </a:schemeClr>
              </a:solidFill>
            </a:endParaRPr>
          </a:p>
          <a:p>
            <a:pPr marL="231775" indent="-231775">
              <a:spcBef>
                <a:spcPts val="0"/>
              </a:spcBef>
              <a:spcAft>
                <a:spcPts val="600"/>
              </a:spcAft>
              <a:buFont typeface="+mj-lt"/>
              <a:buAutoNum type="arabicPeriod"/>
            </a:pPr>
            <a:r>
              <a:rPr lang="en-US" sz="1400" dirty="0">
                <a:solidFill>
                  <a:schemeClr val="tx1">
                    <a:lumMod val="85000"/>
                    <a:lumOff val="15000"/>
                  </a:schemeClr>
                </a:solidFill>
              </a:rPr>
              <a:t>Hover over data points to review the details of a given result.  Blue dots are normal results, red dots are abnormal</a:t>
            </a:r>
          </a:p>
          <a:p>
            <a:pPr marL="0" indent="0">
              <a:spcBef>
                <a:spcPts val="0"/>
              </a:spcBef>
              <a:spcAft>
                <a:spcPts val="600"/>
              </a:spcAft>
              <a:buNone/>
            </a:pPr>
            <a:endParaRPr lang="en-US" sz="1400" b="1" dirty="0">
              <a:solidFill>
                <a:schemeClr val="tx1">
                  <a:lumMod val="85000"/>
                  <a:lumOff val="15000"/>
                </a:schemeClr>
              </a:solidFill>
            </a:endParaRPr>
          </a:p>
        </p:txBody>
      </p:sp>
      <p:pic>
        <p:nvPicPr>
          <p:cNvPr id="10" name="Picture 4" descr="C:\Users\LAURIE~1.FRA\AppData\Local\Temp\SNAGHTMLea4a9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3" y="1485901"/>
            <a:ext cx="5014221" cy="2065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LAURIE~1.FRA\AppData\Local\Temp\SNAGHTMLec581cb.PNG"/>
          <p:cNvPicPr>
            <a:picLocks noChangeAspect="1" noChangeArrowheads="1"/>
          </p:cNvPicPr>
          <p:nvPr/>
        </p:nvPicPr>
        <p:blipFill rotWithShape="1">
          <a:blip r:embed="rId4">
            <a:extLst>
              <a:ext uri="{28A0092B-C50C-407E-A947-70E740481C1C}">
                <a14:useLocalDpi xmlns:a14="http://schemas.microsoft.com/office/drawing/2010/main" val="0"/>
              </a:ext>
            </a:extLst>
          </a:blip>
          <a:srcRect l="233" t="1393" r="329" b="14996"/>
          <a:stretch/>
        </p:blipFill>
        <p:spPr bwMode="auto">
          <a:xfrm>
            <a:off x="1183640" y="3672840"/>
            <a:ext cx="7767320" cy="2309091"/>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 name="Rectangle 1"/>
          <p:cNvSpPr/>
          <p:nvPr/>
        </p:nvSpPr>
        <p:spPr bwMode="auto">
          <a:xfrm>
            <a:off x="0" y="6102927"/>
            <a:ext cx="9144000" cy="755073"/>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9" name="Content Placeholder 5"/>
          <p:cNvSpPr txBox="1">
            <a:spLocks/>
          </p:cNvSpPr>
          <p:nvPr/>
        </p:nvSpPr>
        <p:spPr>
          <a:xfrm>
            <a:off x="457198" y="6023499"/>
            <a:ext cx="8493761" cy="689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00"/>
              </a:spcAft>
              <a:buNone/>
            </a:pPr>
            <a:r>
              <a:rPr lang="en-US" sz="1100" b="1" i="1" u="none" dirty="0" smtClean="0">
                <a:latin typeface="Calibri" panose="020F0502020204030204" pitchFamily="34" charset="0"/>
                <a:cs typeface="Calibri" panose="020F0502020204030204" pitchFamily="34" charset="0"/>
              </a:rPr>
              <a:t>Note: </a:t>
            </a:r>
          </a:p>
          <a:p>
            <a:pPr marL="228600" indent="-228600">
              <a:spcBef>
                <a:spcPts val="0"/>
              </a:spcBef>
              <a:spcAft>
                <a:spcPts val="200"/>
              </a:spcAft>
              <a:buFont typeface="Arial" panose="020B0604020202020204" pitchFamily="34" charset="0"/>
              <a:buChar char="•"/>
            </a:pPr>
            <a:r>
              <a:rPr lang="en-US" sz="1100" u="none" dirty="0" smtClean="0">
                <a:latin typeface="Calibri" panose="020F0502020204030204" pitchFamily="34" charset="0"/>
                <a:cs typeface="Calibri" panose="020F0502020204030204" pitchFamily="34" charset="0"/>
              </a:rPr>
              <a:t>Only numeric values can be included in a trend graph</a:t>
            </a:r>
          </a:p>
        </p:txBody>
      </p:sp>
    </p:spTree>
    <p:extLst>
      <p:ext uri="{BB962C8B-B14F-4D97-AF65-F5344CB8AC3E}">
        <p14:creationId xmlns:p14="http://schemas.microsoft.com/office/powerpoint/2010/main" val="2714938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565502" cy="1165909"/>
          </a:xfrm>
        </p:spPr>
        <p:txBody>
          <a:bodyPr/>
          <a:lstStyle/>
          <a:p>
            <a:r>
              <a:rPr lang="en-CA" sz="3200" dirty="0" smtClean="0"/>
              <a:t>Consent Management</a:t>
            </a:r>
            <a:r>
              <a:rPr lang="en-CA" sz="3200" dirty="0"/>
              <a:t/>
            </a:r>
            <a:br>
              <a:rPr lang="en-CA" sz="3200" dirty="0"/>
            </a:br>
            <a:r>
              <a:rPr lang="en-US" sz="1600" b="0" dirty="0">
                <a:solidFill>
                  <a:srgbClr val="008AB0"/>
                </a:solidFill>
              </a:rPr>
              <a:t>A patient can withhold consent for the viewing of their personal health information by putting in place a consent directive on all or some of their health record</a:t>
            </a:r>
          </a:p>
        </p:txBody>
      </p:sp>
      <p:sp>
        <p:nvSpPr>
          <p:cNvPr id="7" name="Content Placeholder 5"/>
          <p:cNvSpPr>
            <a:spLocks noGrp="1"/>
          </p:cNvSpPr>
          <p:nvPr>
            <p:ph idx="1"/>
          </p:nvPr>
        </p:nvSpPr>
        <p:spPr>
          <a:xfrm>
            <a:off x="462291" y="4274003"/>
            <a:ext cx="8343700" cy="1950335"/>
          </a:xfrm>
        </p:spPr>
        <p:txBody>
          <a:bodyPr>
            <a:noAutofit/>
          </a:bodyPr>
          <a:lstStyle/>
          <a:p>
            <a:pPr marL="231775" indent="-231775">
              <a:spcBef>
                <a:spcPts val="0"/>
              </a:spcBef>
              <a:spcAft>
                <a:spcPts val="200"/>
              </a:spcAft>
            </a:pPr>
            <a:r>
              <a:rPr lang="en-US" sz="1400" dirty="0" smtClean="0"/>
              <a:t>Temporary </a:t>
            </a:r>
            <a:r>
              <a:rPr lang="en-US" sz="1400" dirty="0"/>
              <a:t>consent override is available in all portlets (except Diagnostic Imaging)</a:t>
            </a:r>
          </a:p>
          <a:p>
            <a:pPr marL="231775" indent="-231775">
              <a:spcBef>
                <a:spcPts val="0"/>
              </a:spcBef>
              <a:spcAft>
                <a:spcPts val="200"/>
              </a:spcAft>
            </a:pPr>
            <a:r>
              <a:rPr lang="en-US" sz="1400" dirty="0"/>
              <a:t>Informed and express consent from the patient or substitute decision maker </a:t>
            </a:r>
            <a:r>
              <a:rPr lang="en-US" sz="1400" dirty="0" smtClean="0"/>
              <a:t>is </a:t>
            </a:r>
            <a:r>
              <a:rPr lang="en-US" sz="1400" dirty="0"/>
              <a:t>required for </a:t>
            </a:r>
            <a:r>
              <a:rPr lang="en-US" sz="1400" dirty="0" smtClean="0"/>
              <a:t>the unblocking </a:t>
            </a:r>
            <a:r>
              <a:rPr lang="en-US" sz="1400" dirty="0"/>
              <a:t>of any PHI.  A signed hard-copy express consent form is required </a:t>
            </a:r>
            <a:r>
              <a:rPr lang="en-US" sz="1400" dirty="0" smtClean="0"/>
              <a:t>when unblocking Dispensed </a:t>
            </a:r>
            <a:r>
              <a:rPr lang="en-US" sz="1400" dirty="0"/>
              <a:t>Medications information</a:t>
            </a:r>
          </a:p>
          <a:p>
            <a:pPr marL="231775" indent="-231775">
              <a:spcBef>
                <a:spcPts val="0"/>
              </a:spcBef>
              <a:spcAft>
                <a:spcPts val="200"/>
              </a:spcAft>
            </a:pPr>
            <a:r>
              <a:rPr lang="en-US" sz="1400" dirty="0"/>
              <a:t>If you override a consent directive, the privacy officer at your organization will be informed of the activity and the patient will be notified</a:t>
            </a:r>
          </a:p>
          <a:p>
            <a:pPr marL="231775" indent="-231775">
              <a:spcBef>
                <a:spcPts val="0"/>
              </a:spcBef>
              <a:spcAft>
                <a:spcPts val="200"/>
              </a:spcAft>
            </a:pPr>
            <a:r>
              <a:rPr lang="en-US" sz="1400" dirty="0"/>
              <a:t>All activity in the </a:t>
            </a:r>
            <a:r>
              <a:rPr lang="en-US" sz="1400" dirty="0" smtClean="0"/>
              <a:t>ClinicalViewer </a:t>
            </a:r>
            <a:r>
              <a:rPr lang="en-US" sz="1400" dirty="0"/>
              <a:t>is tracked and </a:t>
            </a:r>
            <a:r>
              <a:rPr lang="en-US" sz="1400" dirty="0" smtClean="0"/>
              <a:t>is auditable</a:t>
            </a:r>
            <a:endParaRPr lang="en-US" sz="1400" dirty="0"/>
          </a:p>
          <a:p>
            <a:pPr marL="231775" indent="-231775">
              <a:spcBef>
                <a:spcPts val="0"/>
              </a:spcBef>
              <a:spcAft>
                <a:spcPts val="200"/>
              </a:spcAft>
            </a:pPr>
            <a:r>
              <a:rPr lang="en-US" sz="1400" dirty="0"/>
              <a:t>Refer to the Privacy and Security Information tip sheet for best practice </a:t>
            </a:r>
            <a:r>
              <a:rPr lang="en-US" sz="1400" dirty="0" smtClean="0"/>
              <a:t>reminders</a:t>
            </a:r>
            <a:endParaRPr lang="en-US" sz="1400" dirty="0"/>
          </a:p>
        </p:txBody>
      </p:sp>
      <p:sp>
        <p:nvSpPr>
          <p:cNvPr id="11" name="Date Placeholder 3"/>
          <p:cNvSpPr txBox="1">
            <a:spLocks/>
          </p:cNvSpPr>
          <p:nvPr/>
        </p:nvSpPr>
        <p:spPr>
          <a:xfrm>
            <a:off x="54981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29" t="7036" r="2434" b="44668"/>
          <a:stretch/>
        </p:blipFill>
        <p:spPr>
          <a:xfrm>
            <a:off x="571500" y="1494693"/>
            <a:ext cx="8234491" cy="2677266"/>
          </a:xfrm>
          <a:prstGeom prst="rect">
            <a:avLst/>
          </a:prstGeom>
          <a:ln>
            <a:solidFill>
              <a:schemeClr val="tx1">
                <a:lumMod val="65000"/>
                <a:lumOff val="35000"/>
              </a:schemeClr>
            </a:solidFill>
          </a:ln>
        </p:spPr>
      </p:pic>
      <p:sp>
        <p:nvSpPr>
          <p:cNvPr id="6" name="Isosceles Triangle 5"/>
          <p:cNvSpPr/>
          <p:nvPr/>
        </p:nvSpPr>
        <p:spPr bwMode="auto">
          <a:xfrm rot="2769666" flipV="1">
            <a:off x="3236256" y="2613885"/>
            <a:ext cx="385078" cy="495971"/>
          </a:xfrm>
          <a:prstGeom prst="triangle">
            <a:avLst>
              <a:gd name="adj" fmla="val 47594"/>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15" name="Isosceles Triangle 14"/>
          <p:cNvSpPr/>
          <p:nvPr/>
        </p:nvSpPr>
        <p:spPr bwMode="auto">
          <a:xfrm rot="18227710" flipH="1" flipV="1">
            <a:off x="5709951" y="2504707"/>
            <a:ext cx="399178" cy="730661"/>
          </a:xfrm>
          <a:prstGeom prst="triangle">
            <a:avLst>
              <a:gd name="adj" fmla="val 47594"/>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9" name="Rounded Rectangular Callout 8"/>
          <p:cNvSpPr/>
          <p:nvPr/>
        </p:nvSpPr>
        <p:spPr>
          <a:xfrm>
            <a:off x="3428795" y="2054399"/>
            <a:ext cx="2479335" cy="771885"/>
          </a:xfrm>
          <a:prstGeom prst="wedgeRoundRectCallout">
            <a:avLst>
              <a:gd name="adj1" fmla="val -21332"/>
              <a:gd name="adj2" fmla="val 79747"/>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lumMod val="85000"/>
                    <a:lumOff val="15000"/>
                  </a:schemeClr>
                </a:solidFill>
                <a:latin typeface="Calibri" panose="020F0502020204030204" pitchFamily="34" charset="0"/>
                <a:cs typeface="Calibri" panose="020F0502020204030204" pitchFamily="34" charset="0"/>
              </a:rPr>
              <a:t>2. Indicates that a Consent Directive has been applied to some/all information in the portlet for the selected date range</a:t>
            </a:r>
            <a:endParaRPr lang="en-US" sz="120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Rounded Rectangular Callout 15"/>
          <p:cNvSpPr/>
          <p:nvPr/>
        </p:nvSpPr>
        <p:spPr>
          <a:xfrm>
            <a:off x="6151715" y="1369959"/>
            <a:ext cx="2410691" cy="771885"/>
          </a:xfrm>
          <a:prstGeom prst="wedgeRoundRectCallout">
            <a:avLst>
              <a:gd name="adj1" fmla="val -66447"/>
              <a:gd name="adj2" fmla="val -4613"/>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lumMod val="85000"/>
                    <a:lumOff val="15000"/>
                  </a:schemeClr>
                </a:solidFill>
                <a:latin typeface="Calibri" panose="020F0502020204030204" pitchFamily="34" charset="0"/>
                <a:cs typeface="Calibri" panose="020F0502020204030204" pitchFamily="34" charset="0"/>
              </a:rPr>
              <a:t>1. Indicates that a Consent Directive has been applied to some/all Acute Care encounters in the selected date range</a:t>
            </a:r>
            <a:endParaRPr lang="en-US" sz="120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40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317530" cy="1165909"/>
          </a:xfrm>
        </p:spPr>
        <p:txBody>
          <a:bodyPr/>
          <a:lstStyle/>
          <a:p>
            <a:r>
              <a:rPr lang="en-CA" sz="3200" dirty="0"/>
              <a:t>Consent </a:t>
            </a:r>
            <a:r>
              <a:rPr lang="en-CA" sz="3200" dirty="0" smtClean="0"/>
              <a:t>Management </a:t>
            </a:r>
            <a:r>
              <a:rPr lang="en-CA" sz="2400" b="0" dirty="0" smtClean="0"/>
              <a:t>(continued)</a:t>
            </a:r>
            <a:r>
              <a:rPr lang="en-CA" sz="3200" b="0" dirty="0"/>
              <a:t/>
            </a:r>
            <a:br>
              <a:rPr lang="en-CA" sz="3200" b="0" dirty="0"/>
            </a:br>
            <a:r>
              <a:rPr lang="en-US" sz="1600" b="0" dirty="0">
                <a:solidFill>
                  <a:srgbClr val="008AB0"/>
                </a:solidFill>
              </a:rPr>
              <a:t>A patient can withhold consent for the viewing of their personal health information by putting in place a consent directive on all or some of their health record</a:t>
            </a: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v09</a:t>
            </a:r>
          </a:p>
          <a:p>
            <a:pPr algn="r"/>
            <a:r>
              <a:rPr lang="en-US" u="none" dirty="0" smtClean="0">
                <a:solidFill>
                  <a:schemeClr val="tx1">
                    <a:lumMod val="85000"/>
                    <a:lumOff val="15000"/>
                  </a:schemeClr>
                </a:solidFill>
                <a:latin typeface="Calibri" panose="020F0502020204030204" pitchFamily="34" charset="0"/>
                <a:cs typeface="Calibri" panose="020F0502020204030204" pitchFamily="34" charset="0"/>
              </a:rPr>
              <a:t>June 2020</a:t>
            </a:r>
            <a:endParaRPr lang="en-US"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Rectangle 9"/>
          <p:cNvSpPr/>
          <p:nvPr/>
        </p:nvSpPr>
        <p:spPr bwMode="auto">
          <a:xfrm>
            <a:off x="0" y="5981700"/>
            <a:ext cx="9144000" cy="95094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8" name="Content Placeholder 5"/>
          <p:cNvSpPr>
            <a:spLocks noGrp="1"/>
          </p:cNvSpPr>
          <p:nvPr>
            <p:ph idx="1"/>
          </p:nvPr>
        </p:nvSpPr>
        <p:spPr>
          <a:xfrm>
            <a:off x="457200" y="4274444"/>
            <a:ext cx="8317529" cy="1735018"/>
          </a:xfrm>
        </p:spPr>
        <p:txBody>
          <a:bodyPr>
            <a:noAutofit/>
          </a:bodyPr>
          <a:lstStyle/>
          <a:p>
            <a:pPr marL="231775" indent="-231775">
              <a:spcBef>
                <a:spcPts val="0"/>
              </a:spcBef>
              <a:spcAft>
                <a:spcPts val="600"/>
              </a:spcAft>
            </a:pPr>
            <a:r>
              <a:rPr lang="en-US" sz="1400" dirty="0"/>
              <a:t>An express consent override in the </a:t>
            </a:r>
            <a:r>
              <a:rPr lang="en-US" sz="1400" dirty="0" smtClean="0"/>
              <a:t>ClinicalViewer results </a:t>
            </a:r>
            <a:r>
              <a:rPr lang="en-US" sz="1400" dirty="0"/>
              <a:t>in all portlets with a consent directive being unblocked (except Diagnostic Imaging)</a:t>
            </a:r>
          </a:p>
          <a:p>
            <a:pPr marL="231775" indent="-231775">
              <a:spcBef>
                <a:spcPts val="0"/>
              </a:spcBef>
              <a:spcAft>
                <a:spcPts val="600"/>
              </a:spcAft>
            </a:pPr>
            <a:r>
              <a:rPr lang="en-US" sz="1400" dirty="0"/>
              <a:t>Although the data in the Dispensed Medications tab may not be required to provide care, an </a:t>
            </a:r>
            <a:r>
              <a:rPr lang="en-US" sz="1400" b="1" dirty="0">
                <a:solidFill>
                  <a:srgbClr val="008AB0"/>
                </a:solidFill>
              </a:rPr>
              <a:t>express consent override in another portlet will also release this data and you must complete the express consent form</a:t>
            </a:r>
            <a:r>
              <a:rPr lang="en-US" sz="1400" dirty="0">
                <a:solidFill>
                  <a:srgbClr val="008AB0"/>
                </a:solidFill>
              </a:rPr>
              <a:t> </a:t>
            </a:r>
            <a:r>
              <a:rPr lang="en-US" sz="1400" dirty="0"/>
              <a:t>in </a:t>
            </a:r>
            <a:r>
              <a:rPr lang="en-US" sz="1400" dirty="0" smtClean="0"/>
              <a:t>addition </a:t>
            </a:r>
            <a:r>
              <a:rPr lang="en-US" sz="1400" dirty="0"/>
              <a:t>to the Consent Override </a:t>
            </a:r>
            <a:r>
              <a:rPr lang="en-US" sz="1400" dirty="0" smtClean="0"/>
              <a:t>dialogue </a:t>
            </a:r>
            <a:r>
              <a:rPr lang="en-US" sz="1400" dirty="0"/>
              <a:t>box</a:t>
            </a:r>
          </a:p>
          <a:p>
            <a:pPr marL="231775" indent="-231775">
              <a:spcBef>
                <a:spcPts val="0"/>
              </a:spcBef>
              <a:spcAft>
                <a:spcPts val="600"/>
              </a:spcAft>
            </a:pPr>
            <a:r>
              <a:rPr lang="en-US" sz="1400" dirty="0"/>
              <a:t>Risk of Harm overrides will not unblock information in the Lab and Pathology portlet or Dispensed Medications tab</a:t>
            </a:r>
          </a:p>
        </p:txBody>
      </p:sp>
      <p:sp>
        <p:nvSpPr>
          <p:cNvPr id="13" name="Date Placeholder 3"/>
          <p:cNvSpPr txBox="1">
            <a:spLocks/>
          </p:cNvSpPr>
          <p:nvPr/>
        </p:nvSpPr>
        <p:spPr>
          <a:xfrm>
            <a:off x="5498130" y="64479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29" t="7036" r="2434" b="44668"/>
          <a:stretch/>
        </p:blipFill>
        <p:spPr>
          <a:xfrm>
            <a:off x="571500" y="1494693"/>
            <a:ext cx="8234491" cy="2677266"/>
          </a:xfrm>
          <a:prstGeom prst="rect">
            <a:avLst/>
          </a:prstGeom>
          <a:ln>
            <a:solidFill>
              <a:schemeClr val="tx1">
                <a:lumMod val="65000"/>
                <a:lumOff val="35000"/>
              </a:schemeClr>
            </a:solidFill>
          </a:ln>
        </p:spPr>
      </p:pic>
    </p:spTree>
    <p:extLst>
      <p:ext uri="{BB962C8B-B14F-4D97-AF65-F5344CB8AC3E}">
        <p14:creationId xmlns:p14="http://schemas.microsoft.com/office/powerpoint/2010/main" val="2372735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Consent </a:t>
            </a:r>
            <a:r>
              <a:rPr lang="en-CA" sz="3200" dirty="0" smtClean="0"/>
              <a:t>Management </a:t>
            </a:r>
            <a:r>
              <a:rPr lang="en-CA" sz="2400" b="0" dirty="0"/>
              <a:t>(continued)</a:t>
            </a:r>
            <a:br>
              <a:rPr lang="en-CA" sz="2400" b="0" dirty="0"/>
            </a:br>
            <a:endParaRPr lang="en-CA" sz="2400" b="0" dirty="0">
              <a:solidFill>
                <a:srgbClr val="008AB0"/>
              </a:solidFill>
            </a:endParaRPr>
          </a:p>
        </p:txBody>
      </p:sp>
      <p:sp>
        <p:nvSpPr>
          <p:cNvPr id="6" name="Content Placeholder 5"/>
          <p:cNvSpPr>
            <a:spLocks noGrp="1"/>
          </p:cNvSpPr>
          <p:nvPr>
            <p:ph idx="1"/>
          </p:nvPr>
        </p:nvSpPr>
        <p:spPr>
          <a:xfrm>
            <a:off x="457200" y="1390303"/>
            <a:ext cx="7884360" cy="2192652"/>
          </a:xfrm>
        </p:spPr>
        <p:txBody>
          <a:bodyPr/>
          <a:lstStyle/>
          <a:p>
            <a:pPr marL="0" indent="0">
              <a:spcBef>
                <a:spcPts val="0"/>
              </a:spcBef>
              <a:spcAft>
                <a:spcPts val="600"/>
              </a:spcAft>
              <a:buNone/>
            </a:pPr>
            <a:r>
              <a:rPr lang="en-US" sz="1400" dirty="0"/>
              <a:t>Before performing an express override on any portlet in the ConnectingOntario ClinicalViewer:</a:t>
            </a:r>
          </a:p>
          <a:p>
            <a:pPr marL="233363" indent="-230188">
              <a:spcBef>
                <a:spcPts val="0"/>
              </a:spcBef>
              <a:spcAft>
                <a:spcPts val="600"/>
              </a:spcAft>
              <a:buFont typeface="+mj-lt"/>
              <a:buAutoNum type="arabicPeriod"/>
            </a:pPr>
            <a:r>
              <a:rPr lang="en-US" sz="1400" dirty="0"/>
              <a:t>Confirm if a block is placed on the Dispensed Medications tab. If it is blocked, you must print a hard-copy express consent form. This can be obtained from the Consent Directive dialog box</a:t>
            </a:r>
          </a:p>
          <a:p>
            <a:pPr marL="233363" indent="-230188">
              <a:spcBef>
                <a:spcPts val="0"/>
              </a:spcBef>
              <a:spcAft>
                <a:spcPts val="400"/>
              </a:spcAft>
              <a:buFont typeface="+mj-lt"/>
              <a:buAutoNum type="arabicPeriod"/>
            </a:pPr>
            <a:r>
              <a:rPr lang="en-US" sz="1400" dirty="0"/>
              <a:t>Inform patient or substitute decision maker:</a:t>
            </a:r>
          </a:p>
          <a:p>
            <a:pPr marL="457200" indent="-233363">
              <a:spcBef>
                <a:spcPts val="0"/>
              </a:spcBef>
              <a:spcAft>
                <a:spcPts val="400"/>
              </a:spcAft>
            </a:pPr>
            <a:r>
              <a:rPr lang="en-US" sz="1400" dirty="0"/>
              <a:t>of the reason for overriding consent</a:t>
            </a:r>
          </a:p>
          <a:p>
            <a:pPr marL="457200" indent="-233363">
              <a:spcBef>
                <a:spcPts val="0"/>
              </a:spcBef>
              <a:spcAft>
                <a:spcPts val="400"/>
              </a:spcAft>
            </a:pPr>
            <a:r>
              <a:rPr lang="en-US" sz="1400" dirty="0"/>
              <a:t>that the override will apply to any other information or portlet where a block has been applied</a:t>
            </a:r>
          </a:p>
          <a:p>
            <a:pPr marL="457200" indent="-233363">
              <a:spcBef>
                <a:spcPts val="0"/>
              </a:spcBef>
              <a:spcAft>
                <a:spcPts val="400"/>
              </a:spcAft>
            </a:pPr>
            <a:r>
              <a:rPr lang="en-US" sz="1400" dirty="0"/>
              <a:t>that they may refuse to permit the override</a:t>
            </a:r>
          </a:p>
          <a:p>
            <a:pPr marL="457200" indent="-233363">
              <a:spcBef>
                <a:spcPts val="0"/>
              </a:spcBef>
              <a:spcAft>
                <a:spcPts val="600"/>
              </a:spcAft>
            </a:pPr>
            <a:r>
              <a:rPr lang="en-US" sz="1400" dirty="0"/>
              <a:t>that the information will be available</a:t>
            </a:r>
            <a:r>
              <a:rPr lang="en-US" sz="1400" dirty="0" smtClean="0"/>
              <a:t>:</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153741767"/>
              </p:ext>
            </p:extLst>
          </p:nvPr>
        </p:nvGraphicFramePr>
        <p:xfrm>
          <a:off x="1035068" y="3573614"/>
          <a:ext cx="7306492" cy="1829096"/>
        </p:xfrm>
        <a:graphic>
          <a:graphicData uri="http://schemas.openxmlformats.org/drawingml/2006/table">
            <a:tbl>
              <a:tblPr firstRow="1" bandRow="1">
                <a:tableStyleId>{F2DE63D5-997A-4646-A377-4702673A728D}</a:tableStyleId>
              </a:tblPr>
              <a:tblGrid>
                <a:gridCol w="3910148">
                  <a:extLst>
                    <a:ext uri="{9D8B030D-6E8A-4147-A177-3AD203B41FA5}">
                      <a16:colId xmlns:a16="http://schemas.microsoft.com/office/drawing/2014/main" val="20000"/>
                    </a:ext>
                  </a:extLst>
                </a:gridCol>
                <a:gridCol w="3396344">
                  <a:extLst>
                    <a:ext uri="{9D8B030D-6E8A-4147-A177-3AD203B41FA5}">
                      <a16:colId xmlns:a16="http://schemas.microsoft.com/office/drawing/2014/main" val="20001"/>
                    </a:ext>
                  </a:extLst>
                </a:gridCol>
              </a:tblGrid>
              <a:tr h="295131">
                <a:tc>
                  <a:txBody>
                    <a:bodyPr/>
                    <a:lstStyle/>
                    <a:p>
                      <a:pPr marL="0" marR="0">
                        <a:lnSpc>
                          <a:spcPct val="110000"/>
                        </a:lnSpc>
                        <a:spcBef>
                          <a:spcPts val="200"/>
                        </a:spcBef>
                        <a:spcAft>
                          <a:spcPts val="200"/>
                        </a:spcAft>
                      </a:pPr>
                      <a:r>
                        <a:rPr lang="en-US" sz="1400" dirty="0">
                          <a:effectLst/>
                          <a:latin typeface="Calibri" panose="020F0502020204030204" pitchFamily="34" charset="0"/>
                          <a:cs typeface="Calibri" panose="020F0502020204030204" pitchFamily="34" charset="0"/>
                        </a:rPr>
                        <a:t>Data Source</a:t>
                      </a:r>
                      <a:endParaRPr lang="en-US" sz="1400" b="1" dirty="0">
                        <a:solidFill>
                          <a:schemeClr val="tx1"/>
                        </a:solidFill>
                        <a:effectLst/>
                        <a:latin typeface="Calibri" panose="020F0502020204030204" pitchFamily="34" charset="0"/>
                        <a:ea typeface="Georgia"/>
                        <a:cs typeface="Calibri" panose="020F0502020204030204" pitchFamily="34" charset="0"/>
                      </a:endParaRPr>
                    </a:p>
                  </a:txBody>
                  <a:tcPr marL="68580" marR="68580" marT="0" marB="0" anchor="ctr">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7392"/>
                      </a:solidFill>
                      <a:prstDash val="solid"/>
                      <a:round/>
                      <a:headEnd type="none" w="med" len="med"/>
                      <a:tailEnd type="none" w="med" len="med"/>
                    </a:lnT>
                    <a:lnB w="12700" cap="flat" cmpd="sng" algn="ctr">
                      <a:solidFill>
                        <a:srgbClr val="00A0AF"/>
                      </a:solidFill>
                      <a:prstDash val="solid"/>
                      <a:round/>
                      <a:headEnd type="none" w="med" len="med"/>
                      <a:tailEnd type="none" w="med" len="med"/>
                    </a:lnB>
                    <a:solidFill>
                      <a:srgbClr val="008AB0">
                        <a:alpha val="80000"/>
                      </a:srgbClr>
                    </a:solidFill>
                  </a:tcPr>
                </a:tc>
                <a:tc>
                  <a:txBody>
                    <a:bodyPr/>
                    <a:lstStyle/>
                    <a:p>
                      <a:pPr marL="0" marR="0">
                        <a:lnSpc>
                          <a:spcPct val="110000"/>
                        </a:lnSpc>
                        <a:spcBef>
                          <a:spcPts val="200"/>
                        </a:spcBef>
                        <a:spcAft>
                          <a:spcPts val="200"/>
                        </a:spcAft>
                      </a:pPr>
                      <a:r>
                        <a:rPr lang="en-US" sz="1400" dirty="0">
                          <a:effectLst/>
                          <a:latin typeface="Calibri" panose="020F0502020204030204" pitchFamily="34" charset="0"/>
                          <a:cs typeface="Calibri" panose="020F0502020204030204" pitchFamily="34" charset="0"/>
                        </a:rPr>
                        <a:t>Duration </a:t>
                      </a:r>
                      <a:r>
                        <a:rPr lang="en-US" sz="1400" dirty="0" smtClean="0">
                          <a:effectLst/>
                          <a:latin typeface="Calibri" panose="020F0502020204030204" pitchFamily="34" charset="0"/>
                          <a:cs typeface="Calibri" panose="020F0502020204030204" pitchFamily="34" charset="0"/>
                        </a:rPr>
                        <a:t>&amp; </a:t>
                      </a:r>
                      <a:r>
                        <a:rPr lang="en-US" sz="1400" dirty="0">
                          <a:effectLst/>
                          <a:latin typeface="Calibri" panose="020F0502020204030204" pitchFamily="34" charset="0"/>
                          <a:cs typeface="Calibri" panose="020F0502020204030204" pitchFamily="34" charset="0"/>
                        </a:rPr>
                        <a:t>Users Who May Access</a:t>
                      </a:r>
                      <a:endParaRPr lang="en-US" sz="1400" b="1" dirty="0">
                        <a:solidFill>
                          <a:schemeClr val="tx1"/>
                        </a:solidFill>
                        <a:effectLst/>
                        <a:latin typeface="Calibri" panose="020F0502020204030204" pitchFamily="34" charset="0"/>
                        <a:ea typeface="Georgia"/>
                        <a:cs typeface="Calibri" panose="020F0502020204030204" pitchFamily="34" charset="0"/>
                      </a:endParaRPr>
                    </a:p>
                  </a:txBody>
                  <a:tcPr marL="68580" marR="68580" marT="0" marB="0" anchor="ctr">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7392"/>
                      </a:solidFill>
                      <a:prstDash val="solid"/>
                      <a:round/>
                      <a:headEnd type="none" w="med" len="med"/>
                      <a:tailEnd type="none" w="med" len="med"/>
                    </a:lnT>
                    <a:lnB w="12700" cap="flat" cmpd="sng" algn="ctr">
                      <a:solidFill>
                        <a:srgbClr val="00A0AF"/>
                      </a:solidFill>
                      <a:prstDash val="solid"/>
                      <a:round/>
                      <a:headEnd type="none" w="med" len="med"/>
                      <a:tailEnd type="none" w="med" len="med"/>
                    </a:lnB>
                    <a:solidFill>
                      <a:srgbClr val="008AB0">
                        <a:alpha val="80000"/>
                      </a:srgbClr>
                    </a:solidFill>
                  </a:tcPr>
                </a:tc>
                <a:extLst>
                  <a:ext uri="{0D108BD9-81ED-4DB2-BD59-A6C34878D82A}">
                    <a16:rowId xmlns:a16="http://schemas.microsoft.com/office/drawing/2014/main" val="10000"/>
                  </a:ext>
                </a:extLst>
              </a:tr>
              <a:tr h="783772">
                <a:tc>
                  <a:txBody>
                    <a:bodyPr/>
                    <a:lstStyle/>
                    <a:p>
                      <a:pPr marL="0" marR="0">
                        <a:lnSpc>
                          <a:spcPct val="110000"/>
                        </a:lnSpc>
                        <a:spcBef>
                          <a:spcPts val="100"/>
                        </a:spcBef>
                        <a:spcAft>
                          <a:spcPts val="200"/>
                        </a:spcAft>
                      </a:pPr>
                      <a:r>
                        <a:rPr lang="en-US" sz="1400" dirty="0" smtClean="0">
                          <a:effectLst/>
                          <a:latin typeface="Calibri" panose="020F0502020204030204" pitchFamily="34" charset="0"/>
                          <a:cs typeface="Calibri" panose="020F0502020204030204" pitchFamily="34" charset="0"/>
                        </a:rPr>
                        <a:t>Acute</a:t>
                      </a:r>
                      <a:r>
                        <a:rPr lang="en-US" sz="1400" baseline="0" dirty="0" smtClean="0">
                          <a:effectLst/>
                          <a:latin typeface="Calibri" panose="020F0502020204030204" pitchFamily="34" charset="0"/>
                          <a:cs typeface="Calibri" panose="020F0502020204030204" pitchFamily="34" charset="0"/>
                        </a:rPr>
                        <a:t> and Community </a:t>
                      </a:r>
                      <a:r>
                        <a:rPr lang="en-US" sz="1400" dirty="0" smtClean="0">
                          <a:effectLst/>
                          <a:latin typeface="Calibri" panose="020F0502020204030204" pitchFamily="34" charset="0"/>
                          <a:cs typeface="Calibri" panose="020F0502020204030204" pitchFamily="34" charset="0"/>
                        </a:rPr>
                        <a:t>Clinical Data Repository </a:t>
                      </a:r>
                      <a:br>
                        <a:rPr lang="en-US" sz="1400" dirty="0" smtClean="0">
                          <a:effectLst/>
                          <a:latin typeface="Calibri" panose="020F0502020204030204" pitchFamily="34" charset="0"/>
                          <a:cs typeface="Calibri" panose="020F0502020204030204" pitchFamily="34" charset="0"/>
                        </a:rPr>
                      </a:br>
                      <a:r>
                        <a:rPr lang="en-US" sz="1400" dirty="0" smtClean="0">
                          <a:effectLst/>
                          <a:latin typeface="Calibri" panose="020F0502020204030204" pitchFamily="34" charset="0"/>
                          <a:cs typeface="Calibri" panose="020F0502020204030204" pitchFamily="34" charset="0"/>
                        </a:rPr>
                        <a:t>(All</a:t>
                      </a:r>
                      <a:r>
                        <a:rPr lang="en-US" sz="1400" baseline="0" dirty="0" smtClean="0">
                          <a:effectLst/>
                          <a:latin typeface="Calibri" panose="020F0502020204030204" pitchFamily="34" charset="0"/>
                          <a:cs typeface="Calibri" panose="020F0502020204030204" pitchFamily="34" charset="0"/>
                        </a:rPr>
                        <a:t> portlets except Lab and Pathology, Medications - Dispensed Medications and Diagnostic Imaging)</a:t>
                      </a:r>
                      <a:endParaRPr lang="en-US" sz="1400" dirty="0">
                        <a:solidFill>
                          <a:schemeClr val="tx1">
                            <a:lumMod val="85000"/>
                            <a:lumOff val="15000"/>
                          </a:schemeClr>
                        </a:solidFill>
                        <a:effectLst/>
                        <a:latin typeface="Calibri" panose="020F0502020204030204" pitchFamily="34" charset="0"/>
                        <a:ea typeface="Georgia"/>
                        <a:cs typeface="Calibri" panose="020F0502020204030204" pitchFamily="34" charset="0"/>
                      </a:endParaRPr>
                    </a:p>
                  </a:txBody>
                  <a:tcPr marL="68580" marR="68580" marT="0" marB="0">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A0AF"/>
                      </a:solidFill>
                      <a:prstDash val="solid"/>
                      <a:round/>
                      <a:headEnd type="none" w="med" len="med"/>
                      <a:tailEnd type="none" w="med" len="med"/>
                    </a:lnB>
                  </a:tcPr>
                </a:tc>
                <a:tc>
                  <a:txBody>
                    <a:bodyPr/>
                    <a:lstStyle/>
                    <a:p>
                      <a:pPr marL="0" marR="0">
                        <a:lnSpc>
                          <a:spcPct val="110000"/>
                        </a:lnSpc>
                        <a:spcBef>
                          <a:spcPts val="100"/>
                        </a:spcBef>
                        <a:spcAft>
                          <a:spcPts val="200"/>
                        </a:spcAft>
                      </a:pPr>
                      <a:r>
                        <a:rPr lang="en-US" sz="1400" dirty="0">
                          <a:effectLst/>
                          <a:latin typeface="Calibri" panose="020F0502020204030204" pitchFamily="34" charset="0"/>
                          <a:cs typeface="Calibri" panose="020F0502020204030204" pitchFamily="34" charset="0"/>
                        </a:rPr>
                        <a:t>Up to </a:t>
                      </a:r>
                      <a:r>
                        <a:rPr lang="en-US" sz="1400" dirty="0" smtClean="0">
                          <a:effectLst/>
                          <a:latin typeface="Calibri" panose="020F0502020204030204" pitchFamily="34" charset="0"/>
                          <a:cs typeface="Calibri" panose="020F0502020204030204" pitchFamily="34" charset="0"/>
                        </a:rPr>
                        <a:t>11:59 pm </a:t>
                      </a:r>
                      <a:r>
                        <a:rPr lang="en-US" sz="1400" dirty="0">
                          <a:effectLst/>
                          <a:latin typeface="Calibri" panose="020F0502020204030204" pitchFamily="34" charset="0"/>
                          <a:cs typeface="Calibri" panose="020F0502020204030204" pitchFamily="34" charset="0"/>
                        </a:rPr>
                        <a:t>on the day that the override was initiated to the user that requested the </a:t>
                      </a:r>
                      <a:r>
                        <a:rPr lang="en-US" sz="1400" dirty="0" smtClean="0">
                          <a:effectLst/>
                          <a:latin typeface="Calibri" panose="020F0502020204030204" pitchFamily="34" charset="0"/>
                          <a:cs typeface="Calibri" panose="020F0502020204030204" pitchFamily="34" charset="0"/>
                        </a:rPr>
                        <a:t>override</a:t>
                      </a:r>
                      <a:endParaRPr lang="en-US" sz="1400" dirty="0">
                        <a:solidFill>
                          <a:schemeClr val="tx1">
                            <a:lumMod val="85000"/>
                            <a:lumOff val="15000"/>
                          </a:schemeClr>
                        </a:solidFill>
                        <a:effectLst/>
                        <a:latin typeface="Calibri" panose="020F0502020204030204" pitchFamily="34" charset="0"/>
                        <a:ea typeface="Georgia"/>
                        <a:cs typeface="Calibri" panose="020F0502020204030204" pitchFamily="34" charset="0"/>
                      </a:endParaRPr>
                    </a:p>
                  </a:txBody>
                  <a:tcPr marL="68580" marR="68580" marT="0" marB="0">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A0AF"/>
                      </a:solidFill>
                      <a:prstDash val="solid"/>
                      <a:round/>
                      <a:headEnd type="none" w="med" len="med"/>
                      <a:tailEnd type="none" w="med" len="med"/>
                    </a:lnB>
                  </a:tcPr>
                </a:tc>
                <a:extLst>
                  <a:ext uri="{0D108BD9-81ED-4DB2-BD59-A6C34878D82A}">
                    <a16:rowId xmlns:a16="http://schemas.microsoft.com/office/drawing/2014/main" val="10001"/>
                  </a:ext>
                </a:extLst>
              </a:tr>
              <a:tr h="750193">
                <a:tc>
                  <a:txBody>
                    <a:bodyPr/>
                    <a:lstStyle/>
                    <a:p>
                      <a:pPr marL="0" marR="0">
                        <a:lnSpc>
                          <a:spcPct val="110000"/>
                        </a:lnSpc>
                        <a:spcBef>
                          <a:spcPts val="100"/>
                        </a:spcBef>
                        <a:spcAft>
                          <a:spcPts val="200"/>
                        </a:spcAft>
                      </a:pPr>
                      <a:r>
                        <a:rPr lang="en-US" sz="1400" dirty="0" smtClean="0">
                          <a:effectLst/>
                          <a:latin typeface="Calibri" panose="020F0502020204030204" pitchFamily="34" charset="0"/>
                          <a:cs typeface="Calibri" panose="020F0502020204030204" pitchFamily="34" charset="0"/>
                        </a:rPr>
                        <a:t>Ontario Laboratories Information System </a:t>
                      </a:r>
                      <a:br>
                        <a:rPr lang="en-US" sz="1400" dirty="0" smtClean="0">
                          <a:effectLst/>
                          <a:latin typeface="Calibri" panose="020F0502020204030204" pitchFamily="34" charset="0"/>
                          <a:cs typeface="Calibri" panose="020F0502020204030204" pitchFamily="34" charset="0"/>
                        </a:rPr>
                      </a:br>
                      <a:r>
                        <a:rPr lang="en-US" sz="1400" dirty="0" smtClean="0">
                          <a:effectLst/>
                          <a:latin typeface="Calibri" panose="020F0502020204030204" pitchFamily="34" charset="0"/>
                          <a:cs typeface="Calibri" panose="020F0502020204030204" pitchFamily="34" charset="0"/>
                        </a:rPr>
                        <a:t>(Lab and Pathology Portlet)</a:t>
                      </a:r>
                      <a:r>
                        <a:rPr lang="en-US" sz="1400" baseline="0" dirty="0" smtClean="0">
                          <a:effectLst/>
                          <a:latin typeface="Calibri" panose="020F0502020204030204" pitchFamily="34" charset="0"/>
                          <a:cs typeface="Calibri" panose="020F0502020204030204" pitchFamily="34" charset="0"/>
                        </a:rPr>
                        <a:t> </a:t>
                      </a:r>
                      <a:r>
                        <a:rPr lang="en-US" sz="1400" dirty="0" smtClean="0">
                          <a:effectLst/>
                          <a:latin typeface="Calibri" panose="020F0502020204030204" pitchFamily="34" charset="0"/>
                          <a:cs typeface="Calibri" panose="020F0502020204030204" pitchFamily="34" charset="0"/>
                        </a:rPr>
                        <a:t>and Digital Health Data Repository (Medications - Dispensed</a:t>
                      </a:r>
                      <a:r>
                        <a:rPr lang="en-US" sz="1400" baseline="0" dirty="0" smtClean="0">
                          <a:effectLst/>
                          <a:latin typeface="Calibri" panose="020F0502020204030204" pitchFamily="34" charset="0"/>
                          <a:cs typeface="Calibri" panose="020F0502020204030204" pitchFamily="34" charset="0"/>
                        </a:rPr>
                        <a:t> Medications)</a:t>
                      </a:r>
                      <a:endParaRPr lang="en-US" sz="1400" b="0" dirty="0">
                        <a:solidFill>
                          <a:schemeClr val="tx1">
                            <a:lumMod val="85000"/>
                            <a:lumOff val="15000"/>
                          </a:schemeClr>
                        </a:solidFill>
                        <a:effectLst/>
                        <a:latin typeface="Calibri" panose="020F0502020204030204" pitchFamily="34" charset="0"/>
                        <a:ea typeface="Georgia"/>
                        <a:cs typeface="Calibri" panose="020F0502020204030204" pitchFamily="34" charset="0"/>
                      </a:endParaRPr>
                    </a:p>
                  </a:txBody>
                  <a:tcPr marL="68580" marR="68580" marT="0" marB="0">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pPr marL="0" marR="0">
                        <a:lnSpc>
                          <a:spcPct val="110000"/>
                        </a:lnSpc>
                        <a:spcBef>
                          <a:spcPts val="100"/>
                        </a:spcBef>
                        <a:spcAft>
                          <a:spcPts val="200"/>
                        </a:spcAft>
                      </a:pPr>
                      <a:r>
                        <a:rPr lang="en-US" sz="1400" dirty="0">
                          <a:effectLst/>
                          <a:latin typeface="Calibri" panose="020F0502020204030204" pitchFamily="34" charset="0"/>
                          <a:cs typeface="Calibri" panose="020F0502020204030204" pitchFamily="34" charset="0"/>
                        </a:rPr>
                        <a:t>Available for 4 hours to all users at the organization or practice where the override </a:t>
                      </a:r>
                      <a:r>
                        <a:rPr lang="en-US" sz="1400" dirty="0" smtClean="0">
                          <a:effectLst/>
                          <a:latin typeface="Calibri" panose="020F0502020204030204" pitchFamily="34" charset="0"/>
                          <a:cs typeface="Calibri" panose="020F0502020204030204" pitchFamily="34" charset="0"/>
                        </a:rPr>
                        <a:t>occurred</a:t>
                      </a:r>
                      <a:endParaRPr lang="en-US" sz="1400" dirty="0">
                        <a:solidFill>
                          <a:schemeClr val="tx1">
                            <a:lumMod val="85000"/>
                            <a:lumOff val="15000"/>
                          </a:schemeClr>
                        </a:solidFill>
                        <a:effectLst/>
                        <a:latin typeface="Calibri" panose="020F0502020204030204" pitchFamily="34" charset="0"/>
                        <a:ea typeface="Georgia"/>
                        <a:cs typeface="Calibri" panose="020F0502020204030204" pitchFamily="34" charset="0"/>
                      </a:endParaRPr>
                    </a:p>
                  </a:txBody>
                  <a:tcPr marL="68580" marR="68580" marT="0" marB="0">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Content Placeholder 5"/>
          <p:cNvSpPr txBox="1">
            <a:spLocks/>
          </p:cNvSpPr>
          <p:nvPr/>
        </p:nvSpPr>
        <p:spPr>
          <a:xfrm>
            <a:off x="461857" y="5451770"/>
            <a:ext cx="7879703" cy="7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Font typeface="+mj-lt"/>
              <a:buAutoNum type="arabicPeriod" startAt="3"/>
            </a:pPr>
            <a:r>
              <a:rPr lang="en-US" sz="1400" u="none" dirty="0">
                <a:latin typeface="Calibri" panose="020F0502020204030204" pitchFamily="34" charset="0"/>
                <a:cs typeface="Calibri" panose="020F0502020204030204" pitchFamily="34" charset="0"/>
              </a:rPr>
              <a:t>If the patient agrees to the override and the Dispensed Medications tab is blocked, obtain consent and document </a:t>
            </a:r>
            <a:r>
              <a:rPr lang="en-US" sz="1400" u="none" dirty="0" smtClean="0">
                <a:latin typeface="Calibri" panose="020F0502020204030204" pitchFamily="34" charset="0"/>
                <a:cs typeface="Calibri" panose="020F0502020204030204" pitchFamily="34" charset="0"/>
              </a:rPr>
              <a:t>its receipt by </a:t>
            </a:r>
            <a:r>
              <a:rPr lang="en-US" sz="1400" u="none" dirty="0">
                <a:latin typeface="Calibri" panose="020F0502020204030204" pitchFamily="34" charset="0"/>
                <a:cs typeface="Calibri" panose="020F0502020204030204" pitchFamily="34" charset="0"/>
              </a:rPr>
              <a:t>requesting a signature from the patient or substitute decision maker on the express consent form and complete the Consent Directive </a:t>
            </a:r>
            <a:r>
              <a:rPr lang="en-US" sz="1400" u="none" dirty="0" smtClean="0">
                <a:latin typeface="Calibri" panose="020F0502020204030204" pitchFamily="34" charset="0"/>
                <a:cs typeface="Calibri" panose="020F0502020204030204" pitchFamily="34" charset="0"/>
              </a:rPr>
              <a:t>dialogue box</a:t>
            </a:r>
            <a:endParaRPr lang="en-US" sz="1400" u="none" dirty="0">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514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771206" cy="938650"/>
          </a:xfrm>
        </p:spPr>
        <p:txBody>
          <a:bodyPr/>
          <a:lstStyle/>
          <a:p>
            <a:r>
              <a:rPr lang="en-CA" sz="3200" dirty="0"/>
              <a:t>Consent </a:t>
            </a:r>
            <a:r>
              <a:rPr lang="en-CA" sz="3200" dirty="0" smtClean="0"/>
              <a:t>Management </a:t>
            </a:r>
            <a:r>
              <a:rPr lang="en-CA" sz="2400" b="0" dirty="0"/>
              <a:t>(continued</a:t>
            </a:r>
            <a:r>
              <a:rPr lang="en-CA" sz="2400" b="0" dirty="0" smtClean="0"/>
              <a:t>)</a:t>
            </a:r>
            <a:r>
              <a:rPr lang="en-CA" sz="2400" b="0" dirty="0"/>
              <a:t/>
            </a:r>
            <a:br>
              <a:rPr lang="en-CA" sz="2400" b="0" dirty="0"/>
            </a:br>
            <a:r>
              <a:rPr lang="en-US" sz="1600" b="0" spc="-20" dirty="0">
                <a:solidFill>
                  <a:srgbClr val="008AB0"/>
                </a:solidFill>
              </a:rPr>
              <a:t>When a consent block is in place, a </a:t>
            </a:r>
            <a:r>
              <a:rPr lang="en-US" sz="1600" b="0" spc="-20" dirty="0" smtClean="0">
                <a:solidFill>
                  <a:srgbClr val="008AB0"/>
                </a:solidFill>
              </a:rPr>
              <a:t>banner containing a message and the Override </a:t>
            </a:r>
            <a:r>
              <a:rPr lang="en-US" sz="1600" b="0" spc="-20" dirty="0">
                <a:solidFill>
                  <a:srgbClr val="008AB0"/>
                </a:solidFill>
              </a:rPr>
              <a:t>Consent button </a:t>
            </a:r>
            <a:r>
              <a:rPr lang="en-US" sz="1600" b="0" spc="-20" dirty="0" smtClean="0">
                <a:solidFill>
                  <a:srgbClr val="008AB0"/>
                </a:solidFill>
              </a:rPr>
              <a:t>displays</a:t>
            </a:r>
            <a:endParaRPr lang="en-US" sz="1600" b="0" spc="-20" dirty="0">
              <a:solidFill>
                <a:srgbClr val="008AB0"/>
              </a:solidFill>
            </a:endParaRPr>
          </a:p>
        </p:txBody>
      </p:sp>
      <p:sp>
        <p:nvSpPr>
          <p:cNvPr id="6" name="Content Placeholder 5"/>
          <p:cNvSpPr>
            <a:spLocks noGrp="1"/>
          </p:cNvSpPr>
          <p:nvPr>
            <p:ph idx="1"/>
          </p:nvPr>
        </p:nvSpPr>
        <p:spPr>
          <a:xfrm>
            <a:off x="457200" y="1380967"/>
            <a:ext cx="4690967" cy="4763524"/>
          </a:xfrm>
        </p:spPr>
        <p:txBody>
          <a:bodyPr/>
          <a:lstStyle/>
          <a:p>
            <a:pPr marL="0" indent="0">
              <a:spcBef>
                <a:spcPts val="0"/>
              </a:spcBef>
              <a:spcAft>
                <a:spcPts val="600"/>
              </a:spcAft>
              <a:buNone/>
            </a:pPr>
            <a:r>
              <a:rPr lang="en-US" sz="1400" dirty="0"/>
              <a:t>To override a consent directive:</a:t>
            </a:r>
          </a:p>
          <a:p>
            <a:pPr marL="0" indent="0">
              <a:spcBef>
                <a:spcPts val="0"/>
              </a:spcBef>
              <a:spcAft>
                <a:spcPts val="600"/>
              </a:spcAft>
              <a:buNone/>
            </a:pPr>
            <a:r>
              <a:rPr lang="en-US" sz="1400" dirty="0"/>
              <a:t>After obtaining informed consent from the patient or substitute decision maker (SDM) </a:t>
            </a:r>
            <a:r>
              <a:rPr lang="en-US" sz="1400" dirty="0" smtClean="0"/>
              <a:t>(</a:t>
            </a:r>
            <a:r>
              <a:rPr lang="en-US" sz="1400" dirty="0"/>
              <a:t>as applicable):</a:t>
            </a:r>
          </a:p>
          <a:p>
            <a:pPr marL="233363" indent="-233363">
              <a:spcBef>
                <a:spcPts val="0"/>
              </a:spcBef>
              <a:spcAft>
                <a:spcPts val="600"/>
              </a:spcAft>
              <a:buFont typeface="+mj-lt"/>
              <a:buAutoNum type="arabicPeriod"/>
            </a:pPr>
            <a:r>
              <a:rPr lang="en-US" sz="1400" dirty="0" smtClean="0"/>
              <a:t>Select </a:t>
            </a:r>
            <a:r>
              <a:rPr lang="en-US" sz="1400" b="1" dirty="0"/>
              <a:t>Override Consent</a:t>
            </a:r>
          </a:p>
          <a:p>
            <a:pPr marL="233363" indent="-233363">
              <a:spcBef>
                <a:spcPts val="0"/>
              </a:spcBef>
              <a:spcAft>
                <a:spcPts val="600"/>
              </a:spcAft>
              <a:buFont typeface="+mj-lt"/>
              <a:buAutoNum type="arabicPeriod"/>
            </a:pPr>
            <a:r>
              <a:rPr lang="en-US" sz="1400" dirty="0" smtClean="0"/>
              <a:t>Select </a:t>
            </a:r>
            <a:r>
              <a:rPr lang="en-US" sz="1400" dirty="0"/>
              <a:t>the circumstance that applies</a:t>
            </a:r>
          </a:p>
          <a:p>
            <a:pPr marL="457200" indent="-230188">
              <a:spcBef>
                <a:spcPts val="0"/>
              </a:spcBef>
              <a:spcAft>
                <a:spcPts val="600"/>
              </a:spcAft>
            </a:pPr>
            <a:r>
              <a:rPr lang="en-US" sz="1400" dirty="0"/>
              <a:t>For </a:t>
            </a:r>
            <a:r>
              <a:rPr lang="en-US" sz="1400" dirty="0" smtClean="0"/>
              <a:t>the first and second choices, </a:t>
            </a:r>
            <a:r>
              <a:rPr lang="en-US" sz="1400" dirty="0"/>
              <a:t>if a block is </a:t>
            </a:r>
            <a:r>
              <a:rPr lang="en-US" sz="1400" dirty="0" smtClean="0"/>
              <a:t>in place </a:t>
            </a:r>
            <a:r>
              <a:rPr lang="en-US" sz="1400" dirty="0"/>
              <a:t>on  Dispensed Medications, </a:t>
            </a:r>
            <a:r>
              <a:rPr lang="en-US" sz="1400" dirty="0" smtClean="0"/>
              <a:t>select </a:t>
            </a:r>
            <a:r>
              <a:rPr lang="en-US" sz="1400" b="1" dirty="0"/>
              <a:t>consent form </a:t>
            </a:r>
            <a:r>
              <a:rPr lang="en-US" sz="1400" dirty="0"/>
              <a:t>to print the hard-copy consent form and obtain signature from the patient or SDM  </a:t>
            </a:r>
          </a:p>
          <a:p>
            <a:pPr marL="457200" indent="-230188">
              <a:spcBef>
                <a:spcPts val="0"/>
              </a:spcBef>
              <a:spcAft>
                <a:spcPts val="600"/>
              </a:spcAft>
            </a:pPr>
            <a:r>
              <a:rPr lang="en-US" sz="1400" dirty="0"/>
              <a:t>For </a:t>
            </a:r>
            <a:r>
              <a:rPr lang="en-US" sz="1400" dirty="0" smtClean="0"/>
              <a:t>the second choice, </a:t>
            </a:r>
            <a:r>
              <a:rPr lang="en-US" sz="1400" dirty="0"/>
              <a:t>complete SDM information</a:t>
            </a:r>
          </a:p>
          <a:p>
            <a:pPr marL="457200" indent="-230188">
              <a:spcBef>
                <a:spcPts val="0"/>
              </a:spcBef>
              <a:spcAft>
                <a:spcPts val="600"/>
              </a:spcAft>
            </a:pPr>
            <a:r>
              <a:rPr lang="en-US" sz="1400" dirty="0" smtClean="0"/>
              <a:t>The third and fourth choices, </a:t>
            </a:r>
            <a:r>
              <a:rPr lang="en-US" sz="1400" dirty="0"/>
              <a:t>Significant Risk of Bodily </a:t>
            </a:r>
            <a:r>
              <a:rPr lang="en-US" sz="1400" dirty="0" smtClean="0"/>
              <a:t>Harm, </a:t>
            </a:r>
            <a:r>
              <a:rPr lang="en-US" sz="1400" dirty="0"/>
              <a:t>is not a condition for overriding blocked lab and pathology results (OLIS) or dispensed medications data (DHDR). If this is selected, the Lab and Pathology Results portlet and Dispensed Medications tab in Medications portlets will </a:t>
            </a:r>
            <a:r>
              <a:rPr lang="en-US" sz="1400" u="sng" dirty="0"/>
              <a:t>not</a:t>
            </a:r>
            <a:r>
              <a:rPr lang="en-US" sz="1400" dirty="0"/>
              <a:t> be unblocked</a:t>
            </a:r>
          </a:p>
          <a:p>
            <a:pPr marL="233363" indent="-233363">
              <a:spcBef>
                <a:spcPts val="0"/>
              </a:spcBef>
              <a:spcAft>
                <a:spcPts val="600"/>
              </a:spcAft>
              <a:buFont typeface="+mj-lt"/>
              <a:buAutoNum type="arabicPeriod" startAt="3"/>
            </a:pPr>
            <a:r>
              <a:rPr lang="en-US" sz="1400" dirty="0" smtClean="0"/>
              <a:t>Select </a:t>
            </a:r>
            <a:r>
              <a:rPr lang="en-US" sz="1400" b="1" dirty="0"/>
              <a:t>Override Consent and View Patient Record </a:t>
            </a:r>
          </a:p>
          <a:p>
            <a:pPr marL="233363" indent="-233363">
              <a:spcBef>
                <a:spcPts val="0"/>
              </a:spcBef>
              <a:spcAft>
                <a:spcPts val="600"/>
              </a:spcAft>
              <a:buFont typeface="+mj-lt"/>
              <a:buAutoNum type="arabicPeriod" startAt="3"/>
            </a:pPr>
            <a:r>
              <a:rPr lang="en-US" sz="1400" dirty="0"/>
              <a:t>The patient’s information displays with a </a:t>
            </a:r>
            <a:br>
              <a:rPr lang="en-US" sz="1400" dirty="0"/>
            </a:br>
            <a:r>
              <a:rPr lang="en-US" sz="1400" dirty="0" smtClean="0"/>
              <a:t>message </a:t>
            </a:r>
            <a:r>
              <a:rPr lang="en-US" sz="1400" dirty="0"/>
              <a:t>that information was previously blocked</a:t>
            </a:r>
          </a:p>
          <a:p>
            <a:pPr>
              <a:spcBef>
                <a:spcPts val="0"/>
              </a:spcBef>
              <a:spcAft>
                <a:spcPts val="600"/>
              </a:spcAft>
            </a:pPr>
            <a:endParaRPr lang="en-CA" sz="1600" dirty="0"/>
          </a:p>
        </p:txBody>
      </p:sp>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21" name="Group 20"/>
          <p:cNvGrpSpPr/>
          <p:nvPr/>
        </p:nvGrpSpPr>
        <p:grpSpPr>
          <a:xfrm>
            <a:off x="5158170" y="1506104"/>
            <a:ext cx="3708564" cy="4762863"/>
            <a:chOff x="5158170" y="1506104"/>
            <a:chExt cx="3708564" cy="4762863"/>
          </a:xfrm>
        </p:grpSpPr>
        <p:grpSp>
          <p:nvGrpSpPr>
            <p:cNvPr id="3" name="Group 2"/>
            <p:cNvGrpSpPr/>
            <p:nvPr/>
          </p:nvGrpSpPr>
          <p:grpSpPr>
            <a:xfrm>
              <a:off x="6182966" y="1506104"/>
              <a:ext cx="2577851" cy="1167034"/>
              <a:chOff x="4839607" y="1492250"/>
              <a:chExt cx="2577851" cy="1167034"/>
            </a:xfrm>
          </p:grpSpPr>
          <p:pic>
            <p:nvPicPr>
              <p:cNvPr id="2" name="Picture 1"/>
              <p:cNvPicPr>
                <a:picLocks noChangeAspect="1"/>
              </p:cNvPicPr>
              <p:nvPr/>
            </p:nvPicPr>
            <p:blipFill>
              <a:blip r:embed="rId2"/>
              <a:stretch>
                <a:fillRect/>
              </a:stretch>
            </p:blipFill>
            <p:spPr>
              <a:xfrm>
                <a:off x="4839607" y="1492250"/>
                <a:ext cx="2304143" cy="1167034"/>
              </a:xfrm>
              <a:prstGeom prst="rect">
                <a:avLst/>
              </a:prstGeom>
              <a:ln w="6350">
                <a:solidFill>
                  <a:schemeClr val="tx1">
                    <a:lumMod val="85000"/>
                    <a:lumOff val="15000"/>
                  </a:schemeClr>
                </a:solidFill>
              </a:ln>
            </p:spPr>
          </p:pic>
          <p:pic>
            <p:nvPicPr>
              <p:cNvPr id="5122" name="Picture 2" descr="C:\Users\LAURIE~1.FRA\AppData\Local\Temp\SNAGHTML246d36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886" y="1636553"/>
                <a:ext cx="458572" cy="3033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ular Callout 7"/>
            <p:cNvSpPr/>
            <p:nvPr/>
          </p:nvSpPr>
          <p:spPr>
            <a:xfrm>
              <a:off x="6805266" y="2121713"/>
              <a:ext cx="2057400" cy="438357"/>
            </a:xfrm>
            <a:prstGeom prst="wedgeRoundRectCallout">
              <a:avLst>
                <a:gd name="adj1" fmla="val -27484"/>
                <a:gd name="adj2" fmla="val -11521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lumMod val="85000"/>
                      <a:lumOff val="15000"/>
                    </a:schemeClr>
                  </a:solidFill>
                  <a:latin typeface="Calibri" panose="020F0502020204030204" pitchFamily="34" charset="0"/>
                  <a:cs typeface="Calibri" panose="020F0502020204030204" pitchFamily="34" charset="0"/>
                </a:rPr>
                <a:t>Indicates that a Consent Directive has been applied</a:t>
              </a:r>
              <a:endParaRPr lang="en-US" sz="120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13" name="Group 12"/>
            <p:cNvGrpSpPr/>
            <p:nvPr/>
          </p:nvGrpSpPr>
          <p:grpSpPr>
            <a:xfrm>
              <a:off x="5158170" y="5084637"/>
              <a:ext cx="3708564" cy="1184330"/>
              <a:chOff x="5345730" y="5084637"/>
              <a:chExt cx="3708564" cy="1184330"/>
            </a:xfrm>
          </p:grpSpPr>
          <p:pic>
            <p:nvPicPr>
              <p:cNvPr id="5126" name="Picture 6" descr="C:\Users\LAURIE~1.FRA\AppData\Local\Temp\SNAGHTML24baee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730" y="5084637"/>
                <a:ext cx="3325233" cy="118433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18" name="Picture 2" descr="C:\Users\LAURIE~1.FRA\AppData\Local\Temp\SNAGHTML248126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198" y="5178680"/>
                <a:ext cx="421096" cy="2785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657802" y="2716089"/>
              <a:ext cx="2826170" cy="2397155"/>
              <a:chOff x="5657802" y="2716089"/>
              <a:chExt cx="2826170" cy="2397155"/>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802" y="2716089"/>
                <a:ext cx="2826170" cy="2331720"/>
              </a:xfrm>
              <a:prstGeom prst="rect">
                <a:avLst/>
              </a:prstGeom>
              <a:ln>
                <a:solidFill>
                  <a:schemeClr val="tx1"/>
                </a:solidFill>
              </a:ln>
            </p:spPr>
          </p:pic>
          <p:pic>
            <p:nvPicPr>
              <p:cNvPr id="14" name="Picture 8" descr="C:\Users\LAURIE~1.FRA\AppData\Local\Temp\SNAGHTML2457f18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4598" y="3337971"/>
                <a:ext cx="436537" cy="28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Users\LAURIE~1.FRA\AppData\Local\Temp\SNAGHTML245931f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58" y="4829023"/>
                <a:ext cx="432016" cy="28422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17878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Consent </a:t>
            </a:r>
            <a:r>
              <a:rPr lang="en-CA" sz="3200" dirty="0" smtClean="0"/>
              <a:t>Management </a:t>
            </a:r>
            <a:r>
              <a:rPr lang="en-CA" sz="2400" b="0" dirty="0"/>
              <a:t>(continued</a:t>
            </a:r>
            <a:r>
              <a:rPr lang="en-CA" sz="2400" b="0" dirty="0" smtClean="0"/>
              <a:t>)</a:t>
            </a:r>
            <a:r>
              <a:rPr lang="en-CA" sz="3200" b="0" dirty="0"/>
              <a:t/>
            </a:r>
            <a:br>
              <a:rPr lang="en-CA" sz="3200" b="0" dirty="0"/>
            </a:br>
            <a:endParaRPr lang="en-CA" sz="2400" b="0" dirty="0">
              <a:solidFill>
                <a:srgbClr val="008AB0"/>
              </a:solidFill>
            </a:endParaRPr>
          </a:p>
        </p:txBody>
      </p:sp>
      <p:sp>
        <p:nvSpPr>
          <p:cNvPr id="13" name="Content Placeholder 5"/>
          <p:cNvSpPr>
            <a:spLocks noGrp="1"/>
          </p:cNvSpPr>
          <p:nvPr>
            <p:ph idx="1"/>
          </p:nvPr>
        </p:nvSpPr>
        <p:spPr>
          <a:xfrm>
            <a:off x="457200" y="1262135"/>
            <a:ext cx="3395072" cy="1036220"/>
          </a:xfrm>
        </p:spPr>
        <p:txBody>
          <a:bodyPr>
            <a:noAutofit/>
          </a:bodyPr>
          <a:lstStyle/>
          <a:p>
            <a:pPr marL="231775" indent="-231775">
              <a:spcBef>
                <a:spcPts val="0"/>
              </a:spcBef>
            </a:pPr>
            <a:r>
              <a:rPr lang="en-US" sz="1400" dirty="0"/>
              <a:t>When a patient places a consent directive on all records, the patient can be found in the </a:t>
            </a:r>
            <a:r>
              <a:rPr lang="en-US" sz="1400" dirty="0" smtClean="0"/>
              <a:t>ClinicalViewer, </a:t>
            </a:r>
            <a:r>
              <a:rPr lang="en-US" sz="1400" dirty="0"/>
              <a:t>but </a:t>
            </a:r>
            <a:r>
              <a:rPr lang="en-US" sz="1400" b="1" dirty="0">
                <a:solidFill>
                  <a:srgbClr val="007392"/>
                </a:solidFill>
              </a:rPr>
              <a:t>no information displays in the </a:t>
            </a:r>
            <a:r>
              <a:rPr lang="en-US" sz="1400" b="1" dirty="0" smtClean="0">
                <a:solidFill>
                  <a:srgbClr val="007392"/>
                </a:solidFill>
              </a:rPr>
              <a:t>portlets</a:t>
            </a:r>
          </a:p>
        </p:txBody>
      </p:sp>
      <p:sp>
        <p:nvSpPr>
          <p:cNvPr id="14" name="Rounded Rectangle 13"/>
          <p:cNvSpPr/>
          <p:nvPr/>
        </p:nvSpPr>
        <p:spPr>
          <a:xfrm>
            <a:off x="761547" y="2421606"/>
            <a:ext cx="2786378" cy="1018699"/>
          </a:xfrm>
          <a:prstGeom prst="roundRect">
            <a:avLst>
              <a:gd name="adj" fmla="val 11619"/>
            </a:avLst>
          </a:prstGeom>
          <a:ln w="38100">
            <a:solidFill>
              <a:srgbClr val="007392"/>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algn="ctr" fontAlgn="auto">
              <a:spcAft>
                <a:spcPts val="0"/>
              </a:spcAft>
              <a:buNone/>
            </a:pPr>
            <a:r>
              <a:rPr lang="en-CA" sz="1400" u="none" dirty="0">
                <a:solidFill>
                  <a:schemeClr val="tx1">
                    <a:lumMod val="95000"/>
                    <a:lumOff val="5000"/>
                  </a:schemeClr>
                </a:solidFill>
                <a:latin typeface="Calibri" panose="020F0502020204030204" pitchFamily="34" charset="0"/>
                <a:cs typeface="Calibri" panose="020F0502020204030204" pitchFamily="34" charset="0"/>
              </a:rPr>
              <a:t>I</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t </a:t>
            </a:r>
            <a:r>
              <a:rPr lang="en-CA" sz="1400" u="none" dirty="0">
                <a:solidFill>
                  <a:schemeClr val="tx1">
                    <a:lumMod val="95000"/>
                    <a:lumOff val="5000"/>
                  </a:schemeClr>
                </a:solidFill>
                <a:latin typeface="Calibri" panose="020F0502020204030204" pitchFamily="34" charset="0"/>
                <a:cs typeface="Calibri" panose="020F0502020204030204" pitchFamily="34" charset="0"/>
              </a:rPr>
              <a:t>is not </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possible </a:t>
            </a:r>
            <a:r>
              <a:rPr lang="en-CA" sz="1400" u="none" dirty="0">
                <a:solidFill>
                  <a:schemeClr val="tx1">
                    <a:lumMod val="95000"/>
                    <a:lumOff val="5000"/>
                  </a:schemeClr>
                </a:solidFill>
                <a:latin typeface="Calibri" panose="020F0502020204030204" pitchFamily="34" charset="0"/>
                <a:cs typeface="Calibri" panose="020F0502020204030204" pitchFamily="34" charset="0"/>
              </a:rPr>
              <a:t>to </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override </a:t>
            </a:r>
            <a:r>
              <a:rPr lang="en-CA" sz="1400" u="none" dirty="0">
                <a:solidFill>
                  <a:schemeClr val="tx1">
                    <a:lumMod val="95000"/>
                    <a:lumOff val="5000"/>
                  </a:schemeClr>
                </a:solidFill>
                <a:latin typeface="Calibri" panose="020F0502020204030204" pitchFamily="34" charset="0"/>
                <a:cs typeface="Calibri" panose="020F0502020204030204" pitchFamily="34" charset="0"/>
              </a:rPr>
              <a:t>consent blocks in the DI portlet </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or </a:t>
            </a:r>
            <a:br>
              <a:rPr lang="en-CA" sz="1400" u="none" dirty="0" smtClean="0">
                <a:solidFill>
                  <a:schemeClr val="tx1">
                    <a:lumMod val="95000"/>
                    <a:lumOff val="5000"/>
                  </a:schemeClr>
                </a:solidFill>
                <a:latin typeface="Calibri" panose="020F0502020204030204" pitchFamily="34" charset="0"/>
                <a:cs typeface="Calibri" panose="020F0502020204030204" pitchFamily="34" charset="0"/>
              </a:rPr>
            </a:b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to retrieve </a:t>
            </a:r>
            <a:r>
              <a:rPr lang="en-CA" sz="1400" u="none" dirty="0">
                <a:solidFill>
                  <a:schemeClr val="tx1">
                    <a:lumMod val="95000"/>
                    <a:lumOff val="5000"/>
                  </a:schemeClr>
                </a:solidFill>
                <a:latin typeface="Calibri" panose="020F0502020204030204" pitchFamily="34" charset="0"/>
                <a:cs typeface="Calibri" panose="020F0502020204030204" pitchFamily="34" charset="0"/>
              </a:rPr>
              <a:t>blocked </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data </a:t>
            </a:r>
            <a:r>
              <a:rPr lang="en-CA" sz="1400" u="none" dirty="0">
                <a:solidFill>
                  <a:schemeClr val="tx1">
                    <a:lumMod val="95000"/>
                    <a:lumOff val="5000"/>
                  </a:schemeClr>
                </a:solidFill>
                <a:latin typeface="Calibri" panose="020F0502020204030204" pitchFamily="34" charset="0"/>
                <a:cs typeface="Calibri" panose="020F0502020204030204" pitchFamily="34" charset="0"/>
              </a:rPr>
              <a:t>stored in </a:t>
            </a: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
            </a:r>
            <a:br>
              <a:rPr lang="en-CA" sz="1400" u="none" dirty="0" smtClean="0">
                <a:solidFill>
                  <a:schemeClr val="tx1">
                    <a:lumMod val="95000"/>
                    <a:lumOff val="5000"/>
                  </a:schemeClr>
                </a:solidFill>
                <a:latin typeface="Calibri" panose="020F0502020204030204" pitchFamily="34" charset="0"/>
                <a:cs typeface="Calibri" panose="020F0502020204030204" pitchFamily="34" charset="0"/>
              </a:rPr>
            </a:br>
            <a:r>
              <a:rPr lang="en-CA" sz="1400" u="none" dirty="0" smtClean="0">
                <a:solidFill>
                  <a:schemeClr val="tx1">
                    <a:lumMod val="95000"/>
                    <a:lumOff val="5000"/>
                  </a:schemeClr>
                </a:solidFill>
                <a:latin typeface="Calibri" panose="020F0502020204030204" pitchFamily="34" charset="0"/>
                <a:cs typeface="Calibri" panose="020F0502020204030204" pitchFamily="34" charset="0"/>
              </a:rPr>
              <a:t>DI </a:t>
            </a:r>
            <a:r>
              <a:rPr lang="en-CA" sz="1400" u="none" dirty="0">
                <a:solidFill>
                  <a:schemeClr val="tx1">
                    <a:lumMod val="95000"/>
                    <a:lumOff val="5000"/>
                  </a:schemeClr>
                </a:solidFill>
                <a:latin typeface="Calibri" panose="020F0502020204030204" pitchFamily="34" charset="0"/>
                <a:cs typeface="Calibri" panose="020F0502020204030204" pitchFamily="34" charset="0"/>
              </a:rPr>
              <a:t>CS</a:t>
            </a:r>
          </a:p>
        </p:txBody>
      </p:sp>
      <p:sp>
        <p:nvSpPr>
          <p:cNvPr id="16" name="Content Placeholder 5"/>
          <p:cNvSpPr txBox="1">
            <a:spLocks/>
          </p:cNvSpPr>
          <p:nvPr/>
        </p:nvSpPr>
        <p:spPr bwMode="auto">
          <a:xfrm>
            <a:off x="457200" y="3655358"/>
            <a:ext cx="3261438" cy="120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1775" indent="-231775" defTabSz="914400"/>
            <a:r>
              <a:rPr lang="en-US" sz="1400" u="none" dirty="0"/>
              <a:t>When a consent override is in place, </a:t>
            </a:r>
            <a:r>
              <a:rPr lang="en-US" sz="1400" u="none" dirty="0" smtClean="0"/>
              <a:t>a message appears within each unblocked portlet to </a:t>
            </a:r>
            <a:r>
              <a:rPr lang="en-US" sz="1400" u="none" dirty="0"/>
              <a:t>inform users of the impact and conditions of viewing blocked information</a:t>
            </a:r>
            <a:endParaRPr lang="en-US" sz="1400" u="sng" kern="0" dirty="0"/>
          </a:p>
        </p:txBody>
      </p:sp>
      <p:pic>
        <p:nvPicPr>
          <p:cNvPr id="9218" name="Picture 2" descr="C:\Users\LAURIE~1.FRA\AppData\Local\Temp\SNAGHTML24bdef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82" y="3778928"/>
            <a:ext cx="5211228" cy="1856053"/>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7498"/>
          <a:stretch/>
        </p:blipFill>
        <p:spPr>
          <a:xfrm>
            <a:off x="3852272" y="1373443"/>
            <a:ext cx="5220538" cy="2256020"/>
          </a:xfrm>
          <a:prstGeom prst="rect">
            <a:avLst/>
          </a:prstGeom>
          <a:ln>
            <a:solidFill>
              <a:schemeClr val="tx1">
                <a:lumMod val="85000"/>
                <a:lumOff val="15000"/>
              </a:schemeClr>
            </a:solidFill>
          </a:ln>
        </p:spPr>
      </p:pic>
      <p:sp>
        <p:nvSpPr>
          <p:cNvPr id="11"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82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9679"/>
          <a:stretch/>
        </p:blipFill>
        <p:spPr>
          <a:xfrm>
            <a:off x="4177341" y="1385698"/>
            <a:ext cx="4563096" cy="2324099"/>
          </a:xfrm>
          <a:prstGeom prst="rect">
            <a:avLst/>
          </a:prstGeom>
          <a:ln>
            <a:solidFill>
              <a:schemeClr val="tx1">
                <a:lumMod val="85000"/>
                <a:lumOff val="15000"/>
              </a:schemeClr>
            </a:solidFill>
          </a:ln>
        </p:spPr>
      </p:pic>
      <p:sp>
        <p:nvSpPr>
          <p:cNvPr id="5" name="Title 4"/>
          <p:cNvSpPr>
            <a:spLocks noGrp="1"/>
          </p:cNvSpPr>
          <p:nvPr>
            <p:ph type="title"/>
          </p:nvPr>
        </p:nvSpPr>
        <p:spPr>
          <a:xfrm>
            <a:off x="457200" y="454386"/>
            <a:ext cx="8686800" cy="1165909"/>
          </a:xfrm>
        </p:spPr>
        <p:txBody>
          <a:bodyPr/>
          <a:lstStyle/>
          <a:p>
            <a:r>
              <a:rPr lang="en-CA" sz="3200" dirty="0"/>
              <a:t>Consent </a:t>
            </a:r>
            <a:r>
              <a:rPr lang="en-CA" sz="3200" dirty="0" smtClean="0"/>
              <a:t>Management: COVID-19 Information</a:t>
            </a:r>
            <a:endParaRPr lang="en-CA" sz="2400" b="0" dirty="0"/>
          </a:p>
        </p:txBody>
      </p:sp>
      <p:sp>
        <p:nvSpPr>
          <p:cNvPr id="13" name="Content Placeholder 5"/>
          <p:cNvSpPr>
            <a:spLocks noGrp="1"/>
          </p:cNvSpPr>
          <p:nvPr>
            <p:ph idx="1"/>
          </p:nvPr>
        </p:nvSpPr>
        <p:spPr>
          <a:xfrm>
            <a:off x="457200" y="1278610"/>
            <a:ext cx="3514810" cy="3664093"/>
          </a:xfrm>
        </p:spPr>
        <p:txBody>
          <a:bodyPr>
            <a:noAutofit/>
          </a:bodyPr>
          <a:lstStyle/>
          <a:p>
            <a:pPr marL="231775" indent="-231775">
              <a:spcBef>
                <a:spcPts val="0"/>
              </a:spcBef>
              <a:spcAft>
                <a:spcPts val="1200"/>
              </a:spcAft>
            </a:pPr>
            <a:r>
              <a:rPr lang="en-US" sz="1400" dirty="0" smtClean="0"/>
              <a:t>If </a:t>
            </a:r>
            <a:r>
              <a:rPr lang="en-US" sz="1400" dirty="0"/>
              <a:t>a patient has blocked access to their DHDR records and </a:t>
            </a:r>
            <a:r>
              <a:rPr lang="en-US" sz="1400" dirty="0" smtClean="0"/>
              <a:t>COVID-19 </a:t>
            </a:r>
            <a:r>
              <a:rPr lang="en-US" sz="1400" dirty="0"/>
              <a:t>vaccination </a:t>
            </a:r>
            <a:r>
              <a:rPr lang="en-US" sz="1400" dirty="0" smtClean="0"/>
              <a:t>records are </a:t>
            </a:r>
            <a:r>
              <a:rPr lang="en-US" sz="1400" dirty="0"/>
              <a:t>available for that patient, the </a:t>
            </a:r>
            <a:r>
              <a:rPr lang="en-US" sz="1400" dirty="0" smtClean="0"/>
              <a:t>COVax</a:t>
            </a:r>
            <a:r>
              <a:rPr lang="en-US" sz="1400" baseline="-25000" dirty="0" smtClean="0"/>
              <a:t>ON</a:t>
            </a:r>
            <a:r>
              <a:rPr lang="en-US" sz="1400" dirty="0" smtClean="0"/>
              <a:t> </a:t>
            </a:r>
            <a:r>
              <a:rPr lang="en-US" sz="1400" dirty="0"/>
              <a:t>record will also be blocked </a:t>
            </a:r>
          </a:p>
          <a:p>
            <a:pPr marL="231775" indent="-231775">
              <a:spcBef>
                <a:spcPts val="0"/>
              </a:spcBef>
              <a:spcAft>
                <a:spcPts val="1200"/>
              </a:spcAft>
            </a:pPr>
            <a:r>
              <a:rPr lang="en-US" sz="1400" dirty="0" smtClean="0"/>
              <a:t>When </a:t>
            </a:r>
            <a:r>
              <a:rPr lang="en-US" sz="1400" dirty="0"/>
              <a:t>a </a:t>
            </a:r>
            <a:r>
              <a:rPr lang="en-US" sz="1400" dirty="0" smtClean="0"/>
              <a:t>patient/SDM’s </a:t>
            </a:r>
            <a:r>
              <a:rPr lang="en-US" sz="1400" dirty="0"/>
              <a:t>consent with </a:t>
            </a:r>
            <a:r>
              <a:rPr lang="en-US" sz="1400" dirty="0" smtClean="0"/>
              <a:t>signature </a:t>
            </a:r>
            <a:r>
              <a:rPr lang="en-US" sz="1400" dirty="0"/>
              <a:t>is obtained and a temporary consent override is performed, all available DHDR and </a:t>
            </a:r>
            <a:r>
              <a:rPr lang="en-US" sz="1400" dirty="0" smtClean="0"/>
              <a:t>COVax</a:t>
            </a:r>
            <a:r>
              <a:rPr lang="en-US" sz="1400" baseline="-25000" dirty="0" smtClean="0"/>
              <a:t>ON</a:t>
            </a:r>
            <a:r>
              <a:rPr lang="en-US" sz="1400" dirty="0" smtClean="0"/>
              <a:t> </a:t>
            </a:r>
            <a:r>
              <a:rPr lang="en-US" sz="1400" dirty="0"/>
              <a:t>information is </a:t>
            </a:r>
            <a:r>
              <a:rPr lang="en-US" sz="1400" dirty="0" smtClean="0"/>
              <a:t>unblocked</a:t>
            </a:r>
          </a:p>
          <a:p>
            <a:pPr marL="231775" indent="-231775">
              <a:spcBef>
                <a:spcPts val="0"/>
              </a:spcBef>
            </a:pPr>
            <a:r>
              <a:rPr lang="en-US" sz="1400" dirty="0" smtClean="0"/>
              <a:t>However</a:t>
            </a:r>
            <a:r>
              <a:rPr lang="en-US" sz="1400" dirty="0"/>
              <a:t>, at the time of COVID-19 vaccination, if a patient does not consent to share their information, it is not entered into </a:t>
            </a:r>
            <a:r>
              <a:rPr lang="en-US" sz="1400" dirty="0" smtClean="0"/>
              <a:t>COVax</a:t>
            </a:r>
            <a:r>
              <a:rPr lang="en-US" sz="1400" baseline="-25000" dirty="0" smtClean="0"/>
              <a:t>ON</a:t>
            </a:r>
            <a:r>
              <a:rPr lang="en-US" sz="1400" dirty="0"/>
              <a:t>.  </a:t>
            </a:r>
            <a:r>
              <a:rPr lang="en-US" sz="1400" b="1" dirty="0">
                <a:solidFill>
                  <a:srgbClr val="007392"/>
                </a:solidFill>
              </a:rPr>
              <a:t>Therefore, a record of the vaccination is not available in </a:t>
            </a:r>
            <a:r>
              <a:rPr lang="en-US" sz="1400" b="1" dirty="0" smtClean="0">
                <a:solidFill>
                  <a:srgbClr val="007392"/>
                </a:solidFill>
              </a:rPr>
              <a:t>COVax</a:t>
            </a:r>
            <a:r>
              <a:rPr lang="en-US" sz="1400" b="1" baseline="-25000" dirty="0" smtClean="0">
                <a:solidFill>
                  <a:srgbClr val="007392"/>
                </a:solidFill>
              </a:rPr>
              <a:t>ON</a:t>
            </a:r>
            <a:r>
              <a:rPr lang="en-US" sz="1400" b="1" dirty="0" smtClean="0">
                <a:solidFill>
                  <a:srgbClr val="007392"/>
                </a:solidFill>
              </a:rPr>
              <a:t> </a:t>
            </a:r>
            <a:r>
              <a:rPr lang="en-US" sz="1400" b="1" dirty="0">
                <a:solidFill>
                  <a:srgbClr val="007392"/>
                </a:solidFill>
              </a:rPr>
              <a:t>or </a:t>
            </a:r>
            <a:r>
              <a:rPr lang="en-US" sz="1400" b="1" dirty="0" smtClean="0">
                <a:solidFill>
                  <a:srgbClr val="007392"/>
                </a:solidFill>
              </a:rPr>
              <a:t>DHDR</a:t>
            </a:r>
            <a:endParaRPr lang="en-US" sz="1400" b="1" dirty="0">
              <a:solidFill>
                <a:srgbClr val="007392"/>
              </a:solidFill>
            </a:endParaRPr>
          </a:p>
        </p:txBody>
      </p:sp>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5948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a:t>ConnectingOntario ClinicalViewer</a:t>
            </a:r>
            <a:r>
              <a:rPr lang="en-CA" sz="3200" dirty="0"/>
              <a:t/>
            </a:r>
            <a:br>
              <a:rPr lang="en-CA" sz="3200" dirty="0"/>
            </a:br>
            <a:r>
              <a:rPr lang="en-CA" sz="1600" b="0" dirty="0">
                <a:solidFill>
                  <a:srgbClr val="008AB0"/>
                </a:solidFill>
              </a:rPr>
              <a:t>Available </a:t>
            </a:r>
            <a:r>
              <a:rPr lang="en-CA" sz="1600" b="0" dirty="0" smtClean="0">
                <a:solidFill>
                  <a:srgbClr val="008AB0"/>
                </a:solidFill>
              </a:rPr>
              <a:t>Training </a:t>
            </a:r>
            <a:r>
              <a:rPr lang="en-CA" sz="1600" b="0" dirty="0">
                <a:solidFill>
                  <a:srgbClr val="008AB0"/>
                </a:solidFill>
              </a:rPr>
              <a:t>R</a:t>
            </a:r>
            <a:r>
              <a:rPr lang="en-CA" sz="1600" b="0" dirty="0" smtClean="0">
                <a:solidFill>
                  <a:srgbClr val="008AB0"/>
                </a:solidFill>
              </a:rPr>
              <a:t>esources</a:t>
            </a:r>
            <a:endParaRPr lang="en-CA" sz="1600" b="0" dirty="0">
              <a:solidFill>
                <a:srgbClr val="008AB0"/>
              </a:solidFill>
            </a:endParaRPr>
          </a:p>
        </p:txBody>
      </p:sp>
      <p:sp>
        <p:nvSpPr>
          <p:cNvPr id="8" name="Content Placeholder 5"/>
          <p:cNvSpPr>
            <a:spLocks noGrp="1"/>
          </p:cNvSpPr>
          <p:nvPr>
            <p:ph idx="1"/>
          </p:nvPr>
        </p:nvSpPr>
        <p:spPr>
          <a:xfrm>
            <a:off x="454025" y="1411252"/>
            <a:ext cx="4774467" cy="2078393"/>
          </a:xfrm>
        </p:spPr>
        <p:txBody>
          <a:bodyPr>
            <a:noAutofit/>
          </a:bodyPr>
          <a:lstStyle/>
          <a:p>
            <a:pPr marL="0" indent="0">
              <a:spcBef>
                <a:spcPts val="0"/>
              </a:spcBef>
              <a:spcAft>
                <a:spcPts val="600"/>
              </a:spcAft>
              <a:buNone/>
            </a:pPr>
            <a:r>
              <a:rPr lang="en-US" sz="1400" dirty="0"/>
              <a:t>Additional information such as </a:t>
            </a:r>
            <a:r>
              <a:rPr lang="en-US" sz="1400" dirty="0" err="1"/>
              <a:t>elearning</a:t>
            </a:r>
            <a:r>
              <a:rPr lang="en-US" sz="1400" dirty="0"/>
              <a:t> modules and tip sheets are </a:t>
            </a:r>
            <a:r>
              <a:rPr lang="en-US" sz="1400" dirty="0" smtClean="0"/>
              <a:t>available:</a:t>
            </a:r>
          </a:p>
          <a:p>
            <a:pPr marL="228600" indent="-228600">
              <a:spcBef>
                <a:spcPts val="0"/>
              </a:spcBef>
              <a:spcAft>
                <a:spcPts val="600"/>
              </a:spcAft>
              <a:buFont typeface="+mj-lt"/>
              <a:buAutoNum type="arabicPeriod"/>
            </a:pPr>
            <a:r>
              <a:rPr lang="en-US" sz="1400" spc="-10" dirty="0" smtClean="0"/>
              <a:t>From </a:t>
            </a:r>
            <a:r>
              <a:rPr lang="en-US" sz="1400" b="1" spc="-10" dirty="0" smtClean="0"/>
              <a:t>Resources &amp; Training </a:t>
            </a:r>
            <a:r>
              <a:rPr lang="en-US" sz="1400" spc="-10" dirty="0" smtClean="0"/>
              <a:t>in </a:t>
            </a:r>
            <a:r>
              <a:rPr lang="en-US" sz="1400" spc="-10" dirty="0"/>
              <a:t>the m</a:t>
            </a:r>
            <a:r>
              <a:rPr lang="en-US" sz="1400" spc="-10" dirty="0" smtClean="0"/>
              <a:t>enu</a:t>
            </a:r>
            <a:endParaRPr lang="en-US" sz="1400" spc="-10" dirty="0"/>
          </a:p>
          <a:p>
            <a:pPr marL="228600" indent="-228600">
              <a:spcBef>
                <a:spcPts val="0"/>
              </a:spcBef>
              <a:spcAft>
                <a:spcPts val="600"/>
              </a:spcAft>
              <a:buFont typeface="+mj-lt"/>
              <a:buAutoNum type="arabicPeriod"/>
            </a:pPr>
            <a:r>
              <a:rPr lang="en-US" sz="1400" dirty="0" smtClean="0"/>
              <a:t>From the Client and End User Support sections of </a:t>
            </a:r>
            <a:br>
              <a:rPr lang="en-US" sz="1400" dirty="0" smtClean="0"/>
            </a:br>
            <a:r>
              <a:rPr lang="en-US" sz="1400" dirty="0" smtClean="0"/>
              <a:t>the </a:t>
            </a:r>
            <a:r>
              <a:rPr lang="en-US" sz="1400" dirty="0" smtClean="0">
                <a:solidFill>
                  <a:srgbClr val="FF0000"/>
                </a:solidFill>
                <a:hlinkClick r:id="rId2"/>
              </a:rPr>
              <a:t>ConnectingOntario </a:t>
            </a:r>
            <a:r>
              <a:rPr lang="en-US" sz="1400" dirty="0">
                <a:solidFill>
                  <a:srgbClr val="FF0000"/>
                </a:solidFill>
                <a:hlinkClick r:id="rId2"/>
              </a:rPr>
              <a:t>ClinicalViewer Support page</a:t>
            </a:r>
            <a:endParaRPr lang="en-US" sz="1400" dirty="0">
              <a:solidFill>
                <a:srgbClr val="FF0000"/>
              </a:solidFill>
            </a:endParaRPr>
          </a:p>
          <a:p>
            <a:pPr marL="228600" indent="-228600">
              <a:spcBef>
                <a:spcPts val="0"/>
              </a:spcBef>
              <a:spcAft>
                <a:spcPts val="600"/>
              </a:spcAft>
              <a:buFont typeface="+mj-lt"/>
              <a:buAutoNum type="arabicPeriod"/>
            </a:pPr>
            <a:r>
              <a:rPr lang="en-US" sz="1400" dirty="0" smtClean="0"/>
              <a:t>By contacting </a:t>
            </a:r>
            <a:r>
              <a:rPr lang="en-US" sz="1400" dirty="0"/>
              <a:t>your organization’s </a:t>
            </a:r>
            <a:r>
              <a:rPr lang="en-US" sz="1400" dirty="0" smtClean="0"/>
              <a:t>trainer</a:t>
            </a:r>
            <a:r>
              <a:rPr lang="en-US" sz="1400" dirty="0"/>
              <a:t>, clinical </a:t>
            </a:r>
            <a:r>
              <a:rPr lang="en-US" sz="1400" dirty="0" smtClean="0"/>
              <a:t/>
            </a:r>
            <a:br>
              <a:rPr lang="en-US" sz="1400" dirty="0" smtClean="0"/>
            </a:br>
            <a:r>
              <a:rPr lang="en-US" sz="1400" dirty="0" smtClean="0"/>
              <a:t>champion </a:t>
            </a:r>
            <a:r>
              <a:rPr lang="en-US" sz="1400" dirty="0"/>
              <a:t>or super user</a:t>
            </a:r>
          </a:p>
          <a:p>
            <a:pPr marL="228600" indent="-228600">
              <a:spcBef>
                <a:spcPts val="0"/>
              </a:spcBef>
              <a:spcAft>
                <a:spcPts val="600"/>
              </a:spcAft>
              <a:buFont typeface="+mj-lt"/>
              <a:buAutoNum type="arabicPeriod"/>
            </a:pPr>
            <a:r>
              <a:rPr lang="en-US" sz="1400" dirty="0" smtClean="0"/>
              <a:t>By </a:t>
            </a:r>
            <a:r>
              <a:rPr lang="en-US" sz="1400" dirty="0"/>
              <a:t>contacting </a:t>
            </a:r>
            <a:r>
              <a:rPr lang="en-US" sz="1400" dirty="0">
                <a:hlinkClick r:id="rId3"/>
              </a:rPr>
              <a:t>oh-ds_connectingontario@ontariohealth.ca</a:t>
            </a:r>
            <a:endParaRPr lang="en-US" sz="1400" dirty="0"/>
          </a:p>
        </p:txBody>
      </p:sp>
      <p:grpSp>
        <p:nvGrpSpPr>
          <p:cNvPr id="6" name="Group 5"/>
          <p:cNvGrpSpPr/>
          <p:nvPr/>
        </p:nvGrpSpPr>
        <p:grpSpPr>
          <a:xfrm>
            <a:off x="4451595" y="1748024"/>
            <a:ext cx="4461637" cy="1658274"/>
            <a:chOff x="4451595" y="1748024"/>
            <a:chExt cx="4461637" cy="1658274"/>
          </a:xfrm>
        </p:grpSpPr>
        <p:pic>
          <p:nvPicPr>
            <p:cNvPr id="4" name="Picture 3"/>
            <p:cNvPicPr>
              <a:picLocks noChangeAspect="1"/>
            </p:cNvPicPr>
            <p:nvPr/>
          </p:nvPicPr>
          <p:blipFill>
            <a:blip r:embed="rId4"/>
            <a:stretch>
              <a:fillRect/>
            </a:stretch>
          </p:blipFill>
          <p:spPr>
            <a:xfrm>
              <a:off x="4451595" y="1748024"/>
              <a:ext cx="4399954" cy="476334"/>
            </a:xfrm>
            <a:prstGeom prst="rect">
              <a:avLst/>
            </a:prstGeom>
          </p:spPr>
        </p:pic>
        <p:pic>
          <p:nvPicPr>
            <p:cNvPr id="11" name="Picture 4" descr="C:\Users\LAURIE~1.FRA\AppData\Local\Temp\SNAGHTML104de07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562" y="2212473"/>
              <a:ext cx="1594670" cy="1193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7293848" y="2637318"/>
              <a:ext cx="1577403" cy="283072"/>
            </a:xfrm>
            <a:prstGeom prst="ellipse">
              <a:avLst/>
            </a:prstGeom>
            <a:noFill/>
            <a:ln>
              <a:solidFill>
                <a:srgbClr val="E8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own Arrow 12"/>
            <p:cNvSpPr/>
            <p:nvPr/>
          </p:nvSpPr>
          <p:spPr>
            <a:xfrm>
              <a:off x="8227058" y="1952613"/>
              <a:ext cx="278582" cy="459480"/>
            </a:xfrm>
            <a:prstGeom prst="downArrow">
              <a:avLst>
                <a:gd name="adj1" fmla="val 34689"/>
                <a:gd name="adj2" fmla="val 54234"/>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4" descr="C:\Users\LAURIE~1.FRA\AppData\Local\Temp\SNAGHTML23f937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6903" y="2600339"/>
              <a:ext cx="541857" cy="34775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70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4"/>
            <a:ext cx="8686800" cy="1165909"/>
          </a:xfrm>
        </p:spPr>
        <p:txBody>
          <a:bodyPr/>
          <a:lstStyle/>
          <a:p>
            <a:r>
              <a:rPr lang="en-CA" sz="3200" dirty="0"/>
              <a:t>Accessing the ConnectingOntario ClinicalViewer</a:t>
            </a:r>
            <a:br>
              <a:rPr lang="en-CA" sz="3200" dirty="0"/>
            </a:br>
            <a:r>
              <a:rPr lang="en-CA" sz="1600" dirty="0">
                <a:solidFill>
                  <a:srgbClr val="008AB0"/>
                </a:solidFill>
              </a:rPr>
              <a:t>Using ONE® </a:t>
            </a:r>
            <a:r>
              <a:rPr lang="en-CA" sz="1600" dirty="0" smtClean="0">
                <a:solidFill>
                  <a:srgbClr val="008AB0"/>
                </a:solidFill>
              </a:rPr>
              <a:t>ID </a:t>
            </a:r>
            <a:r>
              <a:rPr lang="en-CA" sz="1400" b="0" dirty="0" smtClean="0">
                <a:solidFill>
                  <a:srgbClr val="008AB0"/>
                </a:solidFill>
              </a:rPr>
              <a:t>(continued)</a:t>
            </a:r>
            <a:endParaRPr lang="en-CA" sz="2000" b="0" dirty="0">
              <a:solidFill>
                <a:srgbClr val="008AB0"/>
              </a:solidFill>
            </a:endParaRPr>
          </a:p>
        </p:txBody>
      </p:sp>
      <p:sp>
        <p:nvSpPr>
          <p:cNvPr id="6" name="Content Placeholder 5"/>
          <p:cNvSpPr>
            <a:spLocks noGrp="1"/>
          </p:cNvSpPr>
          <p:nvPr>
            <p:ph idx="1"/>
          </p:nvPr>
        </p:nvSpPr>
        <p:spPr>
          <a:xfrm>
            <a:off x="457200" y="1381015"/>
            <a:ext cx="8229600" cy="1550392"/>
          </a:xfrm>
        </p:spPr>
        <p:txBody>
          <a:bodyPr/>
          <a:lstStyle/>
          <a:p>
            <a:pPr marL="0" indent="0">
              <a:spcBef>
                <a:spcPts val="0"/>
              </a:spcBef>
              <a:spcAft>
                <a:spcPts val="600"/>
              </a:spcAft>
              <a:buNone/>
            </a:pPr>
            <a:r>
              <a:rPr lang="en-US" sz="1600" dirty="0"/>
              <a:t>The ClinicalViewer opens in a new browser window.</a:t>
            </a:r>
          </a:p>
          <a:p>
            <a:pPr marL="0" indent="0">
              <a:spcBef>
                <a:spcPts val="0"/>
              </a:spcBef>
              <a:spcAft>
                <a:spcPts val="600"/>
              </a:spcAft>
              <a:buNone/>
            </a:pPr>
            <a:r>
              <a:rPr lang="en-US" sz="1600" dirty="0"/>
              <a:t>If you are authorized to access the ClinicalViewer under more than one authority, and through the same user account (i.e., ONE ID), a pop-up window displays, prompting you to select an organization.   </a:t>
            </a:r>
          </a:p>
          <a:p>
            <a:pPr marL="0" indent="0">
              <a:spcBef>
                <a:spcPts val="0"/>
              </a:spcBef>
              <a:spcAft>
                <a:spcPts val="600"/>
              </a:spcAft>
              <a:buNone/>
            </a:pPr>
            <a:r>
              <a:rPr lang="en-US" sz="1600" dirty="0"/>
              <a:t>* This window displays only under this circumstance</a:t>
            </a:r>
            <a:r>
              <a:rPr lang="en-US" sz="1600" dirty="0" smtClean="0"/>
              <a:t>.</a:t>
            </a:r>
            <a:endParaRPr lang="en-US"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9" t="951" r="5098" b="7851"/>
          <a:stretch/>
        </p:blipFill>
        <p:spPr>
          <a:xfrm>
            <a:off x="568960" y="2900468"/>
            <a:ext cx="5019178" cy="2048998"/>
          </a:xfrm>
          <a:prstGeom prst="rect">
            <a:avLst/>
          </a:prstGeom>
          <a:ln w="9525">
            <a:solidFill>
              <a:schemeClr val="tx1">
                <a:lumMod val="85000"/>
                <a:lumOff val="15000"/>
              </a:schemeClr>
            </a:solidFill>
          </a:ln>
        </p:spPr>
      </p:pic>
      <p:sp>
        <p:nvSpPr>
          <p:cNvPr id="9" name="Content Placeholder 2"/>
          <p:cNvSpPr txBox="1">
            <a:spLocks/>
          </p:cNvSpPr>
          <p:nvPr/>
        </p:nvSpPr>
        <p:spPr>
          <a:xfrm>
            <a:off x="5634527" y="2801183"/>
            <a:ext cx="3060899" cy="146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u="none" dirty="0" smtClean="0">
                <a:solidFill>
                  <a:schemeClr val="tx1">
                    <a:lumMod val="85000"/>
                    <a:lumOff val="15000"/>
                  </a:schemeClr>
                </a:solidFill>
                <a:latin typeface="Calibri" panose="020F0502020204030204" pitchFamily="34" charset="0"/>
                <a:cs typeface="Calibri" panose="020F0502020204030204" pitchFamily="34" charset="0"/>
              </a:rPr>
              <a:t>To select the organization under whose authority you are working:</a:t>
            </a:r>
          </a:p>
          <a:p>
            <a:pPr marL="227013" indent="-227013">
              <a:buFont typeface="+mj-lt"/>
              <a:buAutoNum type="arabicPeriod"/>
            </a:pPr>
            <a:r>
              <a:rPr lang="en-US" sz="1600" u="none" dirty="0" smtClean="0">
                <a:solidFill>
                  <a:schemeClr val="tx1">
                    <a:lumMod val="85000"/>
                    <a:lumOff val="15000"/>
                  </a:schemeClr>
                </a:solidFill>
                <a:latin typeface="Calibri" panose="020F0502020204030204" pitchFamily="34" charset="0"/>
                <a:cs typeface="Calibri" panose="020F0502020204030204" pitchFamily="34" charset="0"/>
              </a:rPr>
              <a:t>In the drop down list, select </a:t>
            </a:r>
            <a:r>
              <a:rPr lang="en-US" sz="1600" u="none" dirty="0">
                <a:solidFill>
                  <a:schemeClr val="tx1">
                    <a:lumMod val="85000"/>
                    <a:lumOff val="15000"/>
                  </a:schemeClr>
                </a:solidFill>
                <a:latin typeface="Calibri" panose="020F0502020204030204" pitchFamily="34" charset="0"/>
                <a:cs typeface="Calibri" panose="020F0502020204030204" pitchFamily="34" charset="0"/>
              </a:rPr>
              <a:t>the </a:t>
            </a:r>
            <a:r>
              <a:rPr lang="en-US" sz="1600" u="none" dirty="0" smtClean="0">
                <a:solidFill>
                  <a:schemeClr val="tx1">
                    <a:lumMod val="85000"/>
                    <a:lumOff val="15000"/>
                  </a:schemeClr>
                </a:solidFill>
                <a:latin typeface="Calibri" panose="020F0502020204030204" pitchFamily="34" charset="0"/>
                <a:cs typeface="Calibri" panose="020F0502020204030204" pitchFamily="34" charset="0"/>
              </a:rPr>
              <a:t>name of the organization </a:t>
            </a:r>
          </a:p>
          <a:p>
            <a:pPr marL="227013" indent="-227013">
              <a:buFont typeface="+mj-lt"/>
              <a:buAutoNum type="arabicPeriod"/>
            </a:pPr>
            <a:r>
              <a:rPr lang="en-US" sz="1600" u="none" dirty="0" smtClean="0">
                <a:solidFill>
                  <a:schemeClr val="tx1">
                    <a:lumMod val="85000"/>
                    <a:lumOff val="15000"/>
                  </a:schemeClr>
                </a:solidFill>
                <a:latin typeface="Calibri" panose="020F0502020204030204" pitchFamily="34" charset="0"/>
                <a:cs typeface="Calibri" panose="020F0502020204030204" pitchFamily="34" charset="0"/>
              </a:rPr>
              <a:t>Click </a:t>
            </a:r>
            <a:r>
              <a:rPr lang="en-US" sz="1600" b="1" u="none" dirty="0">
                <a:solidFill>
                  <a:schemeClr val="tx1">
                    <a:lumMod val="85000"/>
                    <a:lumOff val="15000"/>
                  </a:schemeClr>
                </a:solidFill>
                <a:latin typeface="Calibri" panose="020F0502020204030204" pitchFamily="34" charset="0"/>
                <a:cs typeface="Calibri" panose="020F0502020204030204" pitchFamily="34" charset="0"/>
              </a:rPr>
              <a:t>Select</a:t>
            </a:r>
          </a:p>
          <a:p>
            <a:pPr marL="0" indent="0">
              <a:buFont typeface="Courier New" panose="02070309020205020404" pitchFamily="49" charset="0"/>
              <a:buNone/>
            </a:pPr>
            <a:endParaRPr lang="en-US" sz="1600" u="none"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en-CA" sz="160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2" name="Group 1"/>
          <p:cNvGrpSpPr/>
          <p:nvPr/>
        </p:nvGrpSpPr>
        <p:grpSpPr>
          <a:xfrm>
            <a:off x="5713073" y="4285766"/>
            <a:ext cx="3061657" cy="1630617"/>
            <a:chOff x="5713073" y="4351083"/>
            <a:chExt cx="3061657" cy="1630617"/>
          </a:xfrm>
        </p:grpSpPr>
        <p:sp>
          <p:nvSpPr>
            <p:cNvPr id="10" name="Rounded Rectangle 9"/>
            <p:cNvSpPr/>
            <p:nvPr/>
          </p:nvSpPr>
          <p:spPr>
            <a:xfrm>
              <a:off x="5713073" y="4351083"/>
              <a:ext cx="3061657" cy="1630617"/>
            </a:xfrm>
            <a:prstGeom prst="roundRect">
              <a:avLst>
                <a:gd name="adj" fmla="val 903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latin typeface="Calibri" panose="020F0502020204030204" pitchFamily="34" charset="0"/>
                <a:cs typeface="Calibri" panose="020F0502020204030204" pitchFamily="34" charset="0"/>
              </a:endParaRPr>
            </a:p>
          </p:txBody>
        </p:sp>
        <p:sp>
          <p:nvSpPr>
            <p:cNvPr id="11" name="TextBox 10"/>
            <p:cNvSpPr txBox="1"/>
            <p:nvPr/>
          </p:nvSpPr>
          <p:spPr>
            <a:xfrm>
              <a:off x="5759461" y="4374276"/>
              <a:ext cx="2968880" cy="1569660"/>
            </a:xfrm>
            <a:prstGeom prst="rect">
              <a:avLst/>
            </a:prstGeom>
            <a:noFill/>
          </p:spPr>
          <p:txBody>
            <a:bodyPr wrap="square" rtlCol="0">
              <a:spAutoFit/>
            </a:bodyPr>
            <a:lstStyle/>
            <a:p>
              <a:r>
                <a:rPr lang="en-US" sz="1600" b="1" u="none" dirty="0">
                  <a:solidFill>
                    <a:schemeClr val="accent1">
                      <a:lumMod val="50000"/>
                    </a:schemeClr>
                  </a:solidFill>
                  <a:latin typeface="Calibri" panose="020F0502020204030204" pitchFamily="34" charset="0"/>
                  <a:cs typeface="Calibri" panose="020F0502020204030204" pitchFamily="34" charset="0"/>
                </a:rPr>
                <a:t>Note: </a:t>
              </a:r>
              <a:r>
                <a:rPr lang="en-US" sz="1600" u="none" dirty="0" smtClean="0">
                  <a:solidFill>
                    <a:schemeClr val="tx1">
                      <a:lumMod val="85000"/>
                      <a:lumOff val="15000"/>
                    </a:schemeClr>
                  </a:solidFill>
                  <a:latin typeface="Calibri" panose="020F0502020204030204" pitchFamily="34" charset="0"/>
                  <a:cs typeface="Calibri" panose="020F0502020204030204" pitchFamily="34" charset="0"/>
                </a:rPr>
                <a:t>You </a:t>
              </a:r>
              <a:r>
                <a:rPr lang="en-US" sz="1600" u="none" dirty="0">
                  <a:solidFill>
                    <a:schemeClr val="tx1">
                      <a:lumMod val="85000"/>
                      <a:lumOff val="15000"/>
                    </a:schemeClr>
                  </a:solidFill>
                  <a:latin typeface="Calibri" panose="020F0502020204030204" pitchFamily="34" charset="0"/>
                  <a:cs typeface="Calibri" panose="020F0502020204030204" pitchFamily="34" charset="0"/>
                </a:rPr>
                <a:t>must only view records for patients for whom you are providing care for the organization you are logged in under (unless otherwise permitted by the organization)</a:t>
              </a:r>
            </a:p>
          </p:txBody>
        </p:sp>
      </p:grpSp>
      <p:sp>
        <p:nvSpPr>
          <p:cNvPr id="12"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81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2"/>
            <a:ext cx="8686800" cy="1165909"/>
          </a:xfrm>
        </p:spPr>
        <p:txBody>
          <a:bodyPr/>
          <a:lstStyle/>
          <a:p>
            <a:r>
              <a:rPr lang="en-CA" sz="3200" dirty="0"/>
              <a:t>End User Agreement</a:t>
            </a:r>
            <a:br>
              <a:rPr lang="en-CA" sz="3200" dirty="0"/>
            </a:br>
            <a:r>
              <a:rPr lang="en-US" sz="1600" b="0" dirty="0">
                <a:solidFill>
                  <a:srgbClr val="008AB0"/>
                </a:solidFill>
              </a:rPr>
              <a:t>The first time you access the ClinicalViewer and on the first access of each new calendar year, you must accept this agreement</a:t>
            </a:r>
          </a:p>
        </p:txBody>
      </p:sp>
      <p:sp>
        <p:nvSpPr>
          <p:cNvPr id="6" name="Content Placeholder 5"/>
          <p:cNvSpPr>
            <a:spLocks noGrp="1"/>
          </p:cNvSpPr>
          <p:nvPr>
            <p:ph idx="1"/>
          </p:nvPr>
        </p:nvSpPr>
        <p:spPr>
          <a:xfrm>
            <a:off x="457200" y="1626160"/>
            <a:ext cx="4888530" cy="4248472"/>
          </a:xfrm>
        </p:spPr>
        <p:txBody>
          <a:bodyPr/>
          <a:lstStyle/>
          <a:p>
            <a:pPr marL="0" indent="0">
              <a:spcBef>
                <a:spcPts val="0"/>
              </a:spcBef>
              <a:spcAft>
                <a:spcPts val="600"/>
              </a:spcAft>
              <a:buNone/>
            </a:pPr>
            <a:r>
              <a:rPr lang="en-US" sz="1600" dirty="0"/>
              <a:t>To accept the End User Agreement:</a:t>
            </a:r>
          </a:p>
          <a:p>
            <a:pPr marL="233363" indent="-233363">
              <a:spcBef>
                <a:spcPts val="0"/>
              </a:spcBef>
              <a:spcAft>
                <a:spcPts val="600"/>
              </a:spcAft>
              <a:buFont typeface="+mj-lt"/>
              <a:buAutoNum type="arabicPeriod"/>
            </a:pPr>
            <a:r>
              <a:rPr lang="en-US" sz="1600" dirty="0" smtClean="0"/>
              <a:t>Select </a:t>
            </a:r>
            <a:r>
              <a:rPr lang="en-US" sz="1600" b="1" dirty="0"/>
              <a:t>OK</a:t>
            </a:r>
          </a:p>
          <a:p>
            <a:pPr marL="515938" lvl="1">
              <a:spcBef>
                <a:spcPts val="0"/>
              </a:spcBef>
              <a:spcAft>
                <a:spcPts val="600"/>
              </a:spcAft>
              <a:buFont typeface="Wingdings" panose="05000000000000000000" pitchFamily="2" charset="2"/>
              <a:buChar char="Ø"/>
            </a:pPr>
            <a:r>
              <a:rPr lang="en-US" sz="1600" dirty="0"/>
              <a:t>The End User Agreement displays</a:t>
            </a:r>
          </a:p>
          <a:p>
            <a:pPr marL="233363" indent="-233363">
              <a:spcBef>
                <a:spcPts val="0"/>
              </a:spcBef>
              <a:spcAft>
                <a:spcPts val="600"/>
              </a:spcAft>
              <a:buFont typeface="+mj-lt"/>
              <a:buAutoNum type="arabicPeriod"/>
            </a:pPr>
            <a:r>
              <a:rPr lang="en-US" sz="1600" dirty="0"/>
              <a:t>Scroll through and review the agreement</a:t>
            </a:r>
          </a:p>
          <a:p>
            <a:pPr marL="233363" indent="-233363">
              <a:spcBef>
                <a:spcPts val="0"/>
              </a:spcBef>
              <a:spcAft>
                <a:spcPts val="600"/>
              </a:spcAft>
              <a:buFont typeface="+mj-lt"/>
              <a:buAutoNum type="arabicPeriod"/>
            </a:pPr>
            <a:r>
              <a:rPr lang="en-US" sz="1600" dirty="0" smtClean="0"/>
              <a:t>Select </a:t>
            </a:r>
            <a:r>
              <a:rPr lang="en-US" sz="1600" b="1" dirty="0"/>
              <a:t>Accept</a:t>
            </a:r>
            <a:r>
              <a:rPr lang="en-US" sz="1600" dirty="0"/>
              <a:t>, then </a:t>
            </a:r>
            <a:r>
              <a:rPr lang="en-US" sz="1600" dirty="0" smtClean="0"/>
              <a:t>select </a:t>
            </a:r>
            <a:r>
              <a:rPr lang="en-US" sz="1600" b="1" dirty="0"/>
              <a:t>Submit</a:t>
            </a:r>
          </a:p>
          <a:p>
            <a:pPr marL="515938" indent="-280988">
              <a:spcBef>
                <a:spcPts val="0"/>
              </a:spcBef>
              <a:spcAft>
                <a:spcPts val="600"/>
              </a:spcAft>
              <a:buFont typeface="Wingdings" panose="05000000000000000000" pitchFamily="2" charset="2"/>
              <a:buChar char="Ø"/>
            </a:pPr>
            <a:r>
              <a:rPr lang="en-US" sz="1600" dirty="0"/>
              <a:t>A privacy reminder displays on your first log in of the day and no more than once </a:t>
            </a:r>
            <a:r>
              <a:rPr lang="en-US" sz="1600" dirty="0" smtClean="0"/>
              <a:t>in every </a:t>
            </a:r>
            <a:r>
              <a:rPr lang="en-US" sz="1600" dirty="0"/>
              <a:t>24 hours</a:t>
            </a:r>
          </a:p>
          <a:p>
            <a:pPr marL="515938" indent="-280988">
              <a:spcBef>
                <a:spcPts val="0"/>
              </a:spcBef>
              <a:spcAft>
                <a:spcPts val="600"/>
              </a:spcAft>
              <a:buFont typeface="Wingdings" panose="05000000000000000000" pitchFamily="2" charset="2"/>
              <a:buChar char="Ø"/>
            </a:pPr>
            <a:r>
              <a:rPr lang="en-US" sz="1600" dirty="0"/>
              <a:t>As </a:t>
            </a:r>
            <a:r>
              <a:rPr lang="en-US" sz="1600" dirty="0" smtClean="0"/>
              <a:t>learned </a:t>
            </a:r>
            <a:r>
              <a:rPr lang="en-US" sz="1600" dirty="0"/>
              <a:t>in the Privacy and Security training, you have a legal obligation to protect the privacy of patient information</a:t>
            </a:r>
          </a:p>
          <a:p>
            <a:pPr marL="0" indent="0">
              <a:spcBef>
                <a:spcPts val="0"/>
              </a:spcBef>
              <a:spcAft>
                <a:spcPts val="600"/>
              </a:spcAft>
              <a:buNone/>
            </a:pPr>
            <a:endParaRPr lang="en-CA" sz="1600" dirty="0"/>
          </a:p>
        </p:txBody>
      </p:sp>
      <p:grpSp>
        <p:nvGrpSpPr>
          <p:cNvPr id="2" name="Group 1"/>
          <p:cNvGrpSpPr/>
          <p:nvPr/>
        </p:nvGrpSpPr>
        <p:grpSpPr>
          <a:xfrm>
            <a:off x="4458244" y="1707667"/>
            <a:ext cx="4542191" cy="4220884"/>
            <a:chOff x="4458244" y="1707667"/>
            <a:chExt cx="4542191" cy="4220884"/>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5445353" y="3337751"/>
              <a:ext cx="2567973" cy="2590800"/>
            </a:xfrm>
            <a:prstGeom prst="rect">
              <a:avLst/>
            </a:prstGeom>
            <a:noFill/>
            <a:ln>
              <a:solidFill>
                <a:schemeClr val="tx1"/>
              </a:solidFill>
            </a:ln>
          </p:spPr>
        </p:pic>
        <p:grpSp>
          <p:nvGrpSpPr>
            <p:cNvPr id="8" name="Group 7"/>
            <p:cNvGrpSpPr/>
            <p:nvPr/>
          </p:nvGrpSpPr>
          <p:grpSpPr>
            <a:xfrm>
              <a:off x="4710158" y="1707667"/>
              <a:ext cx="4038363" cy="791091"/>
              <a:chOff x="5005754" y="1981200"/>
              <a:chExt cx="4038363" cy="791091"/>
            </a:xfrm>
          </p:grpSpPr>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005754" y="1981200"/>
                <a:ext cx="3787140" cy="791091"/>
              </a:xfrm>
              <a:prstGeom prst="rect">
                <a:avLst/>
              </a:prstGeom>
              <a:ln>
                <a:solidFill>
                  <a:schemeClr val="tx1"/>
                </a:solidFill>
              </a:ln>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1671" y="2437327"/>
                <a:ext cx="502446" cy="33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4458244" y="2654913"/>
              <a:ext cx="4542191" cy="576341"/>
              <a:chOff x="4458244" y="2928446"/>
              <a:chExt cx="4542191" cy="576341"/>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8244" y="2928446"/>
                <a:ext cx="4542191" cy="528572"/>
              </a:xfrm>
              <a:prstGeom prst="rect">
                <a:avLst/>
              </a:prstGeom>
              <a:ln>
                <a:solidFill>
                  <a:schemeClr val="tx1"/>
                </a:solidFill>
              </a:ln>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61208" y="3153950"/>
                <a:ext cx="496306"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5"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476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Exiting the ConnectingOntario ClinicalViewer</a:t>
            </a:r>
            <a:br>
              <a:rPr lang="en-CA" sz="3200" dirty="0"/>
            </a:br>
            <a:r>
              <a:rPr lang="en-US" sz="1600" b="0" dirty="0">
                <a:solidFill>
                  <a:srgbClr val="008AB0"/>
                </a:solidFill>
              </a:rPr>
              <a:t>It is best practice to log out after each use of the ClinicalViewer and before leaving </a:t>
            </a:r>
            <a:r>
              <a:rPr lang="en-US" sz="1600" b="0" dirty="0" smtClean="0">
                <a:solidFill>
                  <a:srgbClr val="008AB0"/>
                </a:solidFill>
              </a:rPr>
              <a:t>the </a:t>
            </a:r>
            <a:r>
              <a:rPr lang="en-US" sz="1600" b="0" dirty="0">
                <a:solidFill>
                  <a:srgbClr val="008AB0"/>
                </a:solidFill>
              </a:rPr>
              <a:t>workstation</a:t>
            </a:r>
          </a:p>
        </p:txBody>
      </p:sp>
      <p:sp>
        <p:nvSpPr>
          <p:cNvPr id="6" name="Content Placeholder 5"/>
          <p:cNvSpPr>
            <a:spLocks noGrp="1"/>
          </p:cNvSpPr>
          <p:nvPr>
            <p:ph idx="1"/>
          </p:nvPr>
        </p:nvSpPr>
        <p:spPr>
          <a:xfrm>
            <a:off x="457200" y="1392885"/>
            <a:ext cx="4190999" cy="1253407"/>
          </a:xfrm>
        </p:spPr>
        <p:txBody>
          <a:bodyPr/>
          <a:lstStyle/>
          <a:p>
            <a:pPr marL="0" indent="0">
              <a:spcBef>
                <a:spcPts val="0"/>
              </a:spcBef>
              <a:spcAft>
                <a:spcPts val="600"/>
              </a:spcAft>
              <a:buNone/>
            </a:pPr>
            <a:r>
              <a:rPr lang="en-US" sz="1600" dirty="0"/>
              <a:t>To log out of the ClinicalViewer:</a:t>
            </a:r>
          </a:p>
          <a:p>
            <a:pPr marL="233363" indent="-233363">
              <a:spcBef>
                <a:spcPts val="0"/>
              </a:spcBef>
              <a:spcAft>
                <a:spcPts val="600"/>
              </a:spcAft>
              <a:buFont typeface="+mj-lt"/>
              <a:buAutoNum type="arabicPeriod"/>
            </a:pPr>
            <a:r>
              <a:rPr lang="en-US" sz="1600" dirty="0" smtClean="0"/>
              <a:t>Select </a:t>
            </a:r>
            <a:r>
              <a:rPr lang="en-US" sz="1600" b="1" dirty="0"/>
              <a:t>Logout</a:t>
            </a:r>
            <a:r>
              <a:rPr lang="en-US" sz="1600" dirty="0"/>
              <a:t> and close the browser window</a:t>
            </a:r>
          </a:p>
          <a:p>
            <a:pPr marL="233363" indent="0">
              <a:spcBef>
                <a:spcPts val="0"/>
              </a:spcBef>
              <a:spcAft>
                <a:spcPts val="600"/>
              </a:spcAft>
              <a:buNone/>
            </a:pPr>
            <a:r>
              <a:rPr lang="en-US" sz="1600" dirty="0" smtClean="0"/>
              <a:t>Both of these actions are </a:t>
            </a:r>
            <a:r>
              <a:rPr lang="en-US" sz="1600" dirty="0"/>
              <a:t>required </a:t>
            </a:r>
            <a:r>
              <a:rPr lang="en-US" sz="1600" dirty="0" smtClean="0"/>
              <a:t>to </a:t>
            </a:r>
            <a:r>
              <a:rPr lang="en-US" sz="1600" dirty="0"/>
              <a:t>comply with Privacy and Security legislation</a:t>
            </a:r>
          </a:p>
          <a:p>
            <a:pPr>
              <a:spcBef>
                <a:spcPts val="0"/>
              </a:spcBef>
              <a:spcAft>
                <a:spcPts val="600"/>
              </a:spcAft>
            </a:pPr>
            <a:endParaRPr lang="en-CA" sz="1600" dirty="0"/>
          </a:p>
        </p:txBody>
      </p:sp>
      <p:grpSp>
        <p:nvGrpSpPr>
          <p:cNvPr id="3" name="Group 2"/>
          <p:cNvGrpSpPr/>
          <p:nvPr/>
        </p:nvGrpSpPr>
        <p:grpSpPr>
          <a:xfrm>
            <a:off x="816319" y="2712737"/>
            <a:ext cx="3657600" cy="739590"/>
            <a:chOff x="816319" y="3001998"/>
            <a:chExt cx="3657600" cy="685799"/>
          </a:xfrm>
        </p:grpSpPr>
        <p:sp>
          <p:nvSpPr>
            <p:cNvPr id="8" name="Rounded Rectangle 7"/>
            <p:cNvSpPr/>
            <p:nvPr/>
          </p:nvSpPr>
          <p:spPr>
            <a:xfrm>
              <a:off x="816319" y="3001998"/>
              <a:ext cx="3657600" cy="685799"/>
            </a:xfrm>
            <a:prstGeom prst="roundRect">
              <a:avLst>
                <a:gd name="adj" fmla="val 1060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latin typeface="Calibri" panose="020F0502020204030204" pitchFamily="34" charset="0"/>
                <a:cs typeface="Calibri" panose="020F0502020204030204" pitchFamily="34" charset="0"/>
              </a:endParaRPr>
            </a:p>
          </p:txBody>
        </p:sp>
        <p:sp>
          <p:nvSpPr>
            <p:cNvPr id="9" name="TextBox 8"/>
            <p:cNvSpPr txBox="1"/>
            <p:nvPr/>
          </p:nvSpPr>
          <p:spPr>
            <a:xfrm>
              <a:off x="853185" y="3058913"/>
              <a:ext cx="3612834" cy="584775"/>
            </a:xfrm>
            <a:prstGeom prst="rect">
              <a:avLst/>
            </a:prstGeom>
            <a:noFill/>
          </p:spPr>
          <p:txBody>
            <a:bodyPr wrap="square" rtlCol="0">
              <a:spAutoFit/>
            </a:bodyPr>
            <a:lstStyle/>
            <a:p>
              <a:r>
                <a:rPr lang="en-US" sz="1600" b="1" u="none" dirty="0">
                  <a:solidFill>
                    <a:schemeClr val="accent1">
                      <a:lumMod val="50000"/>
                    </a:schemeClr>
                  </a:solidFill>
                  <a:latin typeface="Calibri" panose="020F0502020204030204" pitchFamily="34" charset="0"/>
                  <a:cs typeface="Calibri" panose="020F0502020204030204" pitchFamily="34" charset="0"/>
                </a:rPr>
                <a:t>Note: </a:t>
              </a:r>
              <a:r>
                <a:rPr lang="en-US" sz="1600" u="none" dirty="0">
                  <a:solidFill>
                    <a:schemeClr val="tx1">
                      <a:lumMod val="85000"/>
                      <a:lumOff val="15000"/>
                    </a:schemeClr>
                  </a:solidFill>
                  <a:latin typeface="Calibri" panose="020F0502020204030204" pitchFamily="34" charset="0"/>
                  <a:cs typeface="Calibri" panose="020F0502020204030204" pitchFamily="34" charset="0"/>
                </a:rPr>
                <a:t>You are limited to using a single instance of the ClinicalViewer at any time</a:t>
              </a:r>
            </a:p>
          </p:txBody>
        </p:sp>
      </p:grpSp>
      <p:grpSp>
        <p:nvGrpSpPr>
          <p:cNvPr id="17" name="Group 16"/>
          <p:cNvGrpSpPr/>
          <p:nvPr/>
        </p:nvGrpSpPr>
        <p:grpSpPr>
          <a:xfrm>
            <a:off x="4731439" y="1727124"/>
            <a:ext cx="4329320" cy="3894205"/>
            <a:chOff x="4731439" y="1727124"/>
            <a:chExt cx="4329320" cy="3894205"/>
          </a:xfrm>
        </p:grpSpPr>
        <p:grpSp>
          <p:nvGrpSpPr>
            <p:cNvPr id="11" name="Group 10"/>
            <p:cNvGrpSpPr/>
            <p:nvPr/>
          </p:nvGrpSpPr>
          <p:grpSpPr>
            <a:xfrm>
              <a:off x="4731439" y="1727124"/>
              <a:ext cx="4329320" cy="474842"/>
              <a:chOff x="4731439" y="1727124"/>
              <a:chExt cx="4329320" cy="474842"/>
            </a:xfrm>
          </p:grpSpPr>
          <p:pic>
            <p:nvPicPr>
              <p:cNvPr id="2" name="Picture 1"/>
              <p:cNvPicPr>
                <a:picLocks noChangeAspect="1"/>
              </p:cNvPicPr>
              <p:nvPr/>
            </p:nvPicPr>
            <p:blipFill>
              <a:blip r:embed="rId3"/>
              <a:stretch>
                <a:fillRect/>
              </a:stretch>
            </p:blipFill>
            <p:spPr>
              <a:xfrm>
                <a:off x="4731439" y="1776703"/>
                <a:ext cx="3928203" cy="425263"/>
              </a:xfrm>
              <a:prstGeom prst="rect">
                <a:avLst/>
              </a:prstGeom>
            </p:spPr>
          </p:pic>
          <p:pic>
            <p:nvPicPr>
              <p:cNvPr id="1026" name="Picture 2" descr="C:\Users\LAURIE~1.FRA\AppData\Local\Temp\SNAGHTML23f2c2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630" y="1727124"/>
                <a:ext cx="473129" cy="311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352657" y="2033103"/>
              <a:ext cx="3708102" cy="3588226"/>
              <a:chOff x="5352657" y="2033103"/>
              <a:chExt cx="3708102" cy="3588226"/>
            </a:xfrm>
          </p:grpSpPr>
          <p:grpSp>
            <p:nvGrpSpPr>
              <p:cNvPr id="15" name="Group 14"/>
              <p:cNvGrpSpPr/>
              <p:nvPr/>
            </p:nvGrpSpPr>
            <p:grpSpPr>
              <a:xfrm>
                <a:off x="5352657" y="2441647"/>
                <a:ext cx="3708102" cy="3179682"/>
                <a:chOff x="5166810" y="2420758"/>
                <a:chExt cx="3708102" cy="3179682"/>
              </a:xfrm>
            </p:grpSpPr>
            <p:pic>
              <p:nvPicPr>
                <p:cNvPr id="12" name="Picture 4" descr="C:\Users\LAURIE~1.FRA\AppData\Local\Temp\SNAGHTML1035b4c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810" y="2475707"/>
                  <a:ext cx="3574144" cy="31247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LAURIE~1.FRA\AppData\Local\Temp\SNAGHTML23f2c2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783" y="2420758"/>
                  <a:ext cx="473129" cy="3112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Down Arrow 9"/>
              <p:cNvSpPr/>
              <p:nvPr/>
            </p:nvSpPr>
            <p:spPr>
              <a:xfrm>
                <a:off x="7905025" y="2033103"/>
                <a:ext cx="381000" cy="564178"/>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6"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90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My Workspace</a:t>
            </a:r>
            <a:r>
              <a:rPr lang="en-CA" sz="3200" dirty="0"/>
              <a:t/>
            </a:r>
            <a:br>
              <a:rPr lang="en-CA" sz="3200" dirty="0"/>
            </a:br>
            <a:r>
              <a:rPr lang="en-US" sz="1600" b="0" dirty="0">
                <a:solidFill>
                  <a:srgbClr val="008AB0"/>
                </a:solidFill>
              </a:rPr>
              <a:t>My Workspace contains two distinct patient lists: My Patients List and My Recent Patients</a:t>
            </a:r>
            <a:endParaRPr lang="en-US" sz="1800" b="0" dirty="0">
              <a:solidFill>
                <a:srgbClr val="008AB0"/>
              </a:solidFill>
            </a:endParaRPr>
          </a:p>
        </p:txBody>
      </p:sp>
      <p:sp>
        <p:nvSpPr>
          <p:cNvPr id="6" name="Content Placeholder 5"/>
          <p:cNvSpPr>
            <a:spLocks noGrp="1"/>
          </p:cNvSpPr>
          <p:nvPr>
            <p:ph idx="1"/>
          </p:nvPr>
        </p:nvSpPr>
        <p:spPr>
          <a:xfrm>
            <a:off x="457200" y="1399679"/>
            <a:ext cx="8686800" cy="708095"/>
          </a:xfrm>
        </p:spPr>
        <p:txBody>
          <a:bodyPr/>
          <a:lstStyle/>
          <a:p>
            <a:pPr marL="0" indent="0">
              <a:spcBef>
                <a:spcPts val="0"/>
              </a:spcBef>
              <a:spcAft>
                <a:spcPts val="600"/>
              </a:spcAft>
              <a:buNone/>
            </a:pPr>
            <a:r>
              <a:rPr lang="en-US" sz="1600" b="1" dirty="0"/>
              <a:t>My Patients List: </a:t>
            </a:r>
            <a:r>
              <a:rPr lang="en-US" sz="1600" b="1" dirty="0" smtClean="0"/>
              <a:t> </a:t>
            </a:r>
            <a:r>
              <a:rPr lang="en-US" sz="1600" dirty="0" smtClean="0"/>
              <a:t>a </a:t>
            </a:r>
            <a:r>
              <a:rPr lang="en-US" sz="1600" dirty="0"/>
              <a:t>customizable list to which you can add/remove patients </a:t>
            </a:r>
          </a:p>
          <a:p>
            <a:pPr marL="0" indent="0">
              <a:spcBef>
                <a:spcPts val="0"/>
              </a:spcBef>
              <a:spcAft>
                <a:spcPts val="600"/>
              </a:spcAft>
              <a:buNone/>
            </a:pPr>
            <a:r>
              <a:rPr lang="en-US" sz="1600" b="1" dirty="0"/>
              <a:t>My Recent Patients</a:t>
            </a:r>
            <a:r>
              <a:rPr lang="en-US" sz="1600" b="1" dirty="0" smtClean="0"/>
              <a:t>:  </a:t>
            </a:r>
            <a:r>
              <a:rPr lang="en-US" sz="1600" dirty="0"/>
              <a:t>automatic list composed of patients </a:t>
            </a:r>
            <a:r>
              <a:rPr lang="en-US" sz="1600" dirty="0" smtClean="0"/>
              <a:t>you have viewed </a:t>
            </a:r>
            <a:r>
              <a:rPr lang="en-US" sz="1600" dirty="0"/>
              <a:t>within the </a:t>
            </a:r>
            <a:r>
              <a:rPr lang="en-US" sz="1600" dirty="0" smtClean="0"/>
              <a:t>last 365 days</a:t>
            </a:r>
            <a:endParaRPr lang="en-US" sz="1600" dirty="0"/>
          </a:p>
          <a:p>
            <a:pPr marL="0" indent="0">
              <a:spcBef>
                <a:spcPts val="0"/>
              </a:spcBef>
              <a:spcAft>
                <a:spcPts val="600"/>
              </a:spcAft>
              <a:buNone/>
            </a:pPr>
            <a:endParaRPr lang="en-CA" sz="1600" dirty="0"/>
          </a:p>
        </p:txBody>
      </p:sp>
      <p:sp>
        <p:nvSpPr>
          <p:cNvPr id="7" name="Content Placeholder 5"/>
          <p:cNvSpPr txBox="1">
            <a:spLocks/>
          </p:cNvSpPr>
          <p:nvPr/>
        </p:nvSpPr>
        <p:spPr>
          <a:xfrm>
            <a:off x="457200" y="2098444"/>
            <a:ext cx="3702571" cy="3886610"/>
          </a:xfrm>
          <a:prstGeom prst="rect">
            <a:avLst/>
          </a:prstGeom>
        </p:spPr>
        <p:txBody>
          <a:bodyPr vert="horz" lIns="91440" tIns="45720" rIns="4572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400" u="none" dirty="0" smtClean="0">
                <a:latin typeface="Calibri" panose="020F0502020204030204" pitchFamily="34" charset="0"/>
                <a:cs typeface="Calibri" panose="020F0502020204030204" pitchFamily="34" charset="0"/>
              </a:rPr>
              <a:t>To add a patient to My Patients List from: </a:t>
            </a:r>
          </a:p>
          <a:p>
            <a:pPr marL="225425" indent="-225425">
              <a:spcBef>
                <a:spcPts val="0"/>
              </a:spcBef>
              <a:buFont typeface="+mj-lt"/>
              <a:buAutoNum type="alphaUcPeriod"/>
            </a:pPr>
            <a:r>
              <a:rPr lang="en-US" sz="1400" u="none" dirty="0" smtClean="0">
                <a:latin typeface="Calibri" panose="020F0502020204030204" pitchFamily="34" charset="0"/>
                <a:cs typeface="Calibri" panose="020F0502020204030204" pitchFamily="34" charset="0"/>
              </a:rPr>
              <a:t>Patient Care tab</a:t>
            </a:r>
          </a:p>
          <a:p>
            <a:pPr marL="515938" lvl="1" indent="-284163">
              <a:spcBef>
                <a:spcPts val="0"/>
              </a:spcBef>
              <a:buFont typeface="+mj-lt"/>
              <a:buAutoNum type="arabicPeriod"/>
            </a:pPr>
            <a:r>
              <a:rPr lang="en-US" sz="1400" u="none" dirty="0" smtClean="0">
                <a:latin typeface="Calibri" panose="020F0502020204030204" pitchFamily="34" charset="0"/>
                <a:cs typeface="Calibri" panose="020F0502020204030204" pitchFamily="34" charset="0"/>
              </a:rPr>
              <a:t>Select </a:t>
            </a:r>
            <a:r>
              <a:rPr lang="en-US" sz="1400" b="1" u="none" dirty="0" smtClean="0">
                <a:latin typeface="Calibri" panose="020F0502020204030204" pitchFamily="34" charset="0"/>
                <a:cs typeface="Calibri" panose="020F0502020204030204" pitchFamily="34" charset="0"/>
              </a:rPr>
              <a:t>Add To</a:t>
            </a:r>
          </a:p>
          <a:p>
            <a:pPr marL="515938" lvl="1" indent="-284163">
              <a:spcBef>
                <a:spcPts val="0"/>
              </a:spcBef>
              <a:buFont typeface="+mj-lt"/>
              <a:buAutoNum type="arabicPeriod"/>
            </a:pPr>
            <a:r>
              <a:rPr lang="en-US" sz="1400" b="1" u="none" dirty="0" smtClean="0">
                <a:latin typeface="Calibri" panose="020F0502020204030204" pitchFamily="34" charset="0"/>
                <a:cs typeface="Calibri" panose="020F0502020204030204" pitchFamily="34" charset="0"/>
              </a:rPr>
              <a:t>Check</a:t>
            </a:r>
            <a:r>
              <a:rPr lang="en-US" sz="1400" u="none" dirty="0" smtClean="0">
                <a:latin typeface="Calibri" panose="020F0502020204030204" pitchFamily="34" charset="0"/>
                <a:cs typeface="Calibri" panose="020F0502020204030204" pitchFamily="34" charset="0"/>
              </a:rPr>
              <a:t> the “My Patients List” box</a:t>
            </a:r>
          </a:p>
          <a:p>
            <a:pPr marL="515938" lvl="1" indent="-284163">
              <a:spcBef>
                <a:spcPts val="0"/>
              </a:spcBef>
              <a:buFont typeface="+mj-lt"/>
              <a:buAutoNum type="arabicPeriod"/>
            </a:pPr>
            <a:r>
              <a:rPr lang="en-US" sz="1400" u="none" dirty="0" smtClean="0">
                <a:latin typeface="Calibri" panose="020F0502020204030204" pitchFamily="34" charset="0"/>
                <a:cs typeface="Calibri" panose="020F0502020204030204" pitchFamily="34" charset="0"/>
              </a:rPr>
              <a:t>Select </a:t>
            </a:r>
            <a:r>
              <a:rPr lang="en-US" sz="1400" b="1" u="none" dirty="0" smtClean="0">
                <a:latin typeface="Calibri" panose="020F0502020204030204" pitchFamily="34" charset="0"/>
                <a:cs typeface="Calibri" panose="020F0502020204030204" pitchFamily="34" charset="0"/>
              </a:rPr>
              <a:t>Done</a:t>
            </a:r>
          </a:p>
          <a:p>
            <a:pPr marL="233363" indent="-223838">
              <a:spcBef>
                <a:spcPts val="400"/>
              </a:spcBef>
              <a:buFont typeface="+mj-lt"/>
              <a:buAutoNum type="alphaUcPeriod"/>
            </a:pPr>
            <a:r>
              <a:rPr lang="en-US" sz="1400" u="none" dirty="0" smtClean="0">
                <a:latin typeface="Calibri" panose="020F0502020204030204" pitchFamily="34" charset="0"/>
                <a:cs typeface="Calibri" panose="020F0502020204030204" pitchFamily="34" charset="0"/>
              </a:rPr>
              <a:t>My Recent Patients</a:t>
            </a:r>
          </a:p>
          <a:p>
            <a:pPr marL="515938" indent="-284163">
              <a:spcBef>
                <a:spcPts val="0"/>
              </a:spcBef>
              <a:buFont typeface="+mj-lt"/>
              <a:buAutoNum type="arabicPeriod" startAt="4"/>
            </a:pPr>
            <a:r>
              <a:rPr lang="en-US" sz="1400" u="none" dirty="0" smtClean="0">
                <a:latin typeface="Calibri" panose="020F0502020204030204" pitchFamily="34" charset="0"/>
                <a:cs typeface="Calibri" panose="020F0502020204030204" pitchFamily="34" charset="0"/>
              </a:rPr>
              <a:t>Select the patient to be added</a:t>
            </a:r>
          </a:p>
          <a:p>
            <a:pPr marL="515938" indent="-284163">
              <a:spcBef>
                <a:spcPts val="0"/>
              </a:spcBef>
              <a:buFont typeface="+mj-lt"/>
              <a:buAutoNum type="arabicPeriod" startAt="4"/>
            </a:pPr>
            <a:r>
              <a:rPr lang="en-US" sz="1400" u="none" dirty="0" smtClean="0">
                <a:latin typeface="Calibri" panose="020F0502020204030204" pitchFamily="34" charset="0"/>
                <a:cs typeface="Calibri" panose="020F0502020204030204" pitchFamily="34" charset="0"/>
              </a:rPr>
              <a:t>Select </a:t>
            </a:r>
            <a:r>
              <a:rPr lang="en-US" sz="1400" b="1" u="none" dirty="0" smtClean="0">
                <a:latin typeface="Calibri" panose="020F0502020204030204" pitchFamily="34" charset="0"/>
                <a:cs typeface="Calibri" panose="020F0502020204030204" pitchFamily="34" charset="0"/>
              </a:rPr>
              <a:t>Add To</a:t>
            </a:r>
          </a:p>
          <a:p>
            <a:pPr marL="515938" indent="-284163">
              <a:spcBef>
                <a:spcPts val="0"/>
              </a:spcBef>
              <a:buFont typeface="+mj-lt"/>
              <a:buAutoNum type="arabicPeriod" startAt="4"/>
            </a:pPr>
            <a:r>
              <a:rPr lang="en-US" sz="1400" u="none" dirty="0" smtClean="0">
                <a:latin typeface="Calibri" panose="020F0502020204030204" pitchFamily="34" charset="0"/>
                <a:cs typeface="Calibri" panose="020F0502020204030204" pitchFamily="34" charset="0"/>
              </a:rPr>
              <a:t>Select </a:t>
            </a:r>
            <a:r>
              <a:rPr lang="en-US" sz="1400" b="1" u="none" dirty="0" smtClean="0">
                <a:latin typeface="Calibri" panose="020F0502020204030204" pitchFamily="34" charset="0"/>
                <a:cs typeface="Calibri" panose="020F0502020204030204" pitchFamily="34" charset="0"/>
              </a:rPr>
              <a:t>My Patients List </a:t>
            </a:r>
            <a:r>
              <a:rPr lang="en-US" sz="1400" u="none" dirty="0" smtClean="0">
                <a:latin typeface="Calibri" panose="020F0502020204030204" pitchFamily="34" charset="0"/>
                <a:cs typeface="Calibri" panose="020F0502020204030204" pitchFamily="34" charset="0"/>
              </a:rPr>
              <a:t>(not shown)</a:t>
            </a:r>
          </a:p>
          <a:p>
            <a:pPr marL="0" indent="0">
              <a:spcBef>
                <a:spcPts val="400"/>
              </a:spcBef>
              <a:buFont typeface="Courier New" panose="02070309020205020404" pitchFamily="49" charset="0"/>
              <a:buNone/>
            </a:pPr>
            <a:r>
              <a:rPr lang="en-US" sz="1400" u="none" dirty="0" smtClean="0">
                <a:latin typeface="Calibri" panose="020F0502020204030204" pitchFamily="34" charset="0"/>
                <a:cs typeface="Calibri" panose="020F0502020204030204" pitchFamily="34" charset="0"/>
              </a:rPr>
              <a:t>To remove a patient from My Patients List:</a:t>
            </a:r>
          </a:p>
          <a:p>
            <a:pPr marL="515938" indent="-279400">
              <a:spcBef>
                <a:spcPts val="0"/>
              </a:spcBef>
              <a:buFont typeface="+mj-lt"/>
              <a:buAutoNum type="arabicPeriod" startAt="7"/>
            </a:pPr>
            <a:r>
              <a:rPr lang="en-US" sz="1400" u="none" dirty="0" smtClean="0">
                <a:latin typeface="Calibri" panose="020F0502020204030204" pitchFamily="34" charset="0"/>
                <a:cs typeface="Calibri" panose="020F0502020204030204" pitchFamily="34" charset="0"/>
              </a:rPr>
              <a:t>In the row of the patient to be </a:t>
            </a:r>
            <a:br>
              <a:rPr lang="en-US" sz="1400" u="none" dirty="0" smtClean="0">
                <a:latin typeface="Calibri" panose="020F0502020204030204" pitchFamily="34" charset="0"/>
                <a:cs typeface="Calibri" panose="020F0502020204030204" pitchFamily="34" charset="0"/>
              </a:rPr>
            </a:br>
            <a:r>
              <a:rPr lang="en-US" sz="1400" u="none" dirty="0" smtClean="0">
                <a:latin typeface="Calibri" panose="020F0502020204030204" pitchFamily="34" charset="0"/>
                <a:cs typeface="Calibri" panose="020F0502020204030204" pitchFamily="34" charset="0"/>
              </a:rPr>
              <a:t>removed, select </a:t>
            </a:r>
            <a:r>
              <a:rPr lang="en-US" sz="1400" b="1" u="none" dirty="0" smtClean="0">
                <a:latin typeface="Calibri" panose="020F0502020204030204" pitchFamily="34" charset="0"/>
                <a:cs typeface="Calibri" panose="020F0502020204030204" pitchFamily="34" charset="0"/>
              </a:rPr>
              <a:t>Trash</a:t>
            </a:r>
          </a:p>
          <a:p>
            <a:pPr marL="0" indent="0">
              <a:spcBef>
                <a:spcPts val="400"/>
              </a:spcBef>
              <a:buFont typeface="Courier New" panose="02070309020205020404" pitchFamily="49" charset="0"/>
              <a:buNone/>
            </a:pPr>
            <a:r>
              <a:rPr lang="en-US" sz="1400" u="none" dirty="0" smtClean="0">
                <a:latin typeface="Calibri" panose="020F0502020204030204" pitchFamily="34" charset="0"/>
                <a:cs typeface="Calibri" panose="020F0502020204030204" pitchFamily="34" charset="0"/>
              </a:rPr>
              <a:t>To view patients added during a different </a:t>
            </a:r>
            <a:br>
              <a:rPr lang="en-US" sz="1400" u="none" dirty="0" smtClean="0">
                <a:latin typeface="Calibri" panose="020F0502020204030204" pitchFamily="34" charset="0"/>
                <a:cs typeface="Calibri" panose="020F0502020204030204" pitchFamily="34" charset="0"/>
              </a:rPr>
            </a:br>
            <a:r>
              <a:rPr lang="en-US" sz="1400" u="none" dirty="0" smtClean="0">
                <a:latin typeface="Calibri" panose="020F0502020204030204" pitchFamily="34" charset="0"/>
                <a:cs typeface="Calibri" panose="020F0502020204030204" pitchFamily="34" charset="0"/>
              </a:rPr>
              <a:t>time interval:</a:t>
            </a:r>
          </a:p>
          <a:p>
            <a:pPr marL="515938" indent="-279400">
              <a:spcBef>
                <a:spcPts val="0"/>
              </a:spcBef>
              <a:buFont typeface="+mj-lt"/>
              <a:buAutoNum type="arabicPeriod" startAt="8"/>
            </a:pPr>
            <a:r>
              <a:rPr lang="en-US" sz="1400" u="none" dirty="0" smtClean="0">
                <a:latin typeface="Calibri" panose="020F0502020204030204" pitchFamily="34" charset="0"/>
                <a:cs typeface="Calibri" panose="020F0502020204030204" pitchFamily="34" charset="0"/>
              </a:rPr>
              <a:t>Select the appropriate button </a:t>
            </a:r>
            <a:br>
              <a:rPr lang="en-US" sz="1400" u="none" dirty="0" smtClean="0">
                <a:latin typeface="Calibri" panose="020F0502020204030204" pitchFamily="34" charset="0"/>
                <a:cs typeface="Calibri" panose="020F0502020204030204" pitchFamily="34" charset="0"/>
              </a:rPr>
            </a:br>
            <a:r>
              <a:rPr lang="en-US" sz="1400" u="none" dirty="0" smtClean="0">
                <a:latin typeface="Calibri" panose="020F0502020204030204" pitchFamily="34" charset="0"/>
                <a:cs typeface="Calibri" panose="020F0502020204030204" pitchFamily="34" charset="0"/>
              </a:rPr>
              <a:t>(e.g., 3 months)</a:t>
            </a:r>
          </a:p>
          <a:p>
            <a:pPr marL="0" indent="0">
              <a:spcBef>
                <a:spcPts val="0"/>
              </a:spcBef>
              <a:buFont typeface="Courier New" panose="02070309020205020404" pitchFamily="49" charset="0"/>
              <a:buNone/>
            </a:pPr>
            <a:endParaRPr lang="en-US" sz="1600" u="none" dirty="0" smtClean="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3" name="Group 2"/>
          <p:cNvGrpSpPr/>
          <p:nvPr/>
        </p:nvGrpSpPr>
        <p:grpSpPr>
          <a:xfrm>
            <a:off x="3593130" y="2378289"/>
            <a:ext cx="5181600" cy="3484230"/>
            <a:chOff x="3593130" y="2610093"/>
            <a:chExt cx="5181600" cy="3484230"/>
          </a:xfrm>
        </p:grpSpPr>
        <p:pic>
          <p:nvPicPr>
            <p:cNvPr id="8" name="Picture 2" descr="C:\Users\LAURIE~1.FRA\AppData\Local\Temp\SNAGHTML105d1b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505" y="2610093"/>
              <a:ext cx="4594225" cy="831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180505" y="3746122"/>
              <a:ext cx="4594225" cy="847812"/>
            </a:xfrm>
            <a:prstGeom prst="rect">
              <a:avLst/>
            </a:prstGeom>
            <a:ln w="6350">
              <a:solidFill>
                <a:schemeClr val="tx1">
                  <a:lumMod val="50000"/>
                  <a:lumOff val="50000"/>
                </a:schemeClr>
              </a:solidFill>
            </a:ln>
          </p:spPr>
        </p:pic>
        <p:pic>
          <p:nvPicPr>
            <p:cNvPr id="10" name="Picture 4" descr="C:\Users\LAURIE~1.FRA\AppData\Local\Temp\SNAGHTML10680e2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130" y="4881865"/>
              <a:ext cx="5181600" cy="121245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33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Patient Search</a:t>
            </a:r>
            <a:r>
              <a:rPr lang="en-CA" sz="3200" dirty="0"/>
              <a:t/>
            </a:r>
            <a:br>
              <a:rPr lang="en-CA" sz="3200" dirty="0"/>
            </a:br>
            <a:r>
              <a:rPr lang="en-US" sz="1600" b="0" dirty="0">
                <a:solidFill>
                  <a:srgbClr val="008AB0"/>
                </a:solidFill>
              </a:rPr>
              <a:t>Three ways to search for a patient</a:t>
            </a:r>
          </a:p>
        </p:txBody>
      </p:sp>
      <p:sp>
        <p:nvSpPr>
          <p:cNvPr id="2" name="Rectangle 1"/>
          <p:cNvSpPr/>
          <p:nvPr/>
        </p:nvSpPr>
        <p:spPr bwMode="auto">
          <a:xfrm>
            <a:off x="0" y="6295513"/>
            <a:ext cx="3153508"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4025" y="1386398"/>
            <a:ext cx="4148439" cy="5212511"/>
          </a:xfrm>
        </p:spPr>
        <p:txBody>
          <a:bodyPr/>
          <a:lstStyle/>
          <a:p>
            <a:pPr marL="0" indent="0">
              <a:spcBef>
                <a:spcPts val="0"/>
              </a:spcBef>
              <a:spcAft>
                <a:spcPts val="200"/>
              </a:spcAft>
              <a:buNone/>
            </a:pPr>
            <a:r>
              <a:rPr lang="en-US" sz="1400" dirty="0"/>
              <a:t>To search for a patient:</a:t>
            </a:r>
          </a:p>
          <a:p>
            <a:pPr marL="233363" indent="-233363">
              <a:spcBef>
                <a:spcPts val="0"/>
              </a:spcBef>
              <a:spcAft>
                <a:spcPts val="200"/>
              </a:spcAft>
              <a:buFont typeface="+mj-lt"/>
              <a:buAutoNum type="arabicPeriod"/>
            </a:pPr>
            <a:r>
              <a:rPr lang="en-US" sz="1400" dirty="0" smtClean="0"/>
              <a:t>Select </a:t>
            </a:r>
            <a:r>
              <a:rPr lang="en-US" sz="1400" b="1" dirty="0"/>
              <a:t>Search for a Patient</a:t>
            </a:r>
          </a:p>
          <a:p>
            <a:pPr marL="233363" indent="-233363">
              <a:spcBef>
                <a:spcPts val="0"/>
              </a:spcBef>
              <a:spcAft>
                <a:spcPts val="200"/>
              </a:spcAft>
              <a:buFont typeface="+mj-lt"/>
              <a:buAutoNum type="arabicPeriod"/>
            </a:pPr>
            <a:r>
              <a:rPr lang="en-US" sz="1400" dirty="0" smtClean="0"/>
              <a:t>Choose </a:t>
            </a:r>
            <a:r>
              <a:rPr lang="en-US" sz="1400" dirty="0"/>
              <a:t>a search method:</a:t>
            </a:r>
          </a:p>
          <a:p>
            <a:pPr marL="515938" lvl="1">
              <a:spcBef>
                <a:spcPts val="0"/>
              </a:spcBef>
              <a:spcAft>
                <a:spcPts val="200"/>
              </a:spcAft>
              <a:buFont typeface="+mj-lt"/>
              <a:buAutoNum type="alphaLcParenR"/>
            </a:pPr>
            <a:r>
              <a:rPr lang="en-US" sz="1400" b="1" dirty="0"/>
              <a:t>Search by HCN</a:t>
            </a:r>
            <a:r>
              <a:rPr lang="en-US" sz="1400" dirty="0"/>
              <a:t> (Health Number) </a:t>
            </a:r>
          </a:p>
          <a:p>
            <a:pPr marL="798513" lvl="2">
              <a:spcBef>
                <a:spcPts val="0"/>
              </a:spcBef>
              <a:spcAft>
                <a:spcPts val="200"/>
              </a:spcAft>
            </a:pPr>
            <a:r>
              <a:rPr lang="en-US" sz="1400" dirty="0"/>
              <a:t>Use if health number is known</a:t>
            </a:r>
          </a:p>
          <a:p>
            <a:pPr marL="515938" lvl="1">
              <a:spcBef>
                <a:spcPts val="0"/>
              </a:spcBef>
              <a:spcAft>
                <a:spcPts val="200"/>
              </a:spcAft>
              <a:buFont typeface="+mj-lt"/>
              <a:buAutoNum type="alphaLcParenR" startAt="2"/>
            </a:pPr>
            <a:r>
              <a:rPr lang="en-US" sz="1400" b="1" dirty="0"/>
              <a:t>Search by MRN/CHRIS Client #</a:t>
            </a:r>
          </a:p>
          <a:p>
            <a:pPr marL="798513" lvl="2">
              <a:spcBef>
                <a:spcPts val="0"/>
              </a:spcBef>
              <a:spcAft>
                <a:spcPts val="200"/>
              </a:spcAft>
            </a:pPr>
            <a:r>
              <a:rPr lang="en-US" sz="1400" dirty="0"/>
              <a:t>Use if organization name that the </a:t>
            </a:r>
            <a:r>
              <a:rPr lang="en-US" sz="1400" dirty="0" smtClean="0"/>
              <a:t/>
            </a:r>
            <a:br>
              <a:rPr lang="en-US" sz="1400" dirty="0" smtClean="0"/>
            </a:br>
            <a:r>
              <a:rPr lang="en-US" sz="1400" dirty="0" smtClean="0"/>
              <a:t>patient </a:t>
            </a:r>
            <a:r>
              <a:rPr lang="en-US" sz="1400" dirty="0"/>
              <a:t>visited and unique patient identification number for that organization are known</a:t>
            </a:r>
          </a:p>
          <a:p>
            <a:pPr marL="515938" lvl="1">
              <a:spcBef>
                <a:spcPts val="0"/>
              </a:spcBef>
              <a:spcAft>
                <a:spcPts val="200"/>
              </a:spcAft>
              <a:buFont typeface="+mj-lt"/>
              <a:buAutoNum type="alphaLcParenR" startAt="3"/>
            </a:pPr>
            <a:r>
              <a:rPr lang="en-US" sz="1400" b="1" dirty="0"/>
              <a:t>Advanced Search</a:t>
            </a:r>
          </a:p>
          <a:p>
            <a:pPr marL="798513" lvl="2">
              <a:spcBef>
                <a:spcPts val="0"/>
              </a:spcBef>
              <a:spcAft>
                <a:spcPts val="200"/>
              </a:spcAft>
            </a:pPr>
            <a:r>
              <a:rPr lang="en-US" sz="1400" dirty="0"/>
              <a:t>For more accurate results, include as much information as possible</a:t>
            </a:r>
          </a:p>
          <a:p>
            <a:pPr marL="798513" lvl="2">
              <a:spcBef>
                <a:spcPts val="0"/>
              </a:spcBef>
              <a:spcAft>
                <a:spcPts val="200"/>
              </a:spcAft>
            </a:pPr>
            <a:r>
              <a:rPr lang="en-US" sz="1400" dirty="0"/>
              <a:t>At a minimum, provide first name, last name and either the patient’s date of birth or address (street address and city)</a:t>
            </a:r>
          </a:p>
          <a:p>
            <a:pPr marL="233363" indent="-233363">
              <a:spcBef>
                <a:spcPts val="0"/>
              </a:spcBef>
              <a:spcAft>
                <a:spcPts val="200"/>
              </a:spcAft>
              <a:buFont typeface="+mj-lt"/>
              <a:buAutoNum type="arabicPeriod"/>
            </a:pPr>
            <a:r>
              <a:rPr lang="en-US" sz="1400" dirty="0"/>
              <a:t>Enter patient identifiers </a:t>
            </a:r>
          </a:p>
          <a:p>
            <a:pPr marL="233363" indent="-233363">
              <a:spcBef>
                <a:spcPts val="0"/>
              </a:spcBef>
              <a:spcAft>
                <a:spcPts val="200"/>
              </a:spcAft>
              <a:buFont typeface="+mj-lt"/>
              <a:buAutoNum type="arabicPeriod"/>
            </a:pPr>
            <a:r>
              <a:rPr lang="en-US" sz="1400" dirty="0" smtClean="0"/>
              <a:t>Select </a:t>
            </a:r>
            <a:r>
              <a:rPr lang="en-US" sz="1400" b="1" dirty="0"/>
              <a:t>Search</a:t>
            </a:r>
          </a:p>
          <a:p>
            <a:pPr marL="233363" indent="-233363">
              <a:spcBef>
                <a:spcPts val="0"/>
              </a:spcBef>
              <a:spcAft>
                <a:spcPts val="200"/>
              </a:spcAft>
              <a:buFont typeface="+mj-lt"/>
              <a:buAutoNum type="arabicPeriod"/>
            </a:pPr>
            <a:r>
              <a:rPr lang="en-US" sz="1400" dirty="0" smtClean="0"/>
              <a:t>Select </a:t>
            </a:r>
            <a:r>
              <a:rPr lang="en-US" sz="1400" dirty="0"/>
              <a:t>desired patient’s name</a:t>
            </a:r>
          </a:p>
          <a:p>
            <a:pPr marL="574675" lvl="1" indent="-233363">
              <a:spcBef>
                <a:spcPts val="0"/>
              </a:spcBef>
              <a:spcAft>
                <a:spcPts val="200"/>
              </a:spcAft>
              <a:buFont typeface="Arial" panose="020B0604020202020204" pitchFamily="34" charset="0"/>
              <a:buChar char="•"/>
            </a:pPr>
            <a:r>
              <a:rPr lang="en-US" sz="1400" dirty="0"/>
              <a:t>To protect </a:t>
            </a:r>
            <a:r>
              <a:rPr lang="en-US" sz="1400" dirty="0" smtClean="0"/>
              <a:t>the privacy </a:t>
            </a:r>
            <a:r>
              <a:rPr lang="en-US" sz="1400" dirty="0"/>
              <a:t>of PHI, a maximum of 5 results displays based on search criteria </a:t>
            </a:r>
          </a:p>
          <a:p>
            <a:pPr marL="233363" indent="-233363">
              <a:spcBef>
                <a:spcPts val="0"/>
              </a:spcBef>
              <a:spcAft>
                <a:spcPts val="200"/>
              </a:spcAft>
              <a:buFont typeface="+mj-lt"/>
              <a:buAutoNum type="arabicPeriod"/>
            </a:pPr>
            <a:r>
              <a:rPr lang="en-US" sz="1400" dirty="0" smtClean="0"/>
              <a:t>Select </a:t>
            </a:r>
            <a:r>
              <a:rPr lang="en-US" sz="1400" b="1" dirty="0"/>
              <a:t>View Selected Patient</a:t>
            </a:r>
          </a:p>
          <a:p>
            <a:pPr marL="0" indent="0">
              <a:spcBef>
                <a:spcPts val="0"/>
              </a:spcBef>
              <a:spcAft>
                <a:spcPts val="600"/>
              </a:spcAft>
              <a:buNone/>
            </a:pPr>
            <a:endParaRPr lang="en-CA" sz="1400" dirty="0"/>
          </a:p>
        </p:txBody>
      </p:sp>
      <p:grpSp>
        <p:nvGrpSpPr>
          <p:cNvPr id="13" name="Group 12"/>
          <p:cNvGrpSpPr/>
          <p:nvPr/>
        </p:nvGrpSpPr>
        <p:grpSpPr>
          <a:xfrm>
            <a:off x="4201263" y="2589572"/>
            <a:ext cx="4871341" cy="1112972"/>
            <a:chOff x="4201263" y="2393751"/>
            <a:chExt cx="4871341" cy="1112972"/>
          </a:xfrm>
        </p:grpSpPr>
        <p:pic>
          <p:nvPicPr>
            <p:cNvPr id="11" name="Picture 10"/>
            <p:cNvPicPr>
              <a:picLocks noChangeAspect="1"/>
            </p:cNvPicPr>
            <p:nvPr/>
          </p:nvPicPr>
          <p:blipFill>
            <a:blip r:embed="rId3"/>
            <a:stretch>
              <a:fillRect/>
            </a:stretch>
          </p:blipFill>
          <p:spPr>
            <a:xfrm>
              <a:off x="4602471" y="2393751"/>
              <a:ext cx="4470133" cy="1112972"/>
            </a:xfrm>
            <a:prstGeom prst="rect">
              <a:avLst/>
            </a:prstGeom>
            <a:ln>
              <a:solidFill>
                <a:schemeClr val="tx1">
                  <a:lumMod val="85000"/>
                  <a:lumOff val="15000"/>
                </a:schemeClr>
              </a:solidFill>
            </a:ln>
          </p:spPr>
        </p:pic>
        <p:pic>
          <p:nvPicPr>
            <p:cNvPr id="2054" name="Picture 6" descr="C:\Users\LAURIE~1.FRA\AppData\Local\Temp\SNAGHTML2403ae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263" y="2402204"/>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AURIE~1.FRA\AppData\Local\Temp\SNAGHTML2406d9f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263" y="2865894"/>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LAURIE~1.FRA\AppData\Local\Temp\SNAGHTML2407f2d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142" y="3111024"/>
              <a:ext cx="467761" cy="300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14386" y="4031047"/>
            <a:ext cx="4458218" cy="1688737"/>
            <a:chOff x="4614386" y="3805630"/>
            <a:chExt cx="4458218" cy="1688737"/>
          </a:xfrm>
        </p:grpSpPr>
        <p:pic>
          <p:nvPicPr>
            <p:cNvPr id="10" name="Picture 9"/>
            <p:cNvPicPr>
              <a:picLocks noChangeAspect="1"/>
            </p:cNvPicPr>
            <p:nvPr/>
          </p:nvPicPr>
          <p:blipFill>
            <a:blip r:embed="rId7"/>
            <a:stretch>
              <a:fillRect/>
            </a:stretch>
          </p:blipFill>
          <p:spPr>
            <a:xfrm>
              <a:off x="4614386" y="3805630"/>
              <a:ext cx="4458218" cy="1664023"/>
            </a:xfrm>
            <a:prstGeom prst="rect">
              <a:avLst/>
            </a:prstGeom>
            <a:ln>
              <a:solidFill>
                <a:schemeClr val="tx1">
                  <a:lumMod val="50000"/>
                  <a:lumOff val="50000"/>
                </a:schemeClr>
              </a:solidFill>
            </a:ln>
          </p:spPr>
        </p:pic>
        <p:pic>
          <p:nvPicPr>
            <p:cNvPr id="2060" name="Picture 12" descr="C:\Users\LAURIE~1.FRA\AppData\Local\Temp\SNAGHTML240c2a0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109" y="4198332"/>
              <a:ext cx="495878" cy="3182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LAURIE~1.FRA\AppData\Local\Temp\SNAGHTML240d4f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0163" y="5176117"/>
              <a:ext cx="495878" cy="31825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v14</a:t>
            </a:r>
          </a:p>
          <a:p>
            <a:pPr algn="r"/>
            <a:r>
              <a:rPr lang="en-US" sz="1050" u="none" dirty="0" smtClean="0">
                <a:solidFill>
                  <a:schemeClr val="tx1">
                    <a:lumMod val="85000"/>
                    <a:lumOff val="15000"/>
                  </a:schemeClr>
                </a:solidFill>
                <a:latin typeface="Calibri" panose="020F0502020204030204" pitchFamily="34" charset="0"/>
                <a:cs typeface="Calibri" panose="020F0502020204030204" pitchFamily="34" charset="0"/>
              </a:rPr>
              <a:t>March 2024</a:t>
            </a:r>
            <a:endParaRPr lang="en-US" sz="105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9" name="Group 8"/>
          <p:cNvGrpSpPr/>
          <p:nvPr/>
        </p:nvGrpSpPr>
        <p:grpSpPr>
          <a:xfrm>
            <a:off x="4594234" y="1657981"/>
            <a:ext cx="4470140" cy="527187"/>
            <a:chOff x="4602464" y="1426350"/>
            <a:chExt cx="4470140" cy="527187"/>
          </a:xfrm>
        </p:grpSpPr>
        <p:pic>
          <p:nvPicPr>
            <p:cNvPr id="8" name="Picture 7"/>
            <p:cNvPicPr>
              <a:picLocks noChangeAspect="1"/>
            </p:cNvPicPr>
            <p:nvPr/>
          </p:nvPicPr>
          <p:blipFill>
            <a:blip r:embed="rId10"/>
            <a:stretch>
              <a:fillRect/>
            </a:stretch>
          </p:blipFill>
          <p:spPr>
            <a:xfrm>
              <a:off x="4602464" y="1469604"/>
              <a:ext cx="4470140" cy="483933"/>
            </a:xfrm>
            <a:prstGeom prst="rect">
              <a:avLst/>
            </a:prstGeom>
          </p:spPr>
        </p:pic>
        <p:pic>
          <p:nvPicPr>
            <p:cNvPr id="2052" name="Picture 4" descr="C:\Users\LAURIE~1.FRA\AppData\Local\Temp\SNAGHTML23f9373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9434" y="1426350"/>
              <a:ext cx="456532" cy="2929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945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err="1">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46E052A11BA47ACB8FD6507F77E6D" ma:contentTypeVersion="6" ma:contentTypeDescription="Create a new document." ma:contentTypeScope="" ma:versionID="105c6ce9efb4f7f714832650b69caf77">
  <xsd:schema xmlns:xsd="http://www.w3.org/2001/XMLSchema" xmlns:xs="http://www.w3.org/2001/XMLSchema" xmlns:p="http://schemas.microsoft.com/office/2006/metadata/properties" xmlns:ns2="308a6614-b0a0-4405-9785-8a84e02f8caf" xmlns:ns3="240f6c31-4d39-4009-9b24-e4da88a88e9e" targetNamespace="http://schemas.microsoft.com/office/2006/metadata/properties" ma:root="true" ma:fieldsID="5b2f58262455bf5d26596640a63a5869" ns2:_="" ns3:_="">
    <xsd:import namespace="308a6614-b0a0-4405-9785-8a84e02f8caf"/>
    <xsd:import namespace="240f6c31-4d39-4009-9b24-e4da88a88e9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a6614-b0a0-4405-9785-8a84e02f8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0f6c31-4d39-4009-9b24-e4da88a88e9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40f6c31-4d39-4009-9b24-e4da88a88e9e">
      <UserInfo>
        <DisplayName/>
        <AccountId xsi:nil="true"/>
        <AccountType/>
      </UserInfo>
    </SharedWithUsers>
  </documentManagement>
</p:properties>
</file>

<file path=customXml/itemProps1.xml><?xml version="1.0" encoding="utf-8"?>
<ds:datastoreItem xmlns:ds="http://schemas.openxmlformats.org/officeDocument/2006/customXml" ds:itemID="{DAD3E097-A4D7-4526-98A8-EF276B648FB9}"/>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purl.org/dc/terms/"/>
    <ds:schemaRef ds:uri="http://schemas.microsoft.com/office/2006/metadata/properties"/>
    <ds:schemaRef ds:uri="http://schemas.microsoft.com/office/2006/documentManagement/types"/>
    <ds:schemaRef ds:uri="a65b0e3d-c9e1-4a88-8a08-0506d74ca8e2"/>
    <ds:schemaRef ds:uri="http://purl.org/dc/elements/1.1/"/>
    <ds:schemaRef ds:uri="5236dfbb-ae34-4a2c-96dd-37eeb5c6926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6456</TotalTime>
  <Words>9397</Words>
  <Application>Microsoft Office PowerPoint</Application>
  <PresentationFormat>On-screen Show (4:3)</PresentationFormat>
  <Paragraphs>792</Paragraphs>
  <Slides>47</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ＭＳ Ｐゴシック</vt:lpstr>
      <vt:lpstr>ＭＳ Ｐゴシック</vt:lpstr>
      <vt:lpstr>Arial</vt:lpstr>
      <vt:lpstr>Arial Narrow</vt:lpstr>
      <vt:lpstr>Calibri</vt:lpstr>
      <vt:lpstr>Constantia</vt:lpstr>
      <vt:lpstr>Courier New</vt:lpstr>
      <vt:lpstr>Georgia</vt:lpstr>
      <vt:lpstr>Tw Cen MT</vt:lpstr>
      <vt:lpstr>Tw Cen MT Condensed</vt:lpstr>
      <vt:lpstr>Tw Cen MT Condensed Extra Bold</vt:lpstr>
      <vt:lpstr>Wingdings</vt:lpstr>
      <vt:lpstr>Ontario Health</vt:lpstr>
      <vt:lpstr>PowerPoint Presentation</vt:lpstr>
      <vt:lpstr>Contents</vt:lpstr>
      <vt:lpstr>Accessing the ConnectingOntario ClinicalViewer Using Single Sign-On</vt:lpstr>
      <vt:lpstr>Accessing the ConnectingOntario ClinicalViewer Using ONE® ID</vt:lpstr>
      <vt:lpstr>Accessing the ConnectingOntario ClinicalViewer Using ONE® ID (continued)</vt:lpstr>
      <vt:lpstr>End User Agreement The first time you access the ClinicalViewer and on the first access of each new calendar year, you must accept this agreement</vt:lpstr>
      <vt:lpstr>Exiting the ConnectingOntario ClinicalViewer It is best practice to log out after each use of the ClinicalViewer and before leaving the workstation</vt:lpstr>
      <vt:lpstr>My Workspace My Workspace contains two distinct patient lists: My Patients List and My Recent Patients</vt:lpstr>
      <vt:lpstr>Patient Search Three ways to search for a patient</vt:lpstr>
      <vt:lpstr>ConnectingOntario ClinicalViewer Window The ClinicalViewer window has three parts</vt:lpstr>
      <vt:lpstr>Patient Care Tab The Patient Care Tab is divided into sections that assist with finding information</vt:lpstr>
      <vt:lpstr>Timeline The timeline provides a visual snapshot of the patient’s encounters with acute care services over a period of time</vt:lpstr>
      <vt:lpstr>Timeline Customize the timeline interval to display a date range of your choosing</vt:lpstr>
      <vt:lpstr>Navigation Bar The Navigation Bar enables fast switching between different displays of information within the Patient Care tab</vt:lpstr>
      <vt:lpstr>Portlets The Patient Care Tab displays information for the selected patient during the selected time interval in seven different portlets or windows. All portlets have the same components.</vt:lpstr>
      <vt:lpstr>Portlets Portlets, or windows, display specific groupings of information for the selected patient during the selected time interval. There are seven portlets in the ClinicalViewer:</vt:lpstr>
      <vt:lpstr>Portlets Portlets, or windows, display specific groupings of information for the selected patient during the selected time interval. There are seven portlets in the ClinicalViewer:</vt:lpstr>
      <vt:lpstr>Medications Portlet Overview of Digital Health Drug Repository (DHDR) </vt:lpstr>
      <vt:lpstr>Medications Portlet Overview</vt:lpstr>
      <vt:lpstr>Medications Portlet You can group the patient’s dispensed medications and provided pharmacy services that have identical generic names, strengths and forms. Grouping summarizes medications / pharmacy services in a way that is useful for medication reconciliation and Best Possible Medication History. </vt:lpstr>
      <vt:lpstr>Medications Portlet Grouping (continued)</vt:lpstr>
      <vt:lpstr>Medications Portlet Grouping (continued)</vt:lpstr>
      <vt:lpstr>Reference for Dispensed Medications (DHDR) A listing of information available in DHDR is accessible through the Data Summary or the Dispensed Medications tab</vt:lpstr>
      <vt:lpstr>Clinical Use of DHDR Information Limitations of Data - Considerations</vt:lpstr>
      <vt:lpstr>Clinical Use of DHDR Information Limitations of Data – Important Term Descriptions</vt:lpstr>
      <vt:lpstr>Clinical Use of DHDR Information Limitations of Data – Clinical Example</vt:lpstr>
      <vt:lpstr>Clinical Use of DHDR Information Limitations of Data – Clinical Example (continued)</vt:lpstr>
      <vt:lpstr>Clinical Use of DHDR Information Limitations of Data – Clinical Example (continued)</vt:lpstr>
      <vt:lpstr>Diagnostic Imaging Portlet Overview</vt:lpstr>
      <vt:lpstr>Diagnostic Imaging Portlet: Data Summary A listing of organizations contributing reports and images to DI CS is accessible through both the Data Summary and the Diagnostic Imaging portlet</vt:lpstr>
      <vt:lpstr>Diagnostic Imaging Portlet </vt:lpstr>
      <vt:lpstr>Diagnostic Imaging Portlet Reports</vt:lpstr>
      <vt:lpstr>Diagnostic Imaging Portlet Images</vt:lpstr>
      <vt:lpstr>Diagnostic Imaging Portlet Images (continued)</vt:lpstr>
      <vt:lpstr>Integration with DI CS Multiple Locations for Reports</vt:lpstr>
      <vt:lpstr>Integration with DI CS Organizations and Facility Names</vt:lpstr>
      <vt:lpstr>Diagnostic Imaging Portlet Consent</vt:lpstr>
      <vt:lpstr>Lab and Pathology Results: Amended Results An Amended result is a test that was at “Final” status and was then revised</vt:lpstr>
      <vt:lpstr>Lab and Pathology Results: Invalid Results An Invalid result is a test that was incorrectly entered on the wrong patient and has been removed </vt:lpstr>
      <vt:lpstr>Lab &amp; Pathology Results: Flowsheets &amp; Trend Graphs Trending graphs can be displayed for results available from the Flowsheet</vt:lpstr>
      <vt:lpstr>Consent Management A patient can withhold consent for the viewing of their personal health information by putting in place a consent directive on all or some of their health record</vt:lpstr>
      <vt:lpstr>Consent Management (continued) A patient can withhold consent for the viewing of their personal health information by putting in place a consent directive on all or some of their health record</vt:lpstr>
      <vt:lpstr>Consent Management (continued) </vt:lpstr>
      <vt:lpstr>Consent Management (continued) When a consent block is in place, a banner containing a message and the Override Consent button displays</vt:lpstr>
      <vt:lpstr>Consent Management (continued) </vt:lpstr>
      <vt:lpstr>Consent Management: COVID-19 Information</vt:lpstr>
      <vt:lpstr>ConnectingOntario ClinicalViewer Available Training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Digital Services - PowerPoint Presentation</dc:title>
  <dc:creator>Frame, Laurie</dc:creator>
  <cp:lastModifiedBy>Laurie Frame</cp:lastModifiedBy>
  <cp:revision>552</cp:revision>
  <dcterms:modified xsi:type="dcterms:W3CDTF">2024-03-07T20:46:39Z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0x010100CF346E052A11BA47ACB8FD6507F77E6D</vt:lpwstr>
  </property>
  <property fmtid="{D5CDD505-2E9C-101B-9397-08002B2CF9AE}" pid="3" name="Organization">
    <vt:lpwstr>25;#Ontario Health|612857b5-16d2-4197-89fe-64498b5a5d49</vt:lpwstr>
  </property>
  <property fmtid="{D5CDD505-2E9C-101B-9397-08002B2CF9AE}" pid="4" name="Document Type">
    <vt:lpwstr>5;#Template|c1c8a4c2-26ba-4df9-9735-fc29babb1893</vt:lpwstr>
  </property>
  <property fmtid="{D5CDD505-2E9C-101B-9397-08002B2CF9AE}" pid="5" name="MediaServiceImageTags">
    <vt:lpwstr/>
  </property>
  <property fmtid="{D5CDD505-2E9C-101B-9397-08002B2CF9AE}" pid="6" name="Order">
    <vt:r8>505800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